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2"/>
  </p:notesMasterIdLst>
  <p:handoutMasterIdLst>
    <p:handoutMasterId r:id="rId23"/>
  </p:handoutMasterIdLst>
  <p:sldIdLst>
    <p:sldId id="256" r:id="rId2"/>
    <p:sldId id="335" r:id="rId3"/>
    <p:sldId id="337" r:id="rId4"/>
    <p:sldId id="357" r:id="rId5"/>
    <p:sldId id="355" r:id="rId6"/>
    <p:sldId id="372" r:id="rId7"/>
    <p:sldId id="375" r:id="rId8"/>
    <p:sldId id="376" r:id="rId9"/>
    <p:sldId id="378" r:id="rId10"/>
    <p:sldId id="377" r:id="rId11"/>
    <p:sldId id="379" r:id="rId12"/>
    <p:sldId id="380" r:id="rId13"/>
    <p:sldId id="381" r:id="rId14"/>
    <p:sldId id="364" r:id="rId15"/>
    <p:sldId id="358" r:id="rId16"/>
    <p:sldId id="388" r:id="rId17"/>
    <p:sldId id="390" r:id="rId18"/>
    <p:sldId id="391" r:id="rId19"/>
    <p:sldId id="397" r:id="rId20"/>
    <p:sldId id="383"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Willard" initials="JW"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80" autoAdjust="0"/>
    <p:restoredTop sz="74513" autoAdjust="0"/>
  </p:normalViewPr>
  <p:slideViewPr>
    <p:cSldViewPr>
      <p:cViewPr>
        <p:scale>
          <a:sx n="90" d="100"/>
          <a:sy n="90" d="100"/>
        </p:scale>
        <p:origin x="1992" y="216"/>
      </p:cViewPr>
      <p:guideLst>
        <p:guide orient="horz" pos="2160"/>
        <p:guide pos="2880"/>
      </p:guideLst>
    </p:cSldViewPr>
  </p:slideViewPr>
  <p:outlineViewPr>
    <p:cViewPr>
      <p:scale>
        <a:sx n="33" d="100"/>
        <a:sy n="33" d="100"/>
      </p:scale>
      <p:origin x="12" y="48762"/>
    </p:cViewPr>
  </p:outlineViewPr>
  <p:notesTextViewPr>
    <p:cViewPr>
      <p:scale>
        <a:sx n="100" d="100"/>
        <a:sy n="100" d="100"/>
      </p:scale>
      <p:origin x="0" y="0"/>
    </p:cViewPr>
  </p:notesTextViewPr>
  <p:notesViewPr>
    <p:cSldViewPr>
      <p:cViewPr varScale="1">
        <p:scale>
          <a:sx n="81" d="100"/>
          <a:sy n="81" d="100"/>
        </p:scale>
        <p:origin x="2022" y="10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commentAuthors" Target="commentAuthors.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37840" cy="464820"/>
          </a:xfrm>
          <a:prstGeom prst="rect">
            <a:avLst/>
          </a:prstGeom>
        </p:spPr>
        <p:txBody>
          <a:bodyPr vert="horz" lIns="93333" tIns="46666" rIns="93333" bIns="46666" rtlCol="0"/>
          <a:lstStyle>
            <a:lvl1pPr algn="l">
              <a:defRPr sz="1200"/>
            </a:lvl1pPr>
          </a:lstStyle>
          <a:p>
            <a:endParaRPr lang="en-US"/>
          </a:p>
        </p:txBody>
      </p:sp>
      <p:sp>
        <p:nvSpPr>
          <p:cNvPr id="3" name="Date Placeholder 2"/>
          <p:cNvSpPr>
            <a:spLocks noGrp="1"/>
          </p:cNvSpPr>
          <p:nvPr>
            <p:ph type="dt" sz="quarter" idx="1"/>
          </p:nvPr>
        </p:nvSpPr>
        <p:spPr>
          <a:xfrm>
            <a:off x="3970940" y="3"/>
            <a:ext cx="3037840" cy="464820"/>
          </a:xfrm>
          <a:prstGeom prst="rect">
            <a:avLst/>
          </a:prstGeom>
        </p:spPr>
        <p:txBody>
          <a:bodyPr vert="horz" lIns="93333" tIns="46666" rIns="93333" bIns="46666" rtlCol="0"/>
          <a:lstStyle>
            <a:lvl1pPr algn="r">
              <a:defRPr sz="1200"/>
            </a:lvl1pPr>
          </a:lstStyle>
          <a:p>
            <a:fld id="{BF84492A-EE05-458C-8879-A81F91FE0EC1}" type="datetimeFigureOut">
              <a:rPr lang="en-US" smtClean="0"/>
              <a:pPr/>
              <a:t>5/20/17</a:t>
            </a:fld>
            <a:endParaRPr lang="en-US"/>
          </a:p>
        </p:txBody>
      </p:sp>
      <p:sp>
        <p:nvSpPr>
          <p:cNvPr id="4" name="Footer Placeholder 3"/>
          <p:cNvSpPr>
            <a:spLocks noGrp="1"/>
          </p:cNvSpPr>
          <p:nvPr>
            <p:ph type="ftr" sz="quarter" idx="2"/>
          </p:nvPr>
        </p:nvSpPr>
        <p:spPr>
          <a:xfrm>
            <a:off x="2" y="8829959"/>
            <a:ext cx="3037840" cy="464820"/>
          </a:xfrm>
          <a:prstGeom prst="rect">
            <a:avLst/>
          </a:prstGeom>
        </p:spPr>
        <p:txBody>
          <a:bodyPr vert="horz" lIns="93333" tIns="46666" rIns="93333" bIns="46666" rtlCol="0" anchor="b"/>
          <a:lstStyle>
            <a:lvl1pPr algn="l">
              <a:defRPr sz="1200"/>
            </a:lvl1pPr>
          </a:lstStyle>
          <a:p>
            <a:endParaRPr lang="en-US"/>
          </a:p>
        </p:txBody>
      </p:sp>
      <p:sp>
        <p:nvSpPr>
          <p:cNvPr id="5" name="Slide Number Placeholder 4"/>
          <p:cNvSpPr>
            <a:spLocks noGrp="1"/>
          </p:cNvSpPr>
          <p:nvPr>
            <p:ph type="sldNum" sz="quarter" idx="3"/>
          </p:nvPr>
        </p:nvSpPr>
        <p:spPr>
          <a:xfrm>
            <a:off x="3970940" y="8829959"/>
            <a:ext cx="3037840" cy="464820"/>
          </a:xfrm>
          <a:prstGeom prst="rect">
            <a:avLst/>
          </a:prstGeom>
        </p:spPr>
        <p:txBody>
          <a:bodyPr vert="horz" lIns="93333" tIns="46666" rIns="93333" bIns="46666" rtlCol="0" anchor="b"/>
          <a:lstStyle>
            <a:lvl1pPr algn="r">
              <a:defRPr sz="1200"/>
            </a:lvl1pPr>
          </a:lstStyle>
          <a:p>
            <a:fld id="{D34BC5EF-3B97-4088-A954-DA57F709827F}" type="slidenum">
              <a:rPr lang="en-US" smtClean="0"/>
              <a:pPr/>
              <a:t>‹#›</a:t>
            </a:fld>
            <a:endParaRPr lang="en-US"/>
          </a:p>
        </p:txBody>
      </p:sp>
    </p:spTree>
    <p:extLst>
      <p:ext uri="{BB962C8B-B14F-4D97-AF65-F5344CB8AC3E}">
        <p14:creationId xmlns:p14="http://schemas.microsoft.com/office/powerpoint/2010/main" val="286329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3"/>
            <a:ext cx="3037840" cy="464820"/>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defRPr sz="1200"/>
            </a:lvl1pPr>
          </a:lstStyle>
          <a:p>
            <a:endParaRPr lang="en-US"/>
          </a:p>
        </p:txBody>
      </p:sp>
      <p:sp>
        <p:nvSpPr>
          <p:cNvPr id="18435" name="Rectangle 3"/>
          <p:cNvSpPr>
            <a:spLocks noGrp="1" noChangeArrowheads="1"/>
          </p:cNvSpPr>
          <p:nvPr>
            <p:ph type="dt" idx="1"/>
          </p:nvPr>
        </p:nvSpPr>
        <p:spPr bwMode="auto">
          <a:xfrm>
            <a:off x="3970940" y="3"/>
            <a:ext cx="3037840" cy="464820"/>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a:defRPr sz="1200"/>
            </a:lvl1pPr>
          </a:lstStyle>
          <a:p>
            <a:endParaRPr lang="en-US"/>
          </a:p>
        </p:txBody>
      </p:sp>
      <p:sp>
        <p:nvSpPr>
          <p:cNvPr id="1843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701040" y="4415794"/>
            <a:ext cx="5608320" cy="4183380"/>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6"/>
          <p:cNvSpPr>
            <a:spLocks noGrp="1" noChangeArrowheads="1"/>
          </p:cNvSpPr>
          <p:nvPr>
            <p:ph type="ftr" sz="quarter" idx="4"/>
          </p:nvPr>
        </p:nvSpPr>
        <p:spPr bwMode="auto">
          <a:xfrm>
            <a:off x="2" y="8829959"/>
            <a:ext cx="3037840" cy="464820"/>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defRPr sz="1200"/>
            </a:lvl1pPr>
          </a:lstStyle>
          <a:p>
            <a:endParaRPr lang="en-US"/>
          </a:p>
        </p:txBody>
      </p:sp>
      <p:sp>
        <p:nvSpPr>
          <p:cNvPr id="18439" name="Rectangle 7"/>
          <p:cNvSpPr>
            <a:spLocks noGrp="1" noChangeArrowheads="1"/>
          </p:cNvSpPr>
          <p:nvPr>
            <p:ph type="sldNum" sz="quarter" idx="5"/>
          </p:nvPr>
        </p:nvSpPr>
        <p:spPr bwMode="auto">
          <a:xfrm>
            <a:off x="3970940" y="8829959"/>
            <a:ext cx="3037840" cy="464820"/>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a:defRPr sz="1200"/>
            </a:lvl1pPr>
          </a:lstStyle>
          <a:p>
            <a:fld id="{C01AADD8-41F5-4D54-A370-9E9B5A05BC39}" type="slidenum">
              <a:rPr lang="en-US"/>
              <a:pPr/>
              <a:t>‹#›</a:t>
            </a:fld>
            <a:endParaRPr lang="en-US"/>
          </a:p>
        </p:txBody>
      </p:sp>
    </p:spTree>
    <p:extLst>
      <p:ext uri="{BB962C8B-B14F-4D97-AF65-F5344CB8AC3E}">
        <p14:creationId xmlns:p14="http://schemas.microsoft.com/office/powerpoint/2010/main" val="20508710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ECF32-AAA2-433F-911E-FD97260409C5}" type="slidenum">
              <a:rPr lang="en-US"/>
              <a:pPr/>
              <a:t>1</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dirty="0" smtClean="0"/>
          </a:p>
          <a:p>
            <a:endParaRPr lang="en-US" dirty="0" smtClean="0"/>
          </a:p>
          <a:p>
            <a:endParaRPr lang="en-US" dirty="0"/>
          </a:p>
        </p:txBody>
      </p:sp>
    </p:spTree>
    <p:extLst>
      <p:ext uri="{BB962C8B-B14F-4D97-AF65-F5344CB8AC3E}">
        <p14:creationId xmlns:p14="http://schemas.microsoft.com/office/powerpoint/2010/main" val="36176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Lastly, via correlational</a:t>
            </a:r>
            <a:r>
              <a:rPr lang="en-US" baseline="0" dirty="0" smtClean="0"/>
              <a:t> research, we can determine the form of the relationship between two variables. </a:t>
            </a:r>
          </a:p>
          <a:p>
            <a:pPr marL="628650" lvl="1" indent="-171450">
              <a:buFont typeface="Arial" charset="0"/>
              <a:buChar char="•"/>
            </a:pPr>
            <a:r>
              <a:rPr lang="en-US" baseline="0" dirty="0" smtClean="0"/>
              <a:t>It is possible that the relationship is </a:t>
            </a:r>
            <a:r>
              <a:rPr lang="en-US" b="1" baseline="0" dirty="0" smtClean="0"/>
              <a:t>linear</a:t>
            </a:r>
            <a:r>
              <a:rPr lang="en-US" baseline="0" dirty="0" smtClean="0"/>
              <a:t>, which means the change is fairly constant. </a:t>
            </a:r>
          </a:p>
          <a:p>
            <a:pPr marL="628650" lvl="1" indent="-171450">
              <a:buFont typeface="Arial" charset="0"/>
              <a:buChar char="•"/>
            </a:pPr>
            <a:r>
              <a:rPr lang="en-US" baseline="0" dirty="0" smtClean="0"/>
              <a:t>Or is possible that it is a </a:t>
            </a:r>
            <a:r>
              <a:rPr lang="en-US" b="1" baseline="0" dirty="0" smtClean="0"/>
              <a:t>curvilinear</a:t>
            </a:r>
            <a:r>
              <a:rPr lang="en-US" baseline="0" dirty="0" smtClean="0"/>
              <a:t> relation. There tends to be a curvilinear relationship between crowd size and conformity. Adding one or two people to a group of four people is associated with greater conformity than adding one or two people to a group of thirty people. </a:t>
            </a:r>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10</a:t>
            </a:fld>
            <a:endParaRPr lang="en-US"/>
          </a:p>
        </p:txBody>
      </p:sp>
    </p:spTree>
    <p:extLst>
      <p:ext uri="{BB962C8B-B14F-4D97-AF65-F5344CB8AC3E}">
        <p14:creationId xmlns:p14="http://schemas.microsoft.com/office/powerpoint/2010/main" val="3412950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54C43A-DE54-4F3B-826C-3302C84A591C}" type="slidenum">
              <a:rPr lang="en-US" smtClean="0"/>
              <a:pPr/>
              <a:t>11</a:t>
            </a:fld>
            <a:endParaRPr lang="en-US"/>
          </a:p>
        </p:txBody>
      </p:sp>
    </p:spTree>
    <p:extLst>
      <p:ext uri="{BB962C8B-B14F-4D97-AF65-F5344CB8AC3E}">
        <p14:creationId xmlns:p14="http://schemas.microsoft.com/office/powerpoint/2010/main" val="2314574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indent="-285750">
              <a:buFont typeface="Arial" charset="0"/>
              <a:buChar char="•"/>
            </a:pPr>
            <a:r>
              <a:rPr lang="en-US" sz="1300" dirty="0"/>
              <a:t>Variables – concepts that you can measure (that vary</a:t>
            </a:r>
            <a:r>
              <a:rPr lang="en-US" sz="1300" dirty="0" smtClean="0"/>
              <a:t>)</a:t>
            </a:r>
          </a:p>
          <a:p>
            <a:pPr marL="285750" indent="-285750">
              <a:buFont typeface="Arial" charset="0"/>
              <a:buChar char="•"/>
            </a:pPr>
            <a:endParaRPr lang="en-US" sz="1300" dirty="0"/>
          </a:p>
          <a:p>
            <a:pPr marL="285750" indent="-285750">
              <a:buFont typeface="Arial" charset="0"/>
              <a:buChar char="•"/>
            </a:pPr>
            <a:r>
              <a:rPr lang="en-US" sz="1300" b="1" dirty="0" smtClean="0"/>
              <a:t>Predictor </a:t>
            </a:r>
            <a:r>
              <a:rPr lang="en-US" sz="1300" b="1" dirty="0"/>
              <a:t>variables </a:t>
            </a:r>
            <a:r>
              <a:rPr lang="en-US" sz="1300" dirty="0"/>
              <a:t>– these are measured variables that researchers </a:t>
            </a:r>
            <a:r>
              <a:rPr lang="en-US" sz="1300" dirty="0" smtClean="0"/>
              <a:t>have not </a:t>
            </a:r>
            <a:r>
              <a:rPr lang="en-US" sz="1300" dirty="0"/>
              <a:t>manipulated, but they are thought to have an effect on the DV. Can’t establish cause, but for theoretical or empirical reasons researchers suspect that this is the direction of the relationship</a:t>
            </a:r>
            <a:r>
              <a:rPr lang="en-US" sz="1300" dirty="0" smtClean="0"/>
              <a:t>. In longitudinal research</a:t>
            </a:r>
            <a:r>
              <a:rPr lang="en-US" sz="1300" baseline="0" dirty="0" smtClean="0"/>
              <a:t> (i.e., conducted over time), we would label the variable that measured first as the predictor variable. For example, if we were measuring the relationship between SAT scores and first year college grades – SAT scores would be considered the predictor variable. </a:t>
            </a:r>
            <a:endParaRPr lang="en-US" sz="1300" dirty="0"/>
          </a:p>
          <a:p>
            <a:pPr marL="285750" indent="-285750">
              <a:buFont typeface="Arial" charset="0"/>
              <a:buChar char="•"/>
            </a:pPr>
            <a:r>
              <a:rPr lang="en-US" sz="1300" b="1" dirty="0"/>
              <a:t>Criterion/outcome variables </a:t>
            </a:r>
            <a:r>
              <a:rPr lang="en-US" sz="1300" dirty="0"/>
              <a:t>– like dependent variables (but researchers can’t be a 100% sure). </a:t>
            </a:r>
            <a:r>
              <a:rPr lang="en-US" sz="1300" dirty="0" smtClean="0"/>
              <a:t>In longitudinal research, this would be the variable that was measured second</a:t>
            </a:r>
            <a:r>
              <a:rPr lang="en-US" sz="1300" baseline="0" dirty="0" smtClean="0"/>
              <a:t> or later. In the example above, first year college grades would be considered the criterion variable. Sometimes this variable is also called the outcome variable in research articles. </a:t>
            </a:r>
          </a:p>
          <a:p>
            <a:pPr marL="285750" indent="-285750">
              <a:buFont typeface="Arial" charset="0"/>
              <a:buChar char="•"/>
            </a:pPr>
            <a:endParaRPr lang="en-US" sz="1300" baseline="0" dirty="0" smtClean="0"/>
          </a:p>
          <a:p>
            <a:pPr marL="285750" indent="-285750">
              <a:buFont typeface="Arial" charset="0"/>
              <a:buChar char="•"/>
            </a:pPr>
            <a:r>
              <a:rPr lang="en-US" sz="1300" baseline="0" dirty="0" smtClean="0"/>
              <a:t>Should also note, when placing these variables on a scatterplot, the predictor variable is usually placed on the x-axis and the outcome variable (i.e., criterion) is placed on the Y-axis. </a:t>
            </a:r>
            <a:endParaRPr lang="en-US" sz="1300" dirty="0"/>
          </a:p>
        </p:txBody>
      </p:sp>
      <p:sp>
        <p:nvSpPr>
          <p:cNvPr id="4" name="Slide Number Placeholder 3"/>
          <p:cNvSpPr>
            <a:spLocks noGrp="1"/>
          </p:cNvSpPr>
          <p:nvPr>
            <p:ph type="sldNum" sz="quarter" idx="10"/>
          </p:nvPr>
        </p:nvSpPr>
        <p:spPr/>
        <p:txBody>
          <a:bodyPr/>
          <a:lstStyle/>
          <a:p>
            <a:fld id="{5E54C43A-DE54-4F3B-826C-3302C84A591C}" type="slidenum">
              <a:rPr lang="en-US" smtClean="0"/>
              <a:pPr/>
              <a:t>12</a:t>
            </a:fld>
            <a:endParaRPr lang="en-US"/>
          </a:p>
        </p:txBody>
      </p:sp>
    </p:spTree>
    <p:extLst>
      <p:ext uri="{BB962C8B-B14F-4D97-AF65-F5344CB8AC3E}">
        <p14:creationId xmlns:p14="http://schemas.microsoft.com/office/powerpoint/2010/main" val="1515530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A</a:t>
            </a:r>
            <a:r>
              <a:rPr lang="en-US" baseline="0" dirty="0" smtClean="0"/>
              <a:t>s I noted earlier, in correlational research we cannot make causal claims. This is because there may be alternative interpretations.</a:t>
            </a:r>
          </a:p>
          <a:p>
            <a:pPr marL="171450" indent="-171450">
              <a:buFont typeface="Arial" charset="0"/>
              <a:buChar char="•"/>
            </a:pPr>
            <a:r>
              <a:rPr lang="en-US" baseline="0" dirty="0" smtClean="0"/>
              <a:t>For example, imagine that we find a strong positive correlation between time spent playing violent videogames and aggression. If we measure these two variables at the same time, we cannot be sure which is the cause and which is the effect. We call this the </a:t>
            </a:r>
            <a:r>
              <a:rPr lang="en-US" b="1" baseline="0" dirty="0" smtClean="0"/>
              <a:t>directionality</a:t>
            </a:r>
            <a:r>
              <a:rPr lang="en-US" baseline="0" dirty="0" smtClean="0"/>
              <a:t> </a:t>
            </a:r>
            <a:r>
              <a:rPr lang="en-US" b="1" baseline="0" dirty="0" smtClean="0"/>
              <a:t>problem</a:t>
            </a:r>
            <a:r>
              <a:rPr lang="en-US" baseline="0" dirty="0" smtClean="0"/>
              <a:t>. It is possible that watching violent videogames causes increases in aggression, or is is equally plausible that people who are aggressive like to play violent videogames (i.e., aggression causes video game playing). We don’t know which it is.</a:t>
            </a:r>
          </a:p>
          <a:p>
            <a:pPr marL="171450" indent="-171450">
              <a:buFont typeface="Arial" charset="0"/>
              <a:buChar char="•"/>
            </a:pPr>
            <a:r>
              <a:rPr lang="en-US" baseline="0" dirty="0" smtClean="0"/>
              <a:t>We also have the </a:t>
            </a:r>
            <a:r>
              <a:rPr lang="en-US" b="1" baseline="0" dirty="0" smtClean="0"/>
              <a:t>third-variable problem</a:t>
            </a:r>
            <a:r>
              <a:rPr lang="en-US" baseline="0" dirty="0" smtClean="0"/>
              <a:t>. The idea here is that there is some third variable we didn’t measure that is really responsible for the relationship. For example, perhaps low parental monitoring causes greater violent video game play and it also causes more aggressive behavior. </a:t>
            </a:r>
          </a:p>
          <a:p>
            <a:pPr marL="628650" lvl="1" indent="-171450">
              <a:buFont typeface="Arial" charset="0"/>
              <a:buChar char="•"/>
            </a:pPr>
            <a:r>
              <a:rPr lang="en-US" baseline="0" dirty="0" smtClean="0"/>
              <a:t>Another example, there is a positive relationship between ice cream sales and shark attacks. Eating ice cream doesn’t cause a shark attack. There is a third variable that is responsible for this - temperate. During hotter months, people tend to eat more ice cream. During hotter, month people tend to be in the ocean putting themselves at greater risk of a shark attack.</a:t>
            </a:r>
          </a:p>
          <a:p>
            <a:pPr marL="628650" lvl="1" indent="-171450">
              <a:buFont typeface="Arial" charset="0"/>
              <a:buChar char="•"/>
            </a:pPr>
            <a:r>
              <a:rPr lang="en-US" baseline="0" dirty="0" smtClean="0"/>
              <a:t>The third-variable is sometimes also referred to as a lurking variable or a confound variable.  </a:t>
            </a:r>
          </a:p>
        </p:txBody>
      </p:sp>
      <p:sp>
        <p:nvSpPr>
          <p:cNvPr id="4" name="Slide Number Placeholder 3"/>
          <p:cNvSpPr>
            <a:spLocks noGrp="1"/>
          </p:cNvSpPr>
          <p:nvPr>
            <p:ph type="sldNum" sz="quarter" idx="10"/>
          </p:nvPr>
        </p:nvSpPr>
        <p:spPr/>
        <p:txBody>
          <a:bodyPr/>
          <a:lstStyle/>
          <a:p>
            <a:fld id="{C01AADD8-41F5-4D54-A370-9E9B5A05BC39}" type="slidenum">
              <a:rPr lang="en-US" smtClean="0"/>
              <a:pPr/>
              <a:t>13</a:t>
            </a:fld>
            <a:endParaRPr lang="en-US"/>
          </a:p>
        </p:txBody>
      </p:sp>
    </p:spTree>
    <p:extLst>
      <p:ext uri="{BB962C8B-B14F-4D97-AF65-F5344CB8AC3E}">
        <p14:creationId xmlns:p14="http://schemas.microsoft.com/office/powerpoint/2010/main" val="1766893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charset="0"/>
              <a:buChar char="•"/>
            </a:pPr>
            <a:r>
              <a:rPr lang="en-US" dirty="0" smtClean="0"/>
              <a:t>There</a:t>
            </a:r>
            <a:r>
              <a:rPr lang="en-US" baseline="0" dirty="0" smtClean="0"/>
              <a:t> </a:t>
            </a:r>
            <a:r>
              <a:rPr lang="en-US" baseline="0" dirty="0" smtClean="0"/>
              <a:t>is also </a:t>
            </a:r>
            <a:r>
              <a:rPr lang="en-US" b="1" baseline="0" dirty="0" smtClean="0"/>
              <a:t>quasi-experimental research</a:t>
            </a:r>
            <a:r>
              <a:rPr lang="en-US" baseline="0" dirty="0" smtClean="0"/>
              <a:t>. </a:t>
            </a:r>
          </a:p>
          <a:p>
            <a:pPr marL="628650" lvl="1" indent="-171450">
              <a:buFont typeface="Arial" charset="0"/>
              <a:buChar char="•"/>
            </a:pPr>
            <a:r>
              <a:rPr lang="en-US" baseline="0" dirty="0" smtClean="0"/>
              <a:t>Here, </a:t>
            </a:r>
            <a:r>
              <a:rPr lang="en-US" baseline="0" dirty="0" smtClean="0"/>
              <a:t>researchers are attempting to answer cause-effect questions; however, there is a flaw in the research that prohibits the researchers from making a true cause-effect statement. There is some other nagging variable that could possibly serve to explain the relationship. </a:t>
            </a:r>
          </a:p>
          <a:p>
            <a:pPr marL="1085850" lvl="2" indent="-171450">
              <a:buFont typeface="Arial" charset="0"/>
              <a:buChar char="•"/>
            </a:pPr>
            <a:r>
              <a:rPr lang="en-US" baseline="0" dirty="0" smtClean="0"/>
              <a:t>For example, if the researchers were unable to manipulate key variables or random assignment.</a:t>
            </a:r>
          </a:p>
          <a:p>
            <a:pPr marL="171450" indent="-171450">
              <a:buFont typeface="Arial" charset="0"/>
              <a:buChar char="•"/>
            </a:pPr>
            <a:endParaRPr lang="en-US" baseline="0" dirty="0" smtClean="0"/>
          </a:p>
          <a:p>
            <a:pPr marL="171450" indent="-171450">
              <a:buFont typeface="Arial" charset="0"/>
              <a:buChar char="•"/>
            </a:pPr>
            <a:r>
              <a:rPr lang="en-US" baseline="0" dirty="0" smtClean="0"/>
              <a:t>In quasi-experimental research, researchers are typically </a:t>
            </a:r>
            <a:r>
              <a:rPr lang="en-US" baseline="0" dirty="0" smtClean="0"/>
              <a:t>comparing two different groups or one group at different times. </a:t>
            </a:r>
          </a:p>
          <a:p>
            <a:pPr marL="171450" indent="-171450">
              <a:buFont typeface="Arial" charset="0"/>
              <a:buChar char="•"/>
            </a:pPr>
            <a:r>
              <a:rPr lang="en-US" baseline="0" dirty="0" smtClean="0"/>
              <a:t>Usually these are </a:t>
            </a:r>
            <a:r>
              <a:rPr lang="en-US" baseline="0" dirty="0" smtClean="0"/>
              <a:t>pre-existing </a:t>
            </a:r>
            <a:r>
              <a:rPr lang="en-US" baseline="0" dirty="0" smtClean="0"/>
              <a:t>variables – sometimes called “subject variables”’ or “quasi-independent variables</a:t>
            </a:r>
            <a:r>
              <a:rPr lang="en-US" baseline="0" dirty="0" smtClean="0"/>
              <a:t>”.</a:t>
            </a:r>
          </a:p>
          <a:p>
            <a:pPr marL="171450" indent="-171450">
              <a:buFont typeface="Arial" charset="0"/>
              <a:buChar char="•"/>
            </a:pPr>
            <a:endParaRPr lang="en-US" baseline="0" dirty="0" smtClean="0"/>
          </a:p>
          <a:p>
            <a:pPr marL="171450" indent="-171450">
              <a:buFont typeface="Arial" charset="0"/>
              <a:buChar char="•"/>
            </a:pPr>
            <a:r>
              <a:rPr lang="en-US" baseline="0" dirty="0" smtClean="0"/>
              <a:t>So, for example perhaps we want to compare boys to girls, or smokers to non-smokers, or students in online course versus face-to-face course. Researchers cannot always manipulate some variables (i.e., assign some people to be boys and some to be girls). </a:t>
            </a:r>
          </a:p>
          <a:p>
            <a:pPr marL="171450" indent="-171450">
              <a:buFont typeface="Arial" charset="0"/>
              <a:buChar char="•"/>
            </a:pPr>
            <a:endParaRPr lang="en-US" baseline="0" dirty="0" smtClean="0"/>
          </a:p>
          <a:p>
            <a:pPr marL="171450" indent="-171450">
              <a:buFont typeface="Arial" charset="0"/>
              <a:buChar char="•"/>
            </a:pPr>
            <a:r>
              <a:rPr lang="en-US" baseline="0" dirty="0" smtClean="0"/>
              <a:t>There are different types of quasi-experimental studies, which we will discuss in later lectures. </a:t>
            </a:r>
            <a:endParaRPr lang="en-US" baseline="0" dirty="0" smtClean="0"/>
          </a:p>
        </p:txBody>
      </p:sp>
      <p:sp>
        <p:nvSpPr>
          <p:cNvPr id="4" name="Slide Number Placeholder 3"/>
          <p:cNvSpPr>
            <a:spLocks noGrp="1"/>
          </p:cNvSpPr>
          <p:nvPr>
            <p:ph type="sldNum" sz="quarter" idx="10"/>
          </p:nvPr>
        </p:nvSpPr>
        <p:spPr/>
        <p:txBody>
          <a:bodyPr/>
          <a:lstStyle/>
          <a:p>
            <a:fld id="{A29B6A51-A832-4BFC-A980-AC3ECF9C8A6B}" type="slidenum">
              <a:rPr lang="en-US" smtClean="0"/>
              <a:pPr/>
              <a:t>14</a:t>
            </a:fld>
            <a:endParaRPr lang="en-US"/>
          </a:p>
        </p:txBody>
      </p:sp>
    </p:spTree>
    <p:extLst>
      <p:ext uri="{BB962C8B-B14F-4D97-AF65-F5344CB8AC3E}">
        <p14:creationId xmlns:p14="http://schemas.microsoft.com/office/powerpoint/2010/main" val="3063750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charset="0"/>
              <a:buChar char="•"/>
            </a:pPr>
            <a:r>
              <a:rPr lang="en-US" b="1" dirty="0" smtClean="0"/>
              <a:t>Experimental </a:t>
            </a:r>
            <a:r>
              <a:rPr lang="en-US" b="1" dirty="0" smtClean="0"/>
              <a:t>research </a:t>
            </a:r>
            <a:r>
              <a:rPr lang="en-US" dirty="0" smtClean="0"/>
              <a:t>– we are trying to determine</a:t>
            </a:r>
            <a:r>
              <a:rPr lang="en-US" baseline="0" dirty="0" smtClean="0"/>
              <a:t> the cause of some variable. </a:t>
            </a:r>
            <a:r>
              <a:rPr lang="en-US" baseline="0" dirty="0" smtClean="0"/>
              <a:t>We want to </a:t>
            </a:r>
            <a:r>
              <a:rPr lang="en-US" baseline="0" dirty="0" smtClean="0"/>
              <a:t>explain the relationship between variables. We’re saying more than that </a:t>
            </a:r>
            <a:r>
              <a:rPr lang="en-US" baseline="0" dirty="0" smtClean="0"/>
              <a:t>these two variables are </a:t>
            </a:r>
            <a:r>
              <a:rPr lang="en-US" baseline="0" dirty="0" smtClean="0"/>
              <a:t>related --- </a:t>
            </a:r>
            <a:r>
              <a:rPr lang="en-US" baseline="0" dirty="0" smtClean="0"/>
              <a:t>we are explaining how </a:t>
            </a:r>
            <a:r>
              <a:rPr lang="en-US" baseline="0" dirty="0" smtClean="0"/>
              <a:t>one variable is affecting </a:t>
            </a:r>
            <a:r>
              <a:rPr lang="en-US" baseline="0" dirty="0" smtClean="0"/>
              <a:t>the other variable.</a:t>
            </a:r>
          </a:p>
          <a:p>
            <a:pPr marL="171450" indent="-171450">
              <a:buFont typeface="Arial" charset="0"/>
              <a:buChar char="•"/>
            </a:pPr>
            <a:r>
              <a:rPr lang="en-US" baseline="0" dirty="0" smtClean="0"/>
              <a:t>Experimental research involves the manipulation of variables, the use of random assignment, and high levels of control. </a:t>
            </a:r>
          </a:p>
          <a:p>
            <a:pPr marL="628650" lvl="1" indent="-171450">
              <a:buFont typeface="Arial" charset="0"/>
              <a:buChar char="•"/>
            </a:pPr>
            <a:r>
              <a:rPr lang="en-US" baseline="0" dirty="0" smtClean="0"/>
              <a:t>To eliminate the directionally problem discussed earlier in correlational research, researchers will manipulate the variable they think is the cause. This variable is referred to as the </a:t>
            </a:r>
            <a:r>
              <a:rPr lang="en-US" b="1" baseline="0" dirty="0" smtClean="0"/>
              <a:t>independent variable</a:t>
            </a:r>
            <a:r>
              <a:rPr lang="en-US" baseline="0" dirty="0" smtClean="0"/>
              <a:t>. For example, researchers may examine the hypothesis that exercise leads to weight loss. Researchers could manipulate exercise by having some participants workout for 30 minutes 5 days a week and having other participants workout for 30 minutes 1 day a week. In this example, exercise is the independent variable and there are two levels or conditions (i.e., 5 days a week vs. 1 day a week). </a:t>
            </a:r>
          </a:p>
          <a:p>
            <a:pPr marL="628650" lvl="1" indent="-171450">
              <a:buFont typeface="Arial" charset="0"/>
              <a:buChar char="•"/>
            </a:pPr>
            <a:r>
              <a:rPr lang="en-US" baseline="0" dirty="0" smtClean="0"/>
              <a:t>To eliminate participant variables as alternative explanations (i.e., confound variables), researchers use </a:t>
            </a:r>
            <a:r>
              <a:rPr lang="en-US" b="1" baseline="0" dirty="0" smtClean="0"/>
              <a:t>random assignment </a:t>
            </a:r>
            <a:r>
              <a:rPr lang="en-US" baseline="0" dirty="0" smtClean="0"/>
              <a:t>to determine which participants will exercise for 5 days a week and which will exercise for 1 day a week. For example, the researcher may flip a coin. If the sample size is large enough and random assignment has been used, this increases the chances that the two groups (i.e., those exercising 5 days and those exercising 1 day) are equal at the start of the study. That is, both groups should have similar weights, IQ scores, motivation, shoe size, etc. If there is a difference in weight loss at the end of the study, we can be more sure that it is due to our independent variable and not some other variable, if random assignment is used. </a:t>
            </a:r>
          </a:p>
          <a:p>
            <a:pPr marL="628650" lvl="1" indent="-171450">
              <a:buFont typeface="Arial" charset="0"/>
              <a:buChar char="•"/>
            </a:pPr>
            <a:r>
              <a:rPr lang="en-US" baseline="0" dirty="0" smtClean="0"/>
              <a:t>After researchers have used random assignment to assign participants to different levels of the independent variable, they must then measure the variable that is thought to be the effect - in our example, weight. This variable is called our </a:t>
            </a:r>
            <a:r>
              <a:rPr lang="en-US" b="1" baseline="0" dirty="0" smtClean="0"/>
              <a:t>dependent variable</a:t>
            </a:r>
            <a:r>
              <a:rPr lang="en-US" baseline="0" dirty="0" smtClean="0"/>
              <a:t>. </a:t>
            </a:r>
          </a:p>
          <a:p>
            <a:pPr marL="628650" lvl="1" indent="-171450">
              <a:buFont typeface="Arial" charset="0"/>
              <a:buChar char="•"/>
            </a:pPr>
            <a:r>
              <a:rPr lang="en-US" baseline="0" dirty="0" smtClean="0"/>
              <a:t>Throughout the study, researchers conducting the experiment will attempt </a:t>
            </a:r>
            <a:r>
              <a:rPr lang="en-US" b="1" baseline="0" dirty="0" smtClean="0"/>
              <a:t>hold all other variables constant </a:t>
            </a:r>
            <a:r>
              <a:rPr lang="en-US" b="0" baseline="0" dirty="0" smtClean="0"/>
              <a:t>(i.e., keep them the same)</a:t>
            </a:r>
            <a:r>
              <a:rPr lang="en-US" baseline="0" dirty="0" smtClean="0"/>
              <a:t>. For example, perhaps those in the two exercise groups are asked to exercise at the same time of day and/or eat similar meals. </a:t>
            </a:r>
            <a:endParaRPr lang="en-US" baseline="0" dirty="0" smtClean="0"/>
          </a:p>
          <a:p>
            <a:pPr marL="171450" indent="-171450">
              <a:buFont typeface="Arial" charset="0"/>
              <a:buChar cha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29B6A51-A832-4BFC-A980-AC3ECF9C8A6B}" type="slidenum">
              <a:rPr lang="en-US" smtClean="0"/>
              <a:pPr/>
              <a:t>15</a:t>
            </a:fld>
            <a:endParaRPr lang="en-US"/>
          </a:p>
        </p:txBody>
      </p:sp>
    </p:spTree>
    <p:extLst>
      <p:ext uri="{BB962C8B-B14F-4D97-AF65-F5344CB8AC3E}">
        <p14:creationId xmlns:p14="http://schemas.microsoft.com/office/powerpoint/2010/main" val="4110597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3B8A92-B5EC-4878-8AE8-67920673B492}" type="slidenum">
              <a:rPr lang="en-US"/>
              <a:pPr/>
              <a:t>16</a:t>
            </a:fld>
            <a:endParaRPr lang="en-US"/>
          </a:p>
        </p:txBody>
      </p:sp>
      <p:sp>
        <p:nvSpPr>
          <p:cNvPr id="43010" name="Rectangle 2"/>
          <p:cNvSpPr>
            <a:spLocks noGrp="1" noRot="1" noChangeAspect="1" noChangeArrowheads="1" noTextEdit="1"/>
          </p:cNvSpPr>
          <p:nvPr>
            <p:ph type="sldImg"/>
          </p:nvPr>
        </p:nvSpPr>
        <p:spPr>
          <a:xfrm>
            <a:off x="379413" y="0"/>
            <a:ext cx="4654550" cy="3490913"/>
          </a:xfrm>
          <a:ln/>
        </p:spPr>
      </p:sp>
      <p:sp>
        <p:nvSpPr>
          <p:cNvPr id="43011" name="Rectangle 3"/>
          <p:cNvSpPr>
            <a:spLocks noGrp="1" noChangeArrowheads="1"/>
          </p:cNvSpPr>
          <p:nvPr>
            <p:ph type="body" idx="1"/>
          </p:nvPr>
        </p:nvSpPr>
        <p:spPr>
          <a:xfrm>
            <a:off x="463348" y="3490914"/>
            <a:ext cx="6187361" cy="5120324"/>
          </a:xfrm>
        </p:spPr>
        <p:txBody>
          <a:bodyPr>
            <a:normAutofit fontScale="92500" lnSpcReduction="10000"/>
          </a:bodyPr>
          <a:lstStyle/>
          <a:p>
            <a:pPr marL="285750" lvl="1" indent="-285750" defTabSz="933328" fontAlgn="auto">
              <a:spcBef>
                <a:spcPts val="0"/>
              </a:spcBef>
              <a:spcAft>
                <a:spcPts val="0"/>
              </a:spcAft>
              <a:buFont typeface="Arial" charset="0"/>
              <a:buChar char="•"/>
              <a:defRPr/>
            </a:pPr>
            <a:r>
              <a:rPr lang="en-US" sz="1300" b="1" dirty="0"/>
              <a:t>Incidental variables</a:t>
            </a:r>
            <a:r>
              <a:rPr lang="en-US" sz="1300" dirty="0"/>
              <a:t> (extraneous variables) – variables that vary in the experiment (e.g., temperature of the lab), but that are not varying along with the independent variables. Sometimes the room is hot when people watch the sad movie, other times cold. Sometimes hot when people watch the happy movie, etc. This is not a confound, it is error.</a:t>
            </a:r>
          </a:p>
          <a:p>
            <a:pPr marL="285750" lvl="1" indent="-285750" defTabSz="933328" fontAlgn="auto">
              <a:spcBef>
                <a:spcPts val="0"/>
              </a:spcBef>
              <a:spcAft>
                <a:spcPts val="0"/>
              </a:spcAft>
              <a:buFont typeface="Arial" charset="0"/>
              <a:buChar char="•"/>
              <a:defRPr/>
            </a:pPr>
            <a:endParaRPr lang="en-US" sz="1300" b="1" dirty="0"/>
          </a:p>
          <a:p>
            <a:pPr marL="285750" indent="-285750" eaLnBrk="1" hangingPunct="1">
              <a:spcBef>
                <a:spcPct val="0"/>
              </a:spcBef>
              <a:buFont typeface="Arial" charset="0"/>
              <a:buChar char="•"/>
              <a:defRPr/>
            </a:pPr>
            <a:r>
              <a:rPr lang="en-US" sz="1300" dirty="0"/>
              <a:t>Extraneous/Incidental variables are what? Variables that really aren’t part of what we’re interested in examining, but may have an effect on the dependent variable. (considered noise) </a:t>
            </a:r>
          </a:p>
          <a:p>
            <a:pPr marL="285750" indent="-285750" eaLnBrk="1" hangingPunct="1">
              <a:spcBef>
                <a:spcPct val="0"/>
              </a:spcBef>
              <a:buFont typeface="Arial" charset="0"/>
              <a:buChar char="•"/>
              <a:defRPr/>
            </a:pPr>
            <a:endParaRPr lang="en-US" sz="1300" dirty="0"/>
          </a:p>
          <a:p>
            <a:pPr marL="285750" indent="-285750">
              <a:buFont typeface="Arial" charset="0"/>
              <a:buChar char="•"/>
            </a:pPr>
            <a:r>
              <a:rPr lang="en-US" sz="1300" b="1" dirty="0" smtClean="0"/>
              <a:t>Confound </a:t>
            </a:r>
            <a:r>
              <a:rPr lang="en-US" sz="1300" b="1" dirty="0"/>
              <a:t>Variables</a:t>
            </a:r>
            <a:r>
              <a:rPr lang="en-US" sz="1300" dirty="0"/>
              <a:t> – variables that vary reliability with the </a:t>
            </a:r>
            <a:r>
              <a:rPr lang="en-US" sz="1300" dirty="0" smtClean="0"/>
              <a:t>independent variable (IV).</a:t>
            </a:r>
            <a:endParaRPr lang="en-US" sz="1300" dirty="0"/>
          </a:p>
          <a:p>
            <a:pPr marL="742950" lvl="1" indent="-285750">
              <a:buFont typeface="Arial" charset="0"/>
              <a:buChar char="•"/>
            </a:pPr>
            <a:r>
              <a:rPr lang="en-US" sz="1300" dirty="0"/>
              <a:t>E.g., A research wants to know whether sadness decreases people’s willingness to be friendly. Participants friendliness to the experimenter is measured (dependent variable). Mary is the experimenter in all of the sessions where people watch a sad movie. John is the experimenter in all of the sessions where people watch a happy movie. Results were consistent with the hypothesis: Those participants who watched a happy movie were friendlier to the experimenter than those who watched a sad movie.</a:t>
            </a:r>
          </a:p>
          <a:p>
            <a:pPr marL="742950" lvl="1" indent="-285750">
              <a:buFont typeface="Arial" charset="0"/>
              <a:buChar char="•"/>
            </a:pPr>
            <a:r>
              <a:rPr lang="en-US" sz="1300" dirty="0"/>
              <a:t>Experimenter is the confound – it varied with movie type. Maybe the reason why people were nicer to John than to Mary, was not because they were sad but rather because John was simply a nicer person. Cannot rule out this alternative explanation.</a:t>
            </a:r>
          </a:p>
          <a:p>
            <a:pPr marL="285750" indent="-285750" eaLnBrk="1" hangingPunct="1">
              <a:spcBef>
                <a:spcPct val="0"/>
              </a:spcBef>
              <a:buFont typeface="Arial" charset="0"/>
              <a:buChar char="•"/>
              <a:defRPr/>
            </a:pPr>
            <a:r>
              <a:rPr lang="en-US" sz="1300" dirty="0"/>
              <a:t>Confounds are those </a:t>
            </a:r>
            <a:r>
              <a:rPr lang="en-US" sz="1300" dirty="0" smtClean="0"/>
              <a:t>variables that </a:t>
            </a:r>
            <a:r>
              <a:rPr lang="en-US" sz="1300" dirty="0"/>
              <a:t>vary systematic with our </a:t>
            </a:r>
            <a:r>
              <a:rPr lang="en-US" sz="1300" dirty="0" smtClean="0"/>
              <a:t>IV;</a:t>
            </a:r>
            <a:r>
              <a:rPr lang="en-US" sz="1300" baseline="0" dirty="0" smtClean="0"/>
              <a:t> thus, m</a:t>
            </a:r>
            <a:r>
              <a:rPr lang="en-US" sz="1300" dirty="0" smtClean="0"/>
              <a:t>aking </a:t>
            </a:r>
            <a:r>
              <a:rPr lang="en-US" sz="1300" dirty="0"/>
              <a:t>it difficult to tell whether the effect was due to the difference in the IV or something else. </a:t>
            </a:r>
            <a:endParaRPr lang="en-US" sz="1400" b="1" dirty="0"/>
          </a:p>
          <a:p>
            <a:pPr>
              <a:buFontTx/>
              <a:buChar char="-"/>
            </a:pPr>
            <a:endParaRPr lang="en-US" sz="1400" b="1" dirty="0"/>
          </a:p>
          <a:p>
            <a:pPr>
              <a:buFontTx/>
              <a:buChar char="-"/>
            </a:pPr>
            <a:endParaRPr lang="en-US" sz="1400" b="1" dirty="0"/>
          </a:p>
          <a:p>
            <a:pPr lvl="1"/>
            <a:endParaRPr lang="en-US" sz="1400" dirty="0"/>
          </a:p>
          <a:p>
            <a:pPr lvl="1">
              <a:buFontTx/>
              <a:buChar char="-"/>
            </a:pPr>
            <a:endParaRPr lang="en-US" sz="1400" dirty="0"/>
          </a:p>
          <a:p>
            <a:pPr>
              <a:buFontTx/>
              <a:buChar char="-"/>
            </a:pPr>
            <a:endParaRPr lang="en-US" dirty="0"/>
          </a:p>
        </p:txBody>
      </p:sp>
    </p:spTree>
    <p:extLst>
      <p:ext uri="{BB962C8B-B14F-4D97-AF65-F5344CB8AC3E}">
        <p14:creationId xmlns:p14="http://schemas.microsoft.com/office/powerpoint/2010/main" val="1077579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In an experiment,</a:t>
            </a:r>
            <a:r>
              <a:rPr lang="en-US" baseline="0" dirty="0" smtClean="0"/>
              <a:t> when only one independent variable is manipulated – the terms – levels, conditions – have similar meanings. </a:t>
            </a:r>
            <a:endParaRPr lang="en-US" dirty="0" smtClean="0"/>
          </a:p>
          <a:p>
            <a:pPr marL="171450" indent="-171450">
              <a:buFont typeface="Arial" charset="0"/>
              <a:buChar char="•"/>
            </a:pPr>
            <a:r>
              <a:rPr lang="en-US" dirty="0" smtClean="0"/>
              <a:t>You</a:t>
            </a:r>
            <a:r>
              <a:rPr lang="en-US" baseline="0" dirty="0" smtClean="0"/>
              <a:t> may come across experiments in which more than one independent variable is manipulated. In these types of studies, researchers think two variables might interact to have an effect on a another variable. For example, we know that alcohol influences people’s reaction time, but the how much it effects reaction time may depend on how much people recently ate. That is, people who recently ate may be less affected than people who did not. Here alcohol and recent eating may interact to influence reaction time. </a:t>
            </a:r>
          </a:p>
          <a:p>
            <a:pPr marL="628650" lvl="1" indent="-171450">
              <a:buFont typeface="Arial" charset="0"/>
              <a:buChar char="•"/>
            </a:pPr>
            <a:r>
              <a:rPr lang="en-US" baseline="0" dirty="0" smtClean="0"/>
              <a:t>Researchers could examine this by randomly assigning to different levels of alcohol intake(e.g., 0 oz., 10 oz., or 20 oz.). Thus, alcohol is an independent variable with three levels. Perhaps the researchers also randomly assign some participants to consume different amounts of food (e.g., ½ sandwich or 1 sandwich) before ingesting the alcohol. Thus, amount of food would be another independent variable and it would have two levels. So, levels refers to the amounts of each independent variable.</a:t>
            </a:r>
          </a:p>
          <a:p>
            <a:pPr marL="628650" lvl="1" indent="-171450">
              <a:buFont typeface="Arial" charset="0"/>
              <a:buChar char="•"/>
            </a:pPr>
            <a:r>
              <a:rPr lang="en-US" baseline="0" dirty="0" smtClean="0"/>
              <a:t>Conditions refers to the different combinations of the levels of the independent variables. In our example, there would be six conditions (3x2). Participants are assigned to (1) eat ½ sandwich and drink 0 oz. of alcohol; (2) eat ½ sandwich and drink 10 oz. of alcohol; (3) eat ½ sandwich and drink 20 oz. of alcohol; (4) eat 1 sandwich and drink 0 oz. of alcohol; (5) eat 1 sandwich and drink 10 oz. of alcohol; (6) eat 1 sandwich and drink 20 oz. of alcohol </a:t>
            </a:r>
            <a:r>
              <a:rPr lang="en-US" baseline="0" dirty="0" smtClean="0">
                <a:sym typeface="Wingdings"/>
              </a:rPr>
              <a:t> 6 conditions.</a:t>
            </a:r>
            <a:endParaRPr lang="en-US" dirty="0"/>
          </a:p>
        </p:txBody>
      </p:sp>
      <p:sp>
        <p:nvSpPr>
          <p:cNvPr id="4" name="Slide Number Placeholder 3"/>
          <p:cNvSpPr>
            <a:spLocks noGrp="1"/>
          </p:cNvSpPr>
          <p:nvPr>
            <p:ph type="sldNum" sz="quarter" idx="10"/>
          </p:nvPr>
        </p:nvSpPr>
        <p:spPr/>
        <p:txBody>
          <a:bodyPr/>
          <a:lstStyle/>
          <a:p>
            <a:fld id="{41A74020-509B-4ED1-B3F1-6F5BBD7B6931}" type="slidenum">
              <a:rPr lang="en-US" smtClean="0"/>
              <a:t>17</a:t>
            </a:fld>
            <a:endParaRPr lang="en-US"/>
          </a:p>
        </p:txBody>
      </p:sp>
    </p:spTree>
    <p:extLst>
      <p:ext uri="{BB962C8B-B14F-4D97-AF65-F5344CB8AC3E}">
        <p14:creationId xmlns:p14="http://schemas.microsoft.com/office/powerpoint/2010/main" val="398740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another example.</a:t>
            </a:r>
            <a:endParaRPr lang="en-US" dirty="0"/>
          </a:p>
        </p:txBody>
      </p:sp>
      <p:sp>
        <p:nvSpPr>
          <p:cNvPr id="4" name="Slide Number Placeholder 3"/>
          <p:cNvSpPr>
            <a:spLocks noGrp="1"/>
          </p:cNvSpPr>
          <p:nvPr>
            <p:ph type="sldNum" sz="quarter" idx="10"/>
          </p:nvPr>
        </p:nvSpPr>
        <p:spPr/>
        <p:txBody>
          <a:bodyPr/>
          <a:lstStyle/>
          <a:p>
            <a:fld id="{41A74020-509B-4ED1-B3F1-6F5BBD7B6931}" type="slidenum">
              <a:rPr lang="en-US" smtClean="0"/>
              <a:t>18</a:t>
            </a:fld>
            <a:endParaRPr lang="en-US"/>
          </a:p>
        </p:txBody>
      </p:sp>
    </p:spTree>
    <p:extLst>
      <p:ext uri="{BB962C8B-B14F-4D97-AF65-F5344CB8AC3E}">
        <p14:creationId xmlns:p14="http://schemas.microsoft.com/office/powerpoint/2010/main" val="6315208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74020-509B-4ED1-B3F1-6F5BBD7B6931}" type="slidenum">
              <a:rPr lang="en-US" smtClean="0"/>
              <a:t>19</a:t>
            </a:fld>
            <a:endParaRPr lang="en-US"/>
          </a:p>
        </p:txBody>
      </p:sp>
    </p:spTree>
    <p:extLst>
      <p:ext uri="{BB962C8B-B14F-4D97-AF65-F5344CB8AC3E}">
        <p14:creationId xmlns:p14="http://schemas.microsoft.com/office/powerpoint/2010/main" val="1785462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 big </a:t>
            </a:r>
            <a:r>
              <a:rPr lang="en-US" baseline="0" dirty="0" smtClean="0"/>
              <a:t>picture view of the research </a:t>
            </a:r>
            <a:r>
              <a:rPr lang="en-US" baseline="0" dirty="0" smtClean="0"/>
              <a:t>process. </a:t>
            </a:r>
            <a:r>
              <a:rPr lang="en-US" baseline="0" dirty="0" smtClean="0"/>
              <a:t>I’ve listed 7 steps here, but some of these steps could be separate and/or combined. You’ll notice that some of the steps correspond to specific topics that </a:t>
            </a:r>
            <a:r>
              <a:rPr lang="en-US" baseline="0" dirty="0" smtClean="0"/>
              <a:t>we have already addressed and some that we will discuss </a:t>
            </a:r>
            <a:r>
              <a:rPr lang="en-US" baseline="0" dirty="0" smtClean="0"/>
              <a:t>in more depth </a:t>
            </a:r>
            <a:r>
              <a:rPr lang="en-US" baseline="0" dirty="0" smtClean="0"/>
              <a:t>later.</a:t>
            </a:r>
          </a:p>
          <a:p>
            <a:endParaRPr lang="en-US" baseline="0" dirty="0" smtClean="0"/>
          </a:p>
          <a:p>
            <a:pPr marL="171450" indent="-171450">
              <a:buFont typeface="Arial" charset="0"/>
              <a:buChar char="•"/>
            </a:pPr>
            <a:r>
              <a:rPr lang="en-US" baseline="0" dirty="0" smtClean="0"/>
              <a:t>Two steps that we have already discussed include developing a research idea, searching the literature, and developing a hypothesis. </a:t>
            </a:r>
          </a:p>
          <a:p>
            <a:pPr marL="171450" indent="-171450">
              <a:buFont typeface="Arial" charset="0"/>
              <a:buChar char="•"/>
            </a:pPr>
            <a:endParaRPr lang="en-US" baseline="0" dirty="0" smtClean="0"/>
          </a:p>
          <a:p>
            <a:pPr marL="171450" indent="-171450">
              <a:buFont typeface="Arial" charset="0"/>
              <a:buChar char="•"/>
            </a:pPr>
            <a:r>
              <a:rPr lang="en-US" baseline="0" dirty="0" smtClean="0"/>
              <a:t>Today, we’ll mostly be focused on step three – selecting a research design and method- specifically, differences between nonexperimental and experimental research.</a:t>
            </a:r>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2</a:t>
            </a:fld>
            <a:endParaRPr lang="en-US"/>
          </a:p>
        </p:txBody>
      </p:sp>
    </p:spTree>
    <p:extLst>
      <p:ext uri="{BB962C8B-B14F-4D97-AF65-F5344CB8AC3E}">
        <p14:creationId xmlns:p14="http://schemas.microsoft.com/office/powerpoint/2010/main" val="2292867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After you have a general idea of what your hypothesis</a:t>
            </a:r>
            <a:r>
              <a:rPr lang="en-US" baseline="0" dirty="0" smtClean="0"/>
              <a:t> is, then you have to figure out how you will test this hypothesis. There are several factors that play into the researcher’s decision about how to test her or his hypothesis. </a:t>
            </a:r>
          </a:p>
          <a:p>
            <a:pPr marL="6286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aseline="0" dirty="0" smtClean="0"/>
              <a:t>These include the </a:t>
            </a:r>
            <a:r>
              <a:rPr lang="en-US" b="1" baseline="0" dirty="0" smtClean="0"/>
              <a:t>a</a:t>
            </a:r>
            <a:r>
              <a:rPr lang="en-US" b="1" dirty="0" smtClean="0"/>
              <a:t>dvantages and limitations </a:t>
            </a:r>
            <a:r>
              <a:rPr lang="en-US" dirty="0" smtClean="0"/>
              <a:t>of the each of the strategy/design/method.</a:t>
            </a:r>
            <a:r>
              <a:rPr lang="en-US" baseline="0" dirty="0" smtClean="0"/>
              <a:t> </a:t>
            </a:r>
            <a:r>
              <a:rPr lang="en-US" dirty="0" smtClean="0"/>
              <a:t>So, with</a:t>
            </a:r>
            <a:r>
              <a:rPr lang="en-US" baseline="0" dirty="0" smtClean="0"/>
              <a:t> some </a:t>
            </a:r>
            <a:r>
              <a:rPr lang="en-US" baseline="0" dirty="0" smtClean="0"/>
              <a:t>strategies we </a:t>
            </a:r>
            <a:r>
              <a:rPr lang="en-US" baseline="0" dirty="0" smtClean="0"/>
              <a:t>might only be able to describe a variable and other </a:t>
            </a:r>
            <a:r>
              <a:rPr lang="en-US" baseline="0" dirty="0" smtClean="0"/>
              <a:t>strategies we </a:t>
            </a:r>
            <a:r>
              <a:rPr lang="en-US" baseline="0" dirty="0" smtClean="0"/>
              <a:t>might be able to make cause-and-effect statements.</a:t>
            </a:r>
            <a:endParaRPr lang="en-US" dirty="0" smtClean="0"/>
          </a:p>
          <a:p>
            <a:pPr marL="628650" lvl="1" indent="-171450">
              <a:buFont typeface="Arial" pitchFamily="34" charset="0"/>
              <a:buChar char="•"/>
            </a:pPr>
            <a:r>
              <a:rPr lang="en-US" dirty="0" smtClean="0"/>
              <a:t>It also depends on the state of the current knowledge on the topic. What is know</a:t>
            </a:r>
            <a:r>
              <a:rPr lang="en-US" baseline="0" dirty="0" smtClean="0"/>
              <a:t> and unknown? How do other researchers typically try to answer questions similar to mine?</a:t>
            </a:r>
          </a:p>
          <a:p>
            <a:pPr marL="628650" lvl="1" indent="-171450">
              <a:buFont typeface="Arial" pitchFamily="34" charset="0"/>
              <a:buChar char="•"/>
            </a:pPr>
            <a:r>
              <a:rPr lang="en-US" baseline="0" dirty="0" smtClean="0"/>
              <a:t>Additionally, there are all sorts of practical issues to consider – </a:t>
            </a:r>
            <a:r>
              <a:rPr lang="en-US" dirty="0" smtClean="0"/>
              <a:t>money, time, resources</a:t>
            </a:r>
          </a:p>
          <a:p>
            <a:pPr marL="628650" lvl="1" indent="-171450">
              <a:buFont typeface="Arial" pitchFamily="34" charset="0"/>
              <a:buChar char="•"/>
            </a:pPr>
            <a:r>
              <a:rPr lang="en-US" dirty="0" smtClean="0"/>
              <a:t>We</a:t>
            </a:r>
            <a:r>
              <a:rPr lang="en-US" baseline="0" dirty="0" smtClean="0"/>
              <a:t> have a bunch of e</a:t>
            </a:r>
            <a:r>
              <a:rPr lang="en-US" dirty="0" smtClean="0"/>
              <a:t>thical issues to consider as well. </a:t>
            </a:r>
          </a:p>
        </p:txBody>
      </p:sp>
      <p:sp>
        <p:nvSpPr>
          <p:cNvPr id="4" name="Slide Number Placeholder 3"/>
          <p:cNvSpPr>
            <a:spLocks noGrp="1"/>
          </p:cNvSpPr>
          <p:nvPr>
            <p:ph type="sldNum" sz="quarter" idx="10"/>
          </p:nvPr>
        </p:nvSpPr>
        <p:spPr/>
        <p:txBody>
          <a:bodyPr/>
          <a:lstStyle/>
          <a:p>
            <a:fld id="{C01AADD8-41F5-4D54-A370-9E9B5A05BC39}" type="slidenum">
              <a:rPr lang="en-US" smtClean="0"/>
              <a:pPr/>
              <a:t>3</a:t>
            </a:fld>
            <a:endParaRPr lang="en-US"/>
          </a:p>
        </p:txBody>
      </p:sp>
    </p:spTree>
    <p:extLst>
      <p:ext uri="{BB962C8B-B14F-4D97-AF65-F5344CB8AC3E}">
        <p14:creationId xmlns:p14="http://schemas.microsoft.com/office/powerpoint/2010/main" val="216488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Some researchers use these terms (i.e., research strategy, design, and method) interchangeably.</a:t>
            </a:r>
            <a:r>
              <a:rPr lang="en-US" baseline="0" dirty="0" smtClean="0"/>
              <a:t> However, there are some differences between them.</a:t>
            </a:r>
          </a:p>
          <a:p>
            <a:pPr marL="171450" indent="-171450">
              <a:buFont typeface="Arial" charset="0"/>
              <a:buChar char="•"/>
            </a:pPr>
            <a:endParaRPr lang="en-US" baseline="0" dirty="0" smtClean="0"/>
          </a:p>
          <a:p>
            <a:pPr marL="171450" indent="-171450">
              <a:buFont typeface="Arial" charset="0"/>
              <a:buChar char="•"/>
            </a:pPr>
            <a:r>
              <a:rPr lang="en-US" b="1" baseline="0" dirty="0" smtClean="0"/>
              <a:t>Research strategy </a:t>
            </a:r>
            <a:r>
              <a:rPr lang="en-US" baseline="0" dirty="0" smtClean="0"/>
              <a:t>– this is considered a general approach to research that is determined by the kinds of questions posed by the researcher. Typically, the strategy falls into the nonexperimental quasi-experimental, or experimental category. We’ll talk about each of these in this lecture.</a:t>
            </a:r>
          </a:p>
          <a:p>
            <a:pPr marL="171450" indent="-171450">
              <a:buFont typeface="Arial" charset="0"/>
              <a:buChar char="•"/>
            </a:pPr>
            <a:r>
              <a:rPr lang="en-US" b="1" baseline="0" dirty="0" smtClean="0"/>
              <a:t>Research design </a:t>
            </a:r>
            <a:r>
              <a:rPr lang="en-US" baseline="0" dirty="0" smtClean="0"/>
              <a:t>– refers to the the researcher’s plan for implementing the research strategy. This is often related to the data analytic plan (i.e., planned statistical analyses). Researchers will need to determine if groups versus individuals will be the level of analysis, whether or not to expose all participants to treatment conditions or to use different participants and expose them to only some of the treatment, and the number of variables that will be manipulated or measured.</a:t>
            </a:r>
          </a:p>
          <a:p>
            <a:pPr marL="171450" indent="-171450">
              <a:buFont typeface="Arial" charset="0"/>
              <a:buChar char="•"/>
            </a:pPr>
            <a:r>
              <a:rPr lang="en-US" b="1" baseline="0" dirty="0" smtClean="0"/>
              <a:t>Research method </a:t>
            </a:r>
            <a:r>
              <a:rPr lang="en-US" baseline="0" dirty="0" smtClean="0"/>
              <a:t>– answers the question of how the data are being collected. Are the data collected through observational methods, through case study methods, etc.</a:t>
            </a:r>
            <a:endParaRPr lang="en-US" dirty="0" smtClean="0"/>
          </a:p>
        </p:txBody>
      </p:sp>
      <p:sp>
        <p:nvSpPr>
          <p:cNvPr id="4" name="Slide Number Placeholder 3"/>
          <p:cNvSpPr>
            <a:spLocks noGrp="1"/>
          </p:cNvSpPr>
          <p:nvPr>
            <p:ph type="sldNum" sz="quarter" idx="10"/>
          </p:nvPr>
        </p:nvSpPr>
        <p:spPr/>
        <p:txBody>
          <a:bodyPr/>
          <a:lstStyle/>
          <a:p>
            <a:fld id="{C01AADD8-41F5-4D54-A370-9E9B5A05BC39}" type="slidenum">
              <a:rPr lang="en-US" smtClean="0"/>
              <a:pPr/>
              <a:t>4</a:t>
            </a:fld>
            <a:endParaRPr lang="en-US"/>
          </a:p>
        </p:txBody>
      </p:sp>
    </p:spTree>
    <p:extLst>
      <p:ext uri="{BB962C8B-B14F-4D97-AF65-F5344CB8AC3E}">
        <p14:creationId xmlns:p14="http://schemas.microsoft.com/office/powerpoint/2010/main" val="2290762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Thinking about</a:t>
            </a:r>
            <a:r>
              <a:rPr lang="en-US" baseline="0" dirty="0" smtClean="0"/>
              <a:t> research strategies, this include </a:t>
            </a:r>
            <a:r>
              <a:rPr lang="en-US" b="1" baseline="0" dirty="0" smtClean="0"/>
              <a:t>nonexperimental </a:t>
            </a:r>
            <a:r>
              <a:rPr lang="en-US" baseline="0" dirty="0" smtClean="0"/>
              <a:t>research, which involves </a:t>
            </a:r>
            <a:r>
              <a:rPr lang="en-US" b="1" baseline="0" dirty="0" smtClean="0"/>
              <a:t>descriptive</a:t>
            </a:r>
            <a:r>
              <a:rPr lang="en-US" baseline="0" dirty="0" smtClean="0"/>
              <a:t> (i.e., single-variable) research or </a:t>
            </a:r>
            <a:r>
              <a:rPr lang="en-US" b="1" baseline="0" dirty="0" smtClean="0"/>
              <a:t>predictive</a:t>
            </a:r>
            <a:r>
              <a:rPr lang="en-US" baseline="0" dirty="0" smtClean="0"/>
              <a:t> (i.e., correlational) research. Then we have </a:t>
            </a:r>
            <a:r>
              <a:rPr lang="en-US" b="1" baseline="0" dirty="0" smtClean="0"/>
              <a:t>quasi-experimental</a:t>
            </a:r>
            <a:r>
              <a:rPr lang="en-US" baseline="0" dirty="0" smtClean="0"/>
              <a:t>, which includes some elements of the nonexperimental method and some elements of the experimental method.</a:t>
            </a:r>
            <a:r>
              <a:rPr lang="en-US" baseline="0" dirty="0"/>
              <a:t> </a:t>
            </a:r>
            <a:r>
              <a:rPr lang="en-US" baseline="0" dirty="0" smtClean="0"/>
              <a:t>Lastly, we have </a:t>
            </a:r>
            <a:r>
              <a:rPr lang="en-US" b="1" baseline="0" dirty="0" smtClean="0"/>
              <a:t>experimental</a:t>
            </a:r>
            <a:r>
              <a:rPr lang="en-US" baseline="0" dirty="0" smtClean="0"/>
              <a:t> research.</a:t>
            </a:r>
          </a:p>
          <a:p>
            <a:pPr marL="171450" indent="-171450">
              <a:buFont typeface="Arial" charset="0"/>
              <a:buChar char="•"/>
            </a:pPr>
            <a:endParaRPr lang="en-US" baseline="0" dirty="0" smtClean="0"/>
          </a:p>
          <a:p>
            <a:pPr marL="171450" indent="-171450">
              <a:buFont typeface="Arial" charset="0"/>
              <a:buChar char="•"/>
            </a:pPr>
            <a:r>
              <a:rPr lang="en-US" baseline="0" dirty="0" smtClean="0"/>
              <a:t>It is important o not that there can be some gray area. </a:t>
            </a:r>
          </a:p>
          <a:p>
            <a:pPr marL="628650" lvl="1" indent="-171450">
              <a:buFont typeface="Arial" charset="0"/>
              <a:buChar char="•"/>
            </a:pPr>
            <a:r>
              <a:rPr lang="en-US" baseline="0" dirty="0" smtClean="0"/>
              <a:t>That is, sometimes a strategy is linked to a method. For example, the case study method typically falls into the nonexperimental category. </a:t>
            </a:r>
          </a:p>
          <a:p>
            <a:pPr marL="628650" lvl="1" indent="-171450">
              <a:buFont typeface="Arial" charset="0"/>
              <a:buChar char="•"/>
            </a:pPr>
            <a:r>
              <a:rPr lang="en-US" baseline="0" dirty="0" smtClean="0"/>
              <a:t>Sometimes a study is somewhere in between two strategies. </a:t>
            </a:r>
          </a:p>
          <a:p>
            <a:pPr marL="628650" lvl="1" indent="-171450">
              <a:buFont typeface="Arial" charset="0"/>
              <a:buChar char="•"/>
            </a:pPr>
            <a:r>
              <a:rPr lang="en-US" baseline="0" dirty="0" smtClean="0"/>
              <a:t>Additionally, a single study may have multiple hypotheses, use more than one research strategy, and also use different methods. </a:t>
            </a:r>
          </a:p>
          <a:p>
            <a:endParaRPr lang="en-US" baseline="0" dirty="0" smtClean="0"/>
          </a:p>
        </p:txBody>
      </p:sp>
      <p:sp>
        <p:nvSpPr>
          <p:cNvPr id="4" name="Slide Number Placeholder 3"/>
          <p:cNvSpPr>
            <a:spLocks noGrp="1"/>
          </p:cNvSpPr>
          <p:nvPr>
            <p:ph type="sldNum" sz="quarter" idx="10"/>
          </p:nvPr>
        </p:nvSpPr>
        <p:spPr/>
        <p:txBody>
          <a:bodyPr/>
          <a:lstStyle/>
          <a:p>
            <a:fld id="{C01AADD8-41F5-4D54-A370-9E9B5A05BC39}" type="slidenum">
              <a:rPr lang="en-US" smtClean="0"/>
              <a:pPr/>
              <a:t>5</a:t>
            </a:fld>
            <a:endParaRPr lang="en-US"/>
          </a:p>
        </p:txBody>
      </p:sp>
    </p:spTree>
    <p:extLst>
      <p:ext uri="{BB962C8B-B14F-4D97-AF65-F5344CB8AC3E}">
        <p14:creationId xmlns:p14="http://schemas.microsoft.com/office/powerpoint/2010/main" val="1392963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US" dirty="0" smtClean="0"/>
              <a:t>In</a:t>
            </a:r>
            <a:r>
              <a:rPr lang="en-US" baseline="0" dirty="0" smtClean="0"/>
              <a:t> the descriptive or single-variable research area, </a:t>
            </a:r>
            <a:endParaRPr lang="en-US" dirty="0" smtClean="0"/>
          </a:p>
          <a:p>
            <a:pPr marL="171450" indent="-171450">
              <a:buFont typeface="Arial" charset="0"/>
              <a:buChar char="•"/>
            </a:pPr>
            <a:r>
              <a:rPr lang="en-US" dirty="0" smtClean="0"/>
              <a:t>Researchers</a:t>
            </a:r>
            <a:r>
              <a:rPr lang="en-US" baseline="0" dirty="0" smtClean="0"/>
              <a:t> m</a:t>
            </a:r>
            <a:r>
              <a:rPr lang="en-US" dirty="0" smtClean="0"/>
              <a:t>erely describe a variable or variables. For example, they might determine that 50% of the class prefers discussions</a:t>
            </a:r>
            <a:r>
              <a:rPr lang="en-US" baseline="0" dirty="0" smtClean="0"/>
              <a:t> or that 65% of the class is made up of female students. </a:t>
            </a:r>
            <a:endParaRPr lang="en-US" dirty="0" smtClean="0"/>
          </a:p>
          <a:p>
            <a:pPr marL="171450" indent="-171450">
              <a:buFont typeface="Arial" charset="0"/>
              <a:buChar char="•"/>
            </a:pPr>
            <a:r>
              <a:rPr lang="en-US" dirty="0" smtClean="0"/>
              <a:t>Not able to say anything about whether variables are related nor make cause-effect statements. So,</a:t>
            </a:r>
            <a:r>
              <a:rPr lang="en-US" baseline="0" dirty="0" smtClean="0"/>
              <a:t> we can’t say exactly why 65% of the class is made up of female students.</a:t>
            </a:r>
            <a:endParaRPr lang="en-US" dirty="0" smtClean="0"/>
          </a:p>
        </p:txBody>
      </p:sp>
      <p:sp>
        <p:nvSpPr>
          <p:cNvPr id="4" name="Slide Number Placeholder 3"/>
          <p:cNvSpPr>
            <a:spLocks noGrp="1"/>
          </p:cNvSpPr>
          <p:nvPr>
            <p:ph type="sldNum" sz="quarter" idx="10"/>
          </p:nvPr>
        </p:nvSpPr>
        <p:spPr/>
        <p:txBody>
          <a:bodyPr/>
          <a:lstStyle/>
          <a:p>
            <a:fld id="{C01AADD8-41F5-4D54-A370-9E9B5A05BC39}" type="slidenum">
              <a:rPr lang="en-US" smtClean="0"/>
              <a:pPr/>
              <a:t>6</a:t>
            </a:fld>
            <a:endParaRPr lang="en-US"/>
          </a:p>
        </p:txBody>
      </p:sp>
    </p:spTree>
    <p:extLst>
      <p:ext uri="{BB962C8B-B14F-4D97-AF65-F5344CB8AC3E}">
        <p14:creationId xmlns:p14="http://schemas.microsoft.com/office/powerpoint/2010/main" val="211830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1" dirty="0" smtClean="0"/>
              <a:t>Predictive</a:t>
            </a:r>
            <a:r>
              <a:rPr lang="en-US" dirty="0" smtClean="0"/>
              <a:t> (i.e., correlational research) </a:t>
            </a:r>
            <a:r>
              <a:rPr lang="en-US" dirty="0" smtClean="0"/>
              <a:t>– we investigate the </a:t>
            </a:r>
            <a:r>
              <a:rPr lang="en-US" dirty="0" smtClean="0"/>
              <a:t>relations (i.e., links, associations) </a:t>
            </a:r>
            <a:r>
              <a:rPr lang="en-US" dirty="0" smtClean="0"/>
              <a:t>between </a:t>
            </a:r>
            <a:r>
              <a:rPr lang="en-US" dirty="0" smtClean="0"/>
              <a:t>two </a:t>
            </a:r>
            <a:r>
              <a:rPr lang="en-US" dirty="0" smtClean="0"/>
              <a:t>or more variables. </a:t>
            </a:r>
            <a:r>
              <a:rPr lang="en-US" dirty="0" smtClean="0"/>
              <a:t>The </a:t>
            </a:r>
            <a:r>
              <a:rPr lang="en-US" dirty="0" smtClean="0"/>
              <a:t>idea here is that changes in one variable are consistently related to changes in a second </a:t>
            </a:r>
            <a:r>
              <a:rPr lang="en-US" dirty="0" smtClean="0"/>
              <a:t>variable.</a:t>
            </a:r>
            <a:r>
              <a:rPr lang="en-US" baseline="0" dirty="0" smtClean="0"/>
              <a:t> </a:t>
            </a:r>
            <a:r>
              <a:rPr lang="en-US" dirty="0" smtClean="0"/>
              <a:t>For </a:t>
            </a:r>
            <a:r>
              <a:rPr lang="en-US" dirty="0" smtClean="0"/>
              <a:t>example, is delinquency related to aggression? </a:t>
            </a:r>
            <a:r>
              <a:rPr lang="en-US" dirty="0" smtClean="0"/>
              <a:t>Is </a:t>
            </a:r>
            <a:r>
              <a:rPr lang="en-US" dirty="0" smtClean="0"/>
              <a:t>self-esteem related to academic achievement? </a:t>
            </a:r>
            <a:r>
              <a:rPr lang="en-US" dirty="0" smtClean="0"/>
              <a:t>Are </a:t>
            </a:r>
            <a:r>
              <a:rPr lang="en-US" dirty="0" smtClean="0"/>
              <a:t>grades related to salary?</a:t>
            </a:r>
          </a:p>
          <a:p>
            <a:pPr marL="171450" indent="-171450">
              <a:buFont typeface="Arial" charset="0"/>
              <a:buChar char="•"/>
            </a:pPr>
            <a:endParaRPr lang="en-US" dirty="0" smtClean="0"/>
          </a:p>
          <a:p>
            <a:pPr marL="171450" indent="-171450">
              <a:buFont typeface="Arial" charset="0"/>
              <a:buChar char="•"/>
            </a:pPr>
            <a:r>
              <a:rPr lang="en-US" dirty="0" smtClean="0"/>
              <a:t>Here the researcher isn’t saying anything about cause – we’re not explaining the relationship. We’re just describing the relationship. </a:t>
            </a:r>
          </a:p>
          <a:p>
            <a:pPr marL="171450" indent="-171450">
              <a:buFont typeface="Arial" charset="0"/>
              <a:buChar char="•"/>
            </a:pPr>
            <a:r>
              <a:rPr lang="en-US" dirty="0" smtClean="0"/>
              <a:t>Based on patterns</a:t>
            </a:r>
            <a:r>
              <a:rPr lang="en-US" baseline="0" dirty="0" smtClean="0"/>
              <a:t> in the data, we can determine</a:t>
            </a:r>
          </a:p>
          <a:p>
            <a:pPr marL="628650" lvl="1" indent="-171450">
              <a:buFont typeface="Arial" charset="0"/>
              <a:buChar char="•"/>
            </a:pPr>
            <a:r>
              <a:rPr lang="en-US" baseline="0" dirty="0" smtClean="0"/>
              <a:t>The </a:t>
            </a:r>
            <a:r>
              <a:rPr lang="en-US" b="1" baseline="0" dirty="0" smtClean="0"/>
              <a:t>direction</a:t>
            </a:r>
            <a:r>
              <a:rPr lang="en-US" baseline="0" dirty="0" smtClean="0"/>
              <a:t> of the relationship (i.e., positive or negative)</a:t>
            </a:r>
          </a:p>
          <a:p>
            <a:pPr marL="628650" marR="0" lvl="1" indent="-171450" algn="l" defTabSz="914400" rtl="0" eaLnBrk="1" fontAlgn="base" latinLnBrk="0" hangingPunct="1">
              <a:lnSpc>
                <a:spcPct val="100000"/>
              </a:lnSpc>
              <a:spcBef>
                <a:spcPct val="30000"/>
              </a:spcBef>
              <a:spcAft>
                <a:spcPct val="0"/>
              </a:spcAft>
              <a:buClrTx/>
              <a:buSzTx/>
              <a:buFont typeface="Arial" charset="0"/>
              <a:buChar char="•"/>
              <a:tabLst/>
              <a:defRPr/>
            </a:pPr>
            <a:r>
              <a:rPr lang="en-US" baseline="0" dirty="0" smtClean="0"/>
              <a:t>The </a:t>
            </a:r>
            <a:r>
              <a:rPr lang="en-US" b="1" baseline="0" dirty="0" smtClean="0"/>
              <a:t>strength</a:t>
            </a:r>
            <a:r>
              <a:rPr lang="en-US" baseline="0" dirty="0" smtClean="0"/>
              <a:t> of the relationships (strong, moderate, weak)</a:t>
            </a:r>
            <a:endParaRPr lang="en-US" dirty="0" smtClean="0"/>
          </a:p>
          <a:p>
            <a:pPr marL="628650" lvl="1" indent="-171450">
              <a:buFont typeface="Arial" charset="0"/>
              <a:buChar char="•"/>
            </a:pPr>
            <a:r>
              <a:rPr lang="en-US" baseline="0" dirty="0" smtClean="0"/>
              <a:t>The </a:t>
            </a:r>
            <a:r>
              <a:rPr lang="en-US" b="1" baseline="0" dirty="0" smtClean="0"/>
              <a:t>form</a:t>
            </a:r>
            <a:r>
              <a:rPr lang="en-US" baseline="0" dirty="0" smtClean="0"/>
              <a:t> of the relationship (linear or nonlinear)</a:t>
            </a:r>
          </a:p>
          <a:p>
            <a:pPr marL="171450" indent="-171450">
              <a:buFont typeface="Arial" charset="0"/>
              <a:buChar char="•"/>
            </a:pPr>
            <a:endParaRPr lang="en-US" dirty="0" smtClean="0"/>
          </a:p>
          <a:p>
            <a:pPr marL="171450" indent="-171450">
              <a:buFont typeface="Arial" charset="0"/>
              <a:buChar char="•"/>
            </a:pPr>
            <a:r>
              <a:rPr lang="en-US" dirty="0" smtClean="0"/>
              <a:t>Just</a:t>
            </a:r>
            <a:r>
              <a:rPr lang="en-US" baseline="0" dirty="0" smtClean="0"/>
              <a:t> because we conducting predictive or correlational research, it doesn’t say anything about how exactly the data were collected (e.g., survey, observation, existing records). </a:t>
            </a:r>
            <a:endParaRPr lang="en-US" dirty="0" smtClean="0"/>
          </a:p>
          <a:p>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7</a:t>
            </a:fld>
            <a:endParaRPr lang="en-US"/>
          </a:p>
        </p:txBody>
      </p:sp>
    </p:spTree>
    <p:extLst>
      <p:ext uri="{BB962C8B-B14F-4D97-AF65-F5344CB8AC3E}">
        <p14:creationId xmlns:p14="http://schemas.microsoft.com/office/powerpoint/2010/main" val="187650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xfrm>
            <a:off x="389469" y="4415794"/>
            <a:ext cx="6231467" cy="4183380"/>
          </a:xfrm>
          <a:noFill/>
        </p:spPr>
        <p:txBody>
          <a:bodyPr wrap="square" numCol="1" anchor="t" anchorCtr="0" compatLnSpc="1">
            <a:prstTxWarp prst="textNoShape">
              <a:avLst/>
            </a:prstTxWarp>
          </a:bodyPr>
          <a:lstStyle/>
          <a:p>
            <a:pPr marL="285750" indent="-285750" eaLnBrk="1" hangingPunct="1">
              <a:spcBef>
                <a:spcPct val="0"/>
              </a:spcBef>
              <a:buFont typeface="Arial" charset="0"/>
              <a:buChar char="•"/>
            </a:pPr>
            <a:r>
              <a:rPr lang="en-US" sz="1400" dirty="0" smtClean="0"/>
              <a:t>Thinking about the direction of the relationship</a:t>
            </a:r>
          </a:p>
          <a:p>
            <a:pPr marL="742950" lvl="1" indent="-285750" eaLnBrk="1" hangingPunct="1">
              <a:spcBef>
                <a:spcPct val="0"/>
              </a:spcBef>
              <a:buFont typeface="Arial" charset="0"/>
              <a:buChar char="•"/>
            </a:pPr>
            <a:r>
              <a:rPr lang="en-US" sz="1400" dirty="0" smtClean="0"/>
              <a:t>It can be </a:t>
            </a:r>
            <a:r>
              <a:rPr lang="en-US" sz="1400" b="1" dirty="0" smtClean="0"/>
              <a:t>positive</a:t>
            </a:r>
            <a:r>
              <a:rPr lang="en-US" sz="1400" dirty="0" smtClean="0"/>
              <a:t> – there is a tendency for two variables to change in the same direction. For example, as study time increases,</a:t>
            </a:r>
            <a:r>
              <a:rPr lang="en-US" sz="1400" baseline="0" dirty="0" smtClean="0"/>
              <a:t> grades also tend to increase. As exercise increases, overall health tends to increase. As blood pressure decreases, risk of a heart attack decreases. All that matters here is that change tends to be in the same direction. </a:t>
            </a:r>
            <a:endParaRPr lang="en-US" sz="1400" dirty="0" smtClean="0"/>
          </a:p>
          <a:p>
            <a:pPr marL="742950" lvl="1" indent="-285750" eaLnBrk="1" hangingPunct="1">
              <a:spcBef>
                <a:spcPct val="0"/>
              </a:spcBef>
              <a:buFont typeface="Arial" charset="0"/>
              <a:buChar char="•"/>
            </a:pPr>
            <a:r>
              <a:rPr lang="en-US" sz="1400" dirty="0" smtClean="0"/>
              <a:t>The relationship can also be </a:t>
            </a:r>
            <a:r>
              <a:rPr lang="en-US" sz="1400" b="1" dirty="0" smtClean="0"/>
              <a:t>negative</a:t>
            </a:r>
            <a:r>
              <a:rPr lang="en-US" sz="1400" dirty="0" smtClean="0"/>
              <a:t> </a:t>
            </a:r>
            <a:r>
              <a:rPr lang="en-US" sz="1400" dirty="0"/>
              <a:t>– tendency for two variables to change in opposite </a:t>
            </a:r>
            <a:r>
              <a:rPr lang="en-US" sz="1400" dirty="0" smtClean="0"/>
              <a:t>direction. For example,</a:t>
            </a:r>
            <a:r>
              <a:rPr lang="en-US" sz="1400" baseline="0" dirty="0" smtClean="0"/>
              <a:t> as blood alcohol level increases, memory tends to decrease. As smoking increases, lung capacity tends to decrease.</a:t>
            </a:r>
          </a:p>
          <a:p>
            <a:pPr marL="742950" lvl="1" indent="-285750" eaLnBrk="1" hangingPunct="1">
              <a:spcBef>
                <a:spcPct val="0"/>
              </a:spcBef>
              <a:buFont typeface="Arial" charset="0"/>
              <a:buChar char="•"/>
            </a:pPr>
            <a:r>
              <a:rPr lang="en-US" sz="1400" baseline="0" dirty="0" smtClean="0"/>
              <a:t>It is also possible to reveal the fact that two variables are unrelated to one another – there is no relation between the two. </a:t>
            </a:r>
            <a:endParaRPr lang="en-US" sz="1400" dirty="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9B85F6-F123-4904-9236-CFDD556F58DC}"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254667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In correlational research,</a:t>
            </a:r>
            <a:r>
              <a:rPr lang="en-US" baseline="0" dirty="0" smtClean="0"/>
              <a:t> we can also determine the </a:t>
            </a:r>
            <a:r>
              <a:rPr lang="en-US" b="1" baseline="0" dirty="0" smtClean="0"/>
              <a:t>s</a:t>
            </a:r>
            <a:r>
              <a:rPr lang="en-US" b="1" dirty="0" smtClean="0"/>
              <a:t>trength</a:t>
            </a:r>
            <a:r>
              <a:rPr lang="en-US" dirty="0" smtClean="0"/>
              <a:t> of relationship</a:t>
            </a:r>
            <a:r>
              <a:rPr lang="en-US" baseline="0" dirty="0" smtClean="0"/>
              <a:t> - b</a:t>
            </a:r>
            <a:r>
              <a:rPr lang="en-US" dirty="0" smtClean="0"/>
              <a:t>y calculating a correlation coefficient</a:t>
            </a:r>
          </a:p>
          <a:p>
            <a:pPr marL="628650" lvl="1" indent="-171450">
              <a:buFont typeface="Arial" charset="0"/>
              <a:buChar char="•"/>
            </a:pPr>
            <a:r>
              <a:rPr lang="en-US" dirty="0" smtClean="0"/>
              <a:t>These</a:t>
            </a:r>
            <a:r>
              <a:rPr lang="en-US" baseline="0" dirty="0" smtClean="0"/>
              <a:t> can r</a:t>
            </a:r>
            <a:r>
              <a:rPr lang="en-US" dirty="0" smtClean="0"/>
              <a:t>ange from -1.00 to +1.00</a:t>
            </a:r>
          </a:p>
          <a:p>
            <a:pPr marL="628650" lvl="1" indent="-171450">
              <a:buFont typeface="Arial" charset="0"/>
              <a:buChar char="•"/>
            </a:pPr>
            <a:r>
              <a:rPr lang="en-US" dirty="0" smtClean="0"/>
              <a:t>-1.00 reflects a perfect negative relationship</a:t>
            </a:r>
          </a:p>
          <a:p>
            <a:pPr marL="628650" lvl="1" indent="-171450">
              <a:buFont typeface="Arial" charset="0"/>
              <a:buChar char="•"/>
            </a:pPr>
            <a:r>
              <a:rPr lang="en-US" dirty="0" smtClean="0"/>
              <a:t>+1.00 reflects a perfect positive relationship</a:t>
            </a:r>
          </a:p>
          <a:p>
            <a:pPr marL="628650" lvl="1" indent="-171450">
              <a:buFont typeface="Arial" charset="0"/>
              <a:buChar char="•"/>
            </a:pPr>
            <a:r>
              <a:rPr lang="en-US" dirty="0" smtClean="0"/>
              <a:t>Closer to zero reflects a weaker relationship</a:t>
            </a:r>
          </a:p>
          <a:p>
            <a:pPr marL="628650" lvl="1" indent="-171450">
              <a:buFont typeface="Arial" charset="0"/>
              <a:buChar char="•"/>
            </a:pPr>
            <a:endParaRPr lang="en-US" dirty="0" smtClean="0"/>
          </a:p>
          <a:p>
            <a:pPr marL="171450" lvl="0" indent="-171450">
              <a:buFont typeface="Arial" charset="0"/>
              <a:buChar char="•"/>
            </a:pPr>
            <a:r>
              <a:rPr lang="en-US" dirty="0" smtClean="0"/>
              <a:t>Imagine you are given the </a:t>
            </a:r>
            <a:r>
              <a:rPr lang="en-US" baseline="0" dirty="0" smtClean="0"/>
              <a:t>following correlation coefficients (.45, -.25, -.97, .55, .04) and asked to put them in order from weakest to strongest. </a:t>
            </a:r>
          </a:p>
          <a:p>
            <a:pPr marL="628650" lvl="1" indent="-171450">
              <a:buFont typeface="Arial" charset="0"/>
              <a:buChar char="•"/>
            </a:pPr>
            <a:r>
              <a:rPr lang="en-US" dirty="0" smtClean="0"/>
              <a:t>The correct</a:t>
            </a:r>
            <a:r>
              <a:rPr lang="en-US" baseline="0" dirty="0" smtClean="0"/>
              <a:t> order would be </a:t>
            </a:r>
            <a:r>
              <a:rPr lang="en-US" baseline="0" dirty="0" smtClean="0">
                <a:sym typeface="Wingdings"/>
              </a:rPr>
              <a:t> .04, -.25, .45, .55, -.97</a:t>
            </a:r>
            <a:endParaRPr lang="en-US" dirty="0" smtClean="0"/>
          </a:p>
          <a:p>
            <a:endParaRPr lang="en-US" dirty="0"/>
          </a:p>
        </p:txBody>
      </p:sp>
      <p:sp>
        <p:nvSpPr>
          <p:cNvPr id="4" name="Slide Number Placeholder 3"/>
          <p:cNvSpPr>
            <a:spLocks noGrp="1"/>
          </p:cNvSpPr>
          <p:nvPr>
            <p:ph type="sldNum" sz="quarter" idx="10"/>
          </p:nvPr>
        </p:nvSpPr>
        <p:spPr/>
        <p:txBody>
          <a:bodyPr/>
          <a:lstStyle/>
          <a:p>
            <a:fld id="{C01AADD8-41F5-4D54-A370-9E9B5A05BC39}" type="slidenum">
              <a:rPr lang="en-US" smtClean="0"/>
              <a:pPr/>
              <a:t>9</a:t>
            </a:fld>
            <a:endParaRPr lang="en-US"/>
          </a:p>
        </p:txBody>
      </p:sp>
    </p:spTree>
    <p:extLst>
      <p:ext uri="{BB962C8B-B14F-4D97-AF65-F5344CB8AC3E}">
        <p14:creationId xmlns:p14="http://schemas.microsoft.com/office/powerpoint/2010/main" val="427626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lt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lt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4E4C21-B84C-48F7-B3F6-4CA184508FD4}" type="slidenum">
              <a:rPr lang="en-US" altLang="en-US" smtClean="0"/>
              <a:pPr/>
              <a:t>‹#›</a:t>
            </a:fld>
            <a:endParaRPr lang="en-US"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6F7D407-117D-4C53-8E97-4D817071576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ltLang="en-US"/>
          </a:p>
        </p:txBody>
      </p:sp>
      <p:sp>
        <p:nvSpPr>
          <p:cNvPr id="5" name="Footer Placeholder 4"/>
          <p:cNvSpPr>
            <a:spLocks noGrp="1"/>
          </p:cNvSpPr>
          <p:nvPr>
            <p:ph type="ftr" sz="quarter" idx="11"/>
          </p:nvPr>
        </p:nvSpPr>
        <p:spPr>
          <a:xfrm>
            <a:off x="457201" y="6248207"/>
            <a:ext cx="5573483" cy="365125"/>
          </a:xfrm>
        </p:spPr>
        <p:txBody>
          <a:bodyPr/>
          <a:lstStyle/>
          <a:p>
            <a:endParaRPr lang="en-US" alt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2836422-352F-4684-9975-B9D07FB2B151}" type="slidenum">
              <a:rPr lang="en-US" altLang="en-US" smtClean="0"/>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A79B08C6-66B7-4A63-A1B8-480B46381B4A}" type="slidenum">
              <a:rPr lang="en-US" altLang="en-US" smtClean="0"/>
              <a:pPr/>
              <a:t>‹#›</a:t>
            </a:fld>
            <a:endParaRPr lang="en-US" alt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lt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28EDE73-693C-4B23-A62E-65A0F0B260AF}" type="slidenum">
              <a:rPr lang="en-US" altLang="en-US" smtClean="0"/>
              <a:pPr/>
              <a:t>‹#›</a:t>
            </a:fld>
            <a:endParaRPr lang="en-US" altLang="en-US"/>
          </a:p>
        </p:txBody>
      </p:sp>
      <p:sp>
        <p:nvSpPr>
          <p:cNvPr id="14" name="Footer Placeholder 13"/>
          <p:cNvSpPr>
            <a:spLocks noGrp="1"/>
          </p:cNvSpPr>
          <p:nvPr>
            <p:ph type="ftr" sz="quarter" idx="12"/>
          </p:nvPr>
        </p:nvSpPr>
        <p:spPr/>
        <p:txBody>
          <a:bodyPr/>
          <a:lstStyle/>
          <a:p>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ltLang="en-US"/>
          </a:p>
        </p:txBody>
      </p:sp>
      <p:sp>
        <p:nvSpPr>
          <p:cNvPr id="10" name="Slide Number Placeholder 9"/>
          <p:cNvSpPr>
            <a:spLocks noGrp="1"/>
          </p:cNvSpPr>
          <p:nvPr>
            <p:ph type="sldNum" sz="quarter" idx="16"/>
          </p:nvPr>
        </p:nvSpPr>
        <p:spPr/>
        <p:txBody>
          <a:bodyPr rtlCol="0"/>
          <a:lstStyle/>
          <a:p>
            <a:fld id="{257C3A51-C53E-4A95-9613-A3C4D0FA1432}" type="slidenum">
              <a:rPr lang="en-US" altLang="en-US" smtClean="0"/>
              <a:pPr/>
              <a:t>‹#›</a:t>
            </a:fld>
            <a:endParaRPr lang="en-US" altLang="en-US"/>
          </a:p>
        </p:txBody>
      </p:sp>
      <p:sp>
        <p:nvSpPr>
          <p:cNvPr id="12" name="Footer Placeholder 11"/>
          <p:cNvSpPr>
            <a:spLocks noGrp="1"/>
          </p:cNvSpPr>
          <p:nvPr>
            <p:ph type="ftr" sz="quarter" idx="17"/>
          </p:nvPr>
        </p:nvSpPr>
        <p:spPr/>
        <p:txBody>
          <a:bodyPr rtlCol="0"/>
          <a:lstStyle/>
          <a:p>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ltLang="en-US"/>
          </a:p>
        </p:txBody>
      </p:sp>
      <p:sp>
        <p:nvSpPr>
          <p:cNvPr id="12" name="Slide Number Placeholder 11"/>
          <p:cNvSpPr>
            <a:spLocks noGrp="1"/>
          </p:cNvSpPr>
          <p:nvPr>
            <p:ph type="sldNum" sz="quarter" idx="16"/>
          </p:nvPr>
        </p:nvSpPr>
        <p:spPr/>
        <p:txBody>
          <a:bodyPr rtlCol="0"/>
          <a:lstStyle/>
          <a:p>
            <a:fld id="{68DCED17-4642-4D6D-8BA2-DAC23BD99D55}" type="slidenum">
              <a:rPr lang="en-US" altLang="en-US" smtClean="0"/>
              <a:pPr/>
              <a:t>‹#›</a:t>
            </a:fld>
            <a:endParaRPr lang="en-US" altLang="en-US"/>
          </a:p>
        </p:txBody>
      </p:sp>
      <p:sp>
        <p:nvSpPr>
          <p:cNvPr id="14" name="Footer Placeholder 13"/>
          <p:cNvSpPr>
            <a:spLocks noGrp="1"/>
          </p:cNvSpPr>
          <p:nvPr>
            <p:ph type="ftr" sz="quarter" idx="17"/>
          </p:nvPr>
        </p:nvSpPr>
        <p:spPr/>
        <p:txBody>
          <a:bodyPr rtlCol="0"/>
          <a:lstStyle/>
          <a:p>
            <a:endParaRPr lang="en-US" alt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A64887DF-4D30-4D04-B944-4A9C4455B0F5}"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55E23E9-4ACB-4A37-8FAC-DDD3A304AC98}"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80A3BC-9004-4149-B368-371F0DB2240E}" type="slidenum">
              <a:rPr lang="en-US" altLang="en-US" smtClean="0"/>
              <a:pPr/>
              <a:t>‹#›</a:t>
            </a:fld>
            <a:endParaRPr lang="en-US" alt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lt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608CDCF-7D17-464E-A2F0-9FDEB4BEAA4C}" type="slidenum">
              <a:rPr lang="en-US" altLang="en-US" smtClean="0"/>
              <a:pPr/>
              <a:t>‹#›</a:t>
            </a:fld>
            <a:endParaRPr lang="en-US" alt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lt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lt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lt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D943F92-0135-4E5F-AE1B-1833FEEACB40}"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en-US" sz="4400" dirty="0" smtClean="0"/>
              <a:t>Research Overview</a:t>
            </a:r>
            <a:endParaRPr lang="en-US" sz="4400" dirty="0"/>
          </a:p>
        </p:txBody>
      </p:sp>
      <p:sp>
        <p:nvSpPr>
          <p:cNvPr id="2051" name="Rectangle 3"/>
          <p:cNvSpPr>
            <a:spLocks noGrp="1" noChangeArrowheads="1"/>
          </p:cNvSpPr>
          <p:nvPr>
            <p:ph type="subTitle" idx="1"/>
          </p:nvPr>
        </p:nvSpPr>
        <p:spPr/>
        <p:txBody>
          <a:bodyPr>
            <a:normAutofit/>
          </a:bodyPr>
          <a:lstStyle/>
          <a:p>
            <a:r>
              <a:rPr lang="en-US" dirty="0" smtClean="0"/>
              <a:t>Research Basics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Correlational</a:t>
            </a:r>
            <a:endParaRPr lang="en-US" dirty="0"/>
          </a:p>
        </p:txBody>
      </p:sp>
      <p:sp>
        <p:nvSpPr>
          <p:cNvPr id="3" name="Content Placeholder 2"/>
          <p:cNvSpPr>
            <a:spLocks noGrp="1"/>
          </p:cNvSpPr>
          <p:nvPr>
            <p:ph sz="quarter" idx="1"/>
          </p:nvPr>
        </p:nvSpPr>
        <p:spPr/>
        <p:txBody>
          <a:bodyPr/>
          <a:lstStyle/>
          <a:p>
            <a:r>
              <a:rPr lang="en-US" dirty="0"/>
              <a:t>3</a:t>
            </a:r>
            <a:r>
              <a:rPr lang="en-US" dirty="0" smtClean="0"/>
              <a:t>. </a:t>
            </a:r>
            <a:r>
              <a:rPr lang="en-US" dirty="0" smtClean="0"/>
              <a:t>Form of relationship</a:t>
            </a:r>
          </a:p>
          <a:p>
            <a:pPr lvl="1"/>
            <a:r>
              <a:rPr lang="en-US" dirty="0" smtClean="0"/>
              <a:t>Linear relation</a:t>
            </a:r>
          </a:p>
          <a:p>
            <a:pPr lvl="2"/>
            <a:r>
              <a:rPr lang="en-US" dirty="0" smtClean="0"/>
              <a:t>Change is fairly constant</a:t>
            </a:r>
          </a:p>
          <a:p>
            <a:pPr lvl="1"/>
            <a:r>
              <a:rPr lang="en-US" dirty="0"/>
              <a:t>C</a:t>
            </a:r>
            <a:r>
              <a:rPr lang="en-US" dirty="0" smtClean="0"/>
              <a:t>urvilinear relation</a:t>
            </a:r>
            <a:endParaRPr lang="en-US" dirty="0" smtClean="0"/>
          </a:p>
          <a:p>
            <a:pPr lvl="2"/>
            <a:r>
              <a:rPr lang="en-US" dirty="0" smtClean="0"/>
              <a:t>Change is not </a:t>
            </a:r>
            <a:r>
              <a:rPr lang="en-US" dirty="0" smtClean="0"/>
              <a:t>constantly </a:t>
            </a:r>
            <a:r>
              <a:rPr lang="en-US" dirty="0" smtClean="0"/>
              <a:t>the same </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2590800" y="4100553"/>
            <a:ext cx="3733800" cy="2452647"/>
          </a:xfrm>
          <a:prstGeom prst="rect">
            <a:avLst/>
          </a:prstGeom>
          <a:noFill/>
          <a:ln w="9525">
            <a:noFill/>
            <a:miter lim="800000"/>
            <a:headEnd/>
            <a:tailEnd/>
          </a:ln>
          <a:effectLst/>
        </p:spPr>
      </p:pic>
    </p:spTree>
    <p:extLst>
      <p:ext uri="{BB962C8B-B14F-4D97-AF65-F5344CB8AC3E}">
        <p14:creationId xmlns:p14="http://schemas.microsoft.com/office/powerpoint/2010/main" val="2151032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Guess the Direction &amp; Size of Relation</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1295400" y="1676400"/>
            <a:ext cx="6634163" cy="4697412"/>
          </a:xfrm>
          <a:prstGeom prst="rect">
            <a:avLst/>
          </a:prstGeom>
          <a:noFill/>
          <a:ln w="9525">
            <a:noFill/>
            <a:miter lim="800000"/>
            <a:headEnd/>
            <a:tailEnd/>
          </a:ln>
          <a:effectLst/>
        </p:spPr>
      </p:pic>
      <p:sp>
        <p:nvSpPr>
          <p:cNvPr id="5" name="Rectangle 4"/>
          <p:cNvSpPr/>
          <p:nvPr/>
        </p:nvSpPr>
        <p:spPr>
          <a:xfrm>
            <a:off x="914400" y="5410200"/>
            <a:ext cx="76962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38200" y="2209800"/>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Positive </a:t>
            </a:r>
          </a:p>
          <a:p>
            <a:pPr algn="ctr"/>
            <a:r>
              <a:rPr lang="en-US" dirty="0" smtClean="0"/>
              <a:t>Strong</a:t>
            </a:r>
            <a:endParaRPr lang="en-US" dirty="0"/>
          </a:p>
        </p:txBody>
      </p:sp>
      <p:sp>
        <p:nvSpPr>
          <p:cNvPr id="7" name="Rectangle 6"/>
          <p:cNvSpPr/>
          <p:nvPr/>
        </p:nvSpPr>
        <p:spPr>
          <a:xfrm>
            <a:off x="838200" y="4191000"/>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Negative </a:t>
            </a:r>
          </a:p>
          <a:p>
            <a:pPr algn="ctr"/>
            <a:r>
              <a:rPr lang="en-US" dirty="0" smtClean="0"/>
              <a:t>Perfect</a:t>
            </a:r>
            <a:endParaRPr lang="en-US" dirty="0"/>
          </a:p>
        </p:txBody>
      </p:sp>
      <p:sp>
        <p:nvSpPr>
          <p:cNvPr id="8" name="Rectangle 7"/>
          <p:cNvSpPr/>
          <p:nvPr/>
        </p:nvSpPr>
        <p:spPr>
          <a:xfrm>
            <a:off x="7620000" y="2209800"/>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Negative</a:t>
            </a:r>
          </a:p>
          <a:p>
            <a:pPr algn="ctr"/>
            <a:r>
              <a:rPr lang="en-US" dirty="0" smtClean="0"/>
              <a:t>Weak</a:t>
            </a:r>
            <a:endParaRPr lang="en-US" dirty="0"/>
          </a:p>
        </p:txBody>
      </p:sp>
      <p:sp>
        <p:nvSpPr>
          <p:cNvPr id="9" name="Rectangle 8"/>
          <p:cNvSpPr/>
          <p:nvPr/>
        </p:nvSpPr>
        <p:spPr>
          <a:xfrm>
            <a:off x="7620000" y="4191000"/>
            <a:ext cx="1143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a:t>
            </a:r>
          </a:p>
          <a:p>
            <a:pPr algn="ctr"/>
            <a:r>
              <a:rPr lang="en-US" dirty="0" smtClean="0"/>
              <a:t>Relation</a:t>
            </a:r>
            <a:endParaRPr lang="en-US" dirty="0"/>
          </a:p>
        </p:txBody>
      </p:sp>
    </p:spTree>
    <p:extLst>
      <p:ext uri="{BB962C8B-B14F-4D97-AF65-F5344CB8AC3E}">
        <p14:creationId xmlns:p14="http://schemas.microsoft.com/office/powerpoint/2010/main" val="32570426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Correlational</a:t>
            </a:r>
            <a:endParaRPr lang="en-US" dirty="0"/>
          </a:p>
        </p:txBody>
      </p:sp>
      <p:sp>
        <p:nvSpPr>
          <p:cNvPr id="10" name="Content Placeholder 9"/>
          <p:cNvSpPr>
            <a:spLocks noGrp="1"/>
          </p:cNvSpPr>
          <p:nvPr>
            <p:ph sz="quarter" idx="2"/>
          </p:nvPr>
        </p:nvSpPr>
        <p:spPr>
          <a:xfrm>
            <a:off x="609600" y="2438400"/>
            <a:ext cx="3886200" cy="2895600"/>
          </a:xfrm>
        </p:spPr>
        <p:txBody>
          <a:bodyPr>
            <a:normAutofit/>
          </a:bodyPr>
          <a:lstStyle/>
          <a:p>
            <a:r>
              <a:rPr lang="en-US" sz="2700" dirty="0" smtClean="0"/>
              <a:t>Longitudinal</a:t>
            </a:r>
          </a:p>
          <a:p>
            <a:pPr lvl="1"/>
            <a:r>
              <a:rPr lang="en-US" sz="2700" dirty="0" smtClean="0"/>
              <a:t>Current measure</a:t>
            </a:r>
          </a:p>
          <a:p>
            <a:r>
              <a:rPr lang="en-US" sz="2700" dirty="0" smtClean="0"/>
              <a:t>Thought to be the cause </a:t>
            </a:r>
          </a:p>
        </p:txBody>
      </p:sp>
      <p:sp>
        <p:nvSpPr>
          <p:cNvPr id="12" name="Content Placeholder 11"/>
          <p:cNvSpPr>
            <a:spLocks noGrp="1"/>
          </p:cNvSpPr>
          <p:nvPr>
            <p:ph sz="quarter" idx="4"/>
          </p:nvPr>
        </p:nvSpPr>
        <p:spPr>
          <a:xfrm>
            <a:off x="4800600" y="2438400"/>
            <a:ext cx="3886200" cy="2819400"/>
          </a:xfrm>
        </p:spPr>
        <p:txBody>
          <a:bodyPr>
            <a:normAutofit/>
          </a:bodyPr>
          <a:lstStyle/>
          <a:p>
            <a:r>
              <a:rPr lang="en-US" sz="2700" dirty="0" smtClean="0"/>
              <a:t>Longitudinal</a:t>
            </a:r>
          </a:p>
          <a:p>
            <a:pPr lvl="1"/>
            <a:r>
              <a:rPr lang="en-US" sz="2700" dirty="0" smtClean="0"/>
              <a:t>Future measure</a:t>
            </a:r>
          </a:p>
          <a:p>
            <a:r>
              <a:rPr lang="en-US" sz="2700" dirty="0" smtClean="0"/>
              <a:t>Thought to be the </a:t>
            </a:r>
            <a:r>
              <a:rPr lang="en-US" sz="2700" dirty="0" smtClean="0"/>
              <a:t>effect</a:t>
            </a:r>
            <a:endParaRPr lang="en-US" sz="2700" dirty="0" smtClean="0"/>
          </a:p>
        </p:txBody>
      </p:sp>
      <p:sp>
        <p:nvSpPr>
          <p:cNvPr id="9" name="Text Placeholder 8"/>
          <p:cNvSpPr>
            <a:spLocks noGrp="1"/>
          </p:cNvSpPr>
          <p:nvPr>
            <p:ph type="body" sz="quarter" idx="1"/>
          </p:nvPr>
        </p:nvSpPr>
        <p:spPr/>
        <p:txBody>
          <a:bodyPr/>
          <a:lstStyle/>
          <a:p>
            <a:pPr algn="ctr"/>
            <a:r>
              <a:rPr lang="en-US" dirty="0" smtClean="0"/>
              <a:t>Predictor Variable </a:t>
            </a:r>
            <a:r>
              <a:rPr lang="en-US" dirty="0" smtClean="0">
                <a:sym typeface="Wingdings" pitchFamily="2" charset="2"/>
              </a:rPr>
              <a:t> X-axis</a:t>
            </a:r>
            <a:endParaRPr lang="en-US" dirty="0"/>
          </a:p>
        </p:txBody>
      </p:sp>
      <p:sp>
        <p:nvSpPr>
          <p:cNvPr id="11" name="Text Placeholder 10"/>
          <p:cNvSpPr>
            <a:spLocks noGrp="1"/>
          </p:cNvSpPr>
          <p:nvPr>
            <p:ph type="body" sz="quarter" idx="3"/>
          </p:nvPr>
        </p:nvSpPr>
        <p:spPr/>
        <p:txBody>
          <a:bodyPr/>
          <a:lstStyle/>
          <a:p>
            <a:pPr algn="ctr"/>
            <a:r>
              <a:rPr lang="en-US" dirty="0" smtClean="0"/>
              <a:t>Criterion Variable </a:t>
            </a:r>
            <a:r>
              <a:rPr lang="en-US" dirty="0" smtClean="0">
                <a:sym typeface="Wingdings" pitchFamily="2" charset="2"/>
              </a:rPr>
              <a:t> Y-axis</a:t>
            </a:r>
            <a:endParaRPr lang="en-US" dirty="0"/>
          </a:p>
        </p:txBody>
      </p:sp>
      <p:sp>
        <p:nvSpPr>
          <p:cNvPr id="13" name="Rectangle 12"/>
          <p:cNvSpPr/>
          <p:nvPr/>
        </p:nvSpPr>
        <p:spPr>
          <a:xfrm>
            <a:off x="5257800" y="5029200"/>
            <a:ext cx="3352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smtClean="0"/>
              <a:t>Sometimes also called the </a:t>
            </a:r>
            <a:r>
              <a:rPr lang="en-US" sz="2100" b="1" dirty="0" smtClean="0"/>
              <a:t>DV</a:t>
            </a:r>
            <a:r>
              <a:rPr lang="en-US" sz="2100" dirty="0" smtClean="0"/>
              <a:t> or the </a:t>
            </a:r>
            <a:r>
              <a:rPr lang="en-US" sz="2100" b="1" dirty="0" smtClean="0"/>
              <a:t>outcome variable</a:t>
            </a:r>
            <a:endParaRPr lang="en-US" sz="2100" b="1" dirty="0"/>
          </a:p>
        </p:txBody>
      </p:sp>
      <p:sp>
        <p:nvSpPr>
          <p:cNvPr id="14" name="Down Arrow 13"/>
          <p:cNvSpPr/>
          <p:nvPr/>
        </p:nvSpPr>
        <p:spPr>
          <a:xfrm flipV="1">
            <a:off x="6629400" y="4267200"/>
            <a:ext cx="533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0430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ox(in)">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box(in)">
                                      <p:cBhvr>
                                        <p:cTn id="17" dur="500"/>
                                        <p:tgtEl>
                                          <p:spTgt spid="1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box(in)">
                                      <p:cBhvr>
                                        <p:cTn id="22" dur="5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box(in)">
                                      <p:cBhvr>
                                        <p:cTn id="27" dur="50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2">
                                            <p:txEl>
                                              <p:pRg st="2" end="2"/>
                                            </p:txEl>
                                          </p:spTgt>
                                        </p:tgtEl>
                                        <p:attrNameLst>
                                          <p:attrName>style.visibility</p:attrName>
                                        </p:attrNameLst>
                                      </p:cBhvr>
                                      <p:to>
                                        <p:strVal val="visible"/>
                                      </p:to>
                                    </p:set>
                                    <p:animEffect transition="in" filter="box(in)">
                                      <p:cBhvr>
                                        <p:cTn id="32" dur="500"/>
                                        <p:tgtEl>
                                          <p:spTgt spid="1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Correlation does not imply </a:t>
            </a:r>
            <a:r>
              <a:rPr lang="en-US" dirty="0" smtClean="0"/>
              <a:t>causation</a:t>
            </a:r>
            <a:endParaRPr lang="en-US" dirty="0"/>
          </a:p>
        </p:txBody>
      </p:sp>
      <p:sp>
        <p:nvSpPr>
          <p:cNvPr id="3" name="Content Placeholder 2"/>
          <p:cNvSpPr>
            <a:spLocks noGrp="1"/>
          </p:cNvSpPr>
          <p:nvPr>
            <p:ph sz="quarter" idx="1"/>
          </p:nvPr>
        </p:nvSpPr>
        <p:spPr/>
        <p:txBody>
          <a:bodyPr/>
          <a:lstStyle/>
          <a:p>
            <a:r>
              <a:rPr lang="en-US" dirty="0" smtClean="0"/>
              <a:t>Alternative Explanations</a:t>
            </a:r>
            <a:endParaRPr lang="en-US" dirty="0"/>
          </a:p>
          <a:p>
            <a:pPr lvl="1"/>
            <a:r>
              <a:rPr lang="en-US" dirty="0" smtClean="0"/>
              <a:t>Directionality problem</a:t>
            </a:r>
            <a:endParaRPr lang="en-US" dirty="0" smtClean="0"/>
          </a:p>
          <a:p>
            <a:pPr lvl="1"/>
            <a:endParaRPr lang="en-US" dirty="0"/>
          </a:p>
          <a:p>
            <a:pPr lvl="1"/>
            <a:endParaRPr lang="en-US" dirty="0" smtClean="0"/>
          </a:p>
          <a:p>
            <a:pPr lvl="1"/>
            <a:endParaRPr lang="en-US" dirty="0" smtClean="0"/>
          </a:p>
          <a:p>
            <a:pPr lvl="1"/>
            <a:r>
              <a:rPr lang="en-US" dirty="0" smtClean="0"/>
              <a:t>Third-variable problem</a:t>
            </a:r>
          </a:p>
          <a:p>
            <a:pPr lvl="2"/>
            <a:r>
              <a:rPr lang="en-US" dirty="0" smtClean="0"/>
              <a:t>Lurking variables, third variables, confounds</a:t>
            </a:r>
            <a:endParaRPr lang="en-US" dirty="0"/>
          </a:p>
        </p:txBody>
      </p:sp>
      <p:sp>
        <p:nvSpPr>
          <p:cNvPr id="4" name="Rectangle 3"/>
          <p:cNvSpPr/>
          <p:nvPr/>
        </p:nvSpPr>
        <p:spPr>
          <a:xfrm>
            <a:off x="1752600" y="2694214"/>
            <a:ext cx="2400300" cy="1143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smtClean="0"/>
              <a:t>Time spent playing violent videogame</a:t>
            </a:r>
            <a:endParaRPr lang="en-US" sz="2100" dirty="0"/>
          </a:p>
        </p:txBody>
      </p:sp>
      <p:sp>
        <p:nvSpPr>
          <p:cNvPr id="5" name="Rectangle 4"/>
          <p:cNvSpPr/>
          <p:nvPr/>
        </p:nvSpPr>
        <p:spPr>
          <a:xfrm>
            <a:off x="5943600" y="2694214"/>
            <a:ext cx="2514600" cy="114300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smtClean="0"/>
              <a:t>Aggressive behavior</a:t>
            </a:r>
            <a:endParaRPr lang="en-US" sz="2100" dirty="0"/>
          </a:p>
        </p:txBody>
      </p:sp>
      <p:sp>
        <p:nvSpPr>
          <p:cNvPr id="6" name="Right Arrow 5"/>
          <p:cNvSpPr/>
          <p:nvPr/>
        </p:nvSpPr>
        <p:spPr>
          <a:xfrm>
            <a:off x="4648200" y="2694214"/>
            <a:ext cx="762000" cy="3956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flipH="1">
            <a:off x="4599214" y="3265714"/>
            <a:ext cx="762000" cy="3956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943600" y="5638800"/>
            <a:ext cx="1943100" cy="79424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Aggression</a:t>
            </a:r>
            <a:endParaRPr lang="en-US" sz="2400" dirty="0"/>
          </a:p>
        </p:txBody>
      </p:sp>
      <p:sp>
        <p:nvSpPr>
          <p:cNvPr id="11" name="Rectangle 10"/>
          <p:cNvSpPr/>
          <p:nvPr/>
        </p:nvSpPr>
        <p:spPr>
          <a:xfrm>
            <a:off x="3679812" y="4964512"/>
            <a:ext cx="1730387" cy="90288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Parental Monitoring</a:t>
            </a:r>
            <a:endParaRPr lang="en-US" sz="2400" dirty="0"/>
          </a:p>
        </p:txBody>
      </p:sp>
      <p:sp>
        <p:nvSpPr>
          <p:cNvPr id="12" name="Bent-Up Arrow 11"/>
          <p:cNvSpPr/>
          <p:nvPr/>
        </p:nvSpPr>
        <p:spPr>
          <a:xfrm rot="10800000">
            <a:off x="2825063" y="5199809"/>
            <a:ext cx="659027" cy="35169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Bent-Up Arrow 12"/>
          <p:cNvSpPr/>
          <p:nvPr/>
        </p:nvSpPr>
        <p:spPr>
          <a:xfrm rot="10800000" flipH="1">
            <a:off x="5614086" y="5215511"/>
            <a:ext cx="659027" cy="35169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478177" y="5638800"/>
            <a:ext cx="1943100" cy="79424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Violent videogames</a:t>
            </a:r>
            <a:endParaRPr lang="en-US" sz="2400" dirty="0"/>
          </a:p>
        </p:txBody>
      </p:sp>
    </p:spTree>
    <p:extLst>
      <p:ext uri="{BB962C8B-B14F-4D97-AF65-F5344CB8AC3E}">
        <p14:creationId xmlns:p14="http://schemas.microsoft.com/office/powerpoint/2010/main" val="26002488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Quasi-experimental</a:t>
            </a:r>
          </a:p>
        </p:txBody>
      </p:sp>
      <p:sp>
        <p:nvSpPr>
          <p:cNvPr id="3" name="Content Placeholder 2"/>
          <p:cNvSpPr>
            <a:spLocks noGrp="1"/>
          </p:cNvSpPr>
          <p:nvPr>
            <p:ph sz="quarter" idx="1"/>
          </p:nvPr>
        </p:nvSpPr>
        <p:spPr/>
        <p:txBody>
          <a:bodyPr/>
          <a:lstStyle/>
          <a:p>
            <a:r>
              <a:rPr lang="en-US" dirty="0" smtClean="0"/>
              <a:t>Attempts to answer cause-effect questions</a:t>
            </a:r>
          </a:p>
          <a:p>
            <a:r>
              <a:rPr lang="en-US" dirty="0" smtClean="0"/>
              <a:t>However, includes a flaw that prevents this</a:t>
            </a:r>
          </a:p>
          <a:p>
            <a:endParaRPr lang="en-US" dirty="0" smtClean="0"/>
          </a:p>
          <a:p>
            <a:r>
              <a:rPr lang="en-US" dirty="0" smtClean="0"/>
              <a:t>Usually examining pre-existing variables (i.e., characteristics about participants that can’t be manipulated) or participants self-select themselves into groups</a:t>
            </a:r>
          </a:p>
          <a:p>
            <a:pPr lvl="1"/>
            <a:r>
              <a:rPr lang="en-US" dirty="0" smtClean="0"/>
              <a:t>I.e., “Subject”, “Participant” “Quasi-independent”</a:t>
            </a:r>
          </a:p>
          <a:p>
            <a:pPr lvl="1"/>
            <a:r>
              <a:rPr lang="en-US" dirty="0" smtClean="0"/>
              <a:t>E.g., gender, </a:t>
            </a:r>
            <a:r>
              <a:rPr lang="en-US" dirty="0" smtClean="0"/>
              <a:t>smoking status</a:t>
            </a:r>
            <a:endParaRPr lang="en-US" dirty="0"/>
          </a:p>
        </p:txBody>
      </p:sp>
    </p:spTree>
    <p:extLst>
      <p:ext uri="{BB962C8B-B14F-4D97-AF65-F5344CB8AC3E}">
        <p14:creationId xmlns:p14="http://schemas.microsoft.com/office/powerpoint/2010/main" val="34964823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Explanatory</a:t>
            </a:r>
            <a:endParaRPr lang="en-US" dirty="0"/>
          </a:p>
        </p:txBody>
      </p:sp>
      <p:sp>
        <p:nvSpPr>
          <p:cNvPr id="3" name="Content Placeholder 2"/>
          <p:cNvSpPr>
            <a:spLocks noGrp="1"/>
          </p:cNvSpPr>
          <p:nvPr>
            <p:ph sz="quarter" idx="1"/>
          </p:nvPr>
        </p:nvSpPr>
        <p:spPr/>
        <p:txBody>
          <a:bodyPr/>
          <a:lstStyle/>
          <a:p>
            <a:pPr>
              <a:lnSpc>
                <a:spcPct val="80000"/>
              </a:lnSpc>
            </a:pPr>
            <a:r>
              <a:rPr lang="en-US" dirty="0" smtClean="0"/>
              <a:t>Experimental Research</a:t>
            </a:r>
          </a:p>
          <a:p>
            <a:pPr lvl="1">
              <a:lnSpc>
                <a:spcPct val="80000"/>
              </a:lnSpc>
            </a:pPr>
            <a:r>
              <a:rPr lang="en-US" sz="2300" dirty="0" smtClean="0"/>
              <a:t>Determine one variables </a:t>
            </a:r>
            <a:r>
              <a:rPr lang="en-US" sz="2300" i="1" dirty="0" smtClean="0"/>
              <a:t>cause</a:t>
            </a:r>
            <a:r>
              <a:rPr lang="en-US" sz="2300" dirty="0" smtClean="0"/>
              <a:t> changes in another variable</a:t>
            </a:r>
          </a:p>
          <a:p>
            <a:pPr lvl="1">
              <a:lnSpc>
                <a:spcPct val="80000"/>
              </a:lnSpc>
            </a:pPr>
            <a:r>
              <a:rPr lang="en-US" sz="2300" dirty="0" smtClean="0"/>
              <a:t>Involves manipulation of variables, random assignment, &amp; control</a:t>
            </a:r>
          </a:p>
          <a:p>
            <a:pPr lvl="2">
              <a:lnSpc>
                <a:spcPct val="80000"/>
              </a:lnSpc>
            </a:pPr>
            <a:r>
              <a:rPr lang="en-US" dirty="0" smtClean="0"/>
              <a:t>Independent Variable (IV) – manipulated </a:t>
            </a:r>
          </a:p>
          <a:p>
            <a:pPr lvl="3">
              <a:lnSpc>
                <a:spcPct val="80000"/>
              </a:lnSpc>
            </a:pPr>
            <a:r>
              <a:rPr lang="en-US" dirty="0" smtClean="0"/>
              <a:t>Randomly assigned to levels/conditions of the IV</a:t>
            </a:r>
          </a:p>
          <a:p>
            <a:pPr lvl="3">
              <a:lnSpc>
                <a:spcPct val="80000"/>
              </a:lnSpc>
            </a:pPr>
            <a:r>
              <a:rPr lang="en-US" dirty="0" smtClean="0"/>
              <a:t>Random assignment is a procedure used to eliminate participant variables as alternative explanations</a:t>
            </a:r>
          </a:p>
          <a:p>
            <a:pPr lvl="2">
              <a:lnSpc>
                <a:spcPct val="80000"/>
              </a:lnSpc>
            </a:pPr>
            <a:r>
              <a:rPr lang="en-US" dirty="0" smtClean="0"/>
              <a:t>Dependent Variable (DV) – measured</a:t>
            </a:r>
          </a:p>
          <a:p>
            <a:pPr lvl="2">
              <a:lnSpc>
                <a:spcPct val="80000"/>
              </a:lnSpc>
            </a:pPr>
            <a:r>
              <a:rPr lang="en-US" dirty="0" smtClean="0"/>
              <a:t>Hold all other variables constant</a:t>
            </a:r>
          </a:p>
          <a:p>
            <a:endParaRPr lang="en-US" dirty="0"/>
          </a:p>
        </p:txBody>
      </p:sp>
      <p:sp>
        <p:nvSpPr>
          <p:cNvPr id="4" name="Rectangle 3"/>
          <p:cNvSpPr/>
          <p:nvPr/>
        </p:nvSpPr>
        <p:spPr>
          <a:xfrm>
            <a:off x="1676400" y="5264097"/>
            <a:ext cx="1905000" cy="7557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Variable X</a:t>
            </a:r>
          </a:p>
          <a:p>
            <a:pPr algn="ctr"/>
            <a:r>
              <a:rPr lang="en-US" dirty="0" smtClean="0"/>
              <a:t>(Cause)</a:t>
            </a:r>
          </a:p>
        </p:txBody>
      </p:sp>
      <p:sp>
        <p:nvSpPr>
          <p:cNvPr id="6" name="Right Arrow 5"/>
          <p:cNvSpPr/>
          <p:nvPr/>
        </p:nvSpPr>
        <p:spPr>
          <a:xfrm>
            <a:off x="3886200" y="5453023"/>
            <a:ext cx="2209800" cy="3778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8400" y="5264097"/>
            <a:ext cx="1828800" cy="7557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Variable Y</a:t>
            </a:r>
          </a:p>
          <a:p>
            <a:pPr algn="ctr"/>
            <a:r>
              <a:rPr lang="en-US" dirty="0" smtClean="0"/>
              <a:t>(Effect)</a:t>
            </a:r>
            <a:endParaRPr lang="en-US" dirty="0"/>
          </a:p>
        </p:txBody>
      </p:sp>
    </p:spTree>
    <p:extLst>
      <p:ext uri="{BB962C8B-B14F-4D97-AF65-F5344CB8AC3E}">
        <p14:creationId xmlns:p14="http://schemas.microsoft.com/office/powerpoint/2010/main" val="27468016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linds(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linds(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linds(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linds(horizontal)">
                                      <p:cBhvr>
                                        <p:cTn id="4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r>
              <a:rPr lang="en-US" dirty="0" smtClean="0"/>
              <a:t>Other interpretations???</a:t>
            </a:r>
            <a:endParaRPr lang="en-US" dirty="0"/>
          </a:p>
        </p:txBody>
      </p:sp>
      <p:sp>
        <p:nvSpPr>
          <p:cNvPr id="5" name="Slide Number Placeholder 5"/>
          <p:cNvSpPr>
            <a:spLocks noGrp="1"/>
          </p:cNvSpPr>
          <p:nvPr>
            <p:ph type="sldNum" sz="quarter" idx="12"/>
          </p:nvPr>
        </p:nvSpPr>
        <p:spPr/>
        <p:txBody>
          <a:bodyPr>
            <a:normAutofit fontScale="85000" lnSpcReduction="20000"/>
          </a:bodyPr>
          <a:lstStyle/>
          <a:p>
            <a:fld id="{34FF573C-5C82-4093-A9E5-8EF661165970}" type="slidenum">
              <a:rPr lang="en-US"/>
              <a:pPr/>
              <a:t>16</a:t>
            </a:fld>
            <a:endParaRPr lang="en-US"/>
          </a:p>
        </p:txBody>
      </p:sp>
      <p:sp>
        <p:nvSpPr>
          <p:cNvPr id="17411" name="Rectangle 3"/>
          <p:cNvSpPr>
            <a:spLocks noGrp="1" noChangeArrowheads="1"/>
          </p:cNvSpPr>
          <p:nvPr>
            <p:ph sz="quarter" idx="1"/>
          </p:nvPr>
        </p:nvSpPr>
        <p:spPr/>
        <p:txBody>
          <a:bodyPr/>
          <a:lstStyle/>
          <a:p>
            <a:r>
              <a:rPr lang="en-US" dirty="0" smtClean="0"/>
              <a:t>Incidental (extraneous) variables</a:t>
            </a:r>
          </a:p>
          <a:p>
            <a:pPr lvl="1"/>
            <a:r>
              <a:rPr lang="en-US" dirty="0" smtClean="0"/>
              <a:t>Other variables that are not the focus</a:t>
            </a:r>
          </a:p>
          <a:p>
            <a:endParaRPr lang="en-US" dirty="0"/>
          </a:p>
          <a:p>
            <a:pPr lvl="1"/>
            <a:r>
              <a:rPr lang="en-US" dirty="0"/>
              <a:t>Confound </a:t>
            </a:r>
            <a:r>
              <a:rPr lang="en-US" dirty="0" smtClean="0"/>
              <a:t>variables</a:t>
            </a:r>
          </a:p>
          <a:p>
            <a:pPr lvl="2"/>
            <a:r>
              <a:rPr lang="en-US" dirty="0" smtClean="0"/>
              <a:t>Vary reliably with the manipulated variable</a:t>
            </a:r>
          </a:p>
          <a:p>
            <a:pPr lvl="2"/>
            <a:r>
              <a:rPr lang="en-US" dirty="0" smtClean="0"/>
              <a:t>Serve as an alternative explanation</a:t>
            </a:r>
          </a:p>
          <a:p>
            <a:pPr lvl="3"/>
            <a:r>
              <a:rPr lang="en-US" dirty="0" smtClean="0"/>
              <a:t>Sometimes referred to as “third-variables” or “lurking variables”</a:t>
            </a:r>
            <a:endParaRPr lang="en-US" dirty="0"/>
          </a:p>
          <a:p>
            <a:endParaRPr lang="en-US" dirty="0"/>
          </a:p>
        </p:txBody>
      </p:sp>
    </p:spTree>
    <p:extLst>
      <p:ext uri="{BB962C8B-B14F-4D97-AF65-F5344CB8AC3E}">
        <p14:creationId xmlns:p14="http://schemas.microsoft.com/office/powerpoint/2010/main" val="34466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checkerboard(across)">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7411">
                                            <p:txEl>
                                              <p:pRg st="3" end="3"/>
                                            </p:txEl>
                                          </p:spTgt>
                                        </p:tgtEl>
                                        <p:attrNameLst>
                                          <p:attrName>style.visibility</p:attrName>
                                        </p:attrNameLst>
                                      </p:cBhvr>
                                      <p:to>
                                        <p:strVal val="visible"/>
                                      </p:to>
                                    </p:set>
                                    <p:animEffect transition="in" filter="checkerboard(across)">
                                      <p:cBhvr>
                                        <p:cTn id="17" dur="500"/>
                                        <p:tgtEl>
                                          <p:spTgt spid="174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17411">
                                            <p:txEl>
                                              <p:pRg st="4" end="4"/>
                                            </p:txEl>
                                          </p:spTgt>
                                        </p:tgtEl>
                                        <p:attrNameLst>
                                          <p:attrName>style.visibility</p:attrName>
                                        </p:attrNameLst>
                                      </p:cBhvr>
                                      <p:to>
                                        <p:strVal val="visible"/>
                                      </p:to>
                                    </p:set>
                                    <p:animEffect transition="in" filter="checkerboard(across)">
                                      <p:cBhvr>
                                        <p:cTn id="22" dur="500"/>
                                        <p:tgtEl>
                                          <p:spTgt spid="1741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animEffect transition="in" filter="checkerboard(across)">
                                      <p:cBhvr>
                                        <p:cTn id="27" dur="500"/>
                                        <p:tgtEl>
                                          <p:spTgt spid="17411">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17411">
                                            <p:txEl>
                                              <p:pRg st="6" end="6"/>
                                            </p:txEl>
                                          </p:spTgt>
                                        </p:tgtEl>
                                        <p:attrNameLst>
                                          <p:attrName>style.visibility</p:attrName>
                                        </p:attrNameLst>
                                      </p:cBhvr>
                                      <p:to>
                                        <p:strVal val="visible"/>
                                      </p:to>
                                    </p:set>
                                    <p:animEffect transition="in" filter="checkerboard(across)">
                                      <p:cBhvr>
                                        <p:cTn id="32"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Independent Variables</a:t>
            </a:r>
            <a:endParaRPr lang="en-US" dirty="0"/>
          </a:p>
        </p:txBody>
      </p:sp>
      <p:sp>
        <p:nvSpPr>
          <p:cNvPr id="3" name="Content Placeholder 2"/>
          <p:cNvSpPr>
            <a:spLocks noGrp="1"/>
          </p:cNvSpPr>
          <p:nvPr>
            <p:ph sz="quarter" idx="1"/>
          </p:nvPr>
        </p:nvSpPr>
        <p:spPr/>
        <p:txBody>
          <a:bodyPr>
            <a:normAutofit/>
          </a:bodyPr>
          <a:lstStyle/>
          <a:p>
            <a:r>
              <a:rPr lang="en-US" dirty="0" smtClean="0"/>
              <a:t>Does 1 IV have an effect on the DV?</a:t>
            </a:r>
          </a:p>
          <a:p>
            <a:pPr lvl="1"/>
            <a:r>
              <a:rPr lang="en-US" dirty="0" smtClean="0"/>
              <a:t>The terms – levels, conditions – have similar meaning.</a:t>
            </a:r>
          </a:p>
          <a:p>
            <a:r>
              <a:rPr lang="en-US" dirty="0" smtClean="0"/>
              <a:t>Interaction effects (e.g., Factorial Designs)</a:t>
            </a:r>
          </a:p>
          <a:p>
            <a:pPr lvl="1"/>
            <a:r>
              <a:rPr lang="en-US" dirty="0" smtClean="0"/>
              <a:t>Do IVs interact to influence a DV?</a:t>
            </a:r>
            <a:endParaRPr lang="en-US" dirty="0"/>
          </a:p>
          <a:p>
            <a:pPr lvl="1"/>
            <a:r>
              <a:rPr lang="en-US" dirty="0" smtClean="0"/>
              <a:t>The terms – levels, conditions – now have different meanings. </a:t>
            </a:r>
          </a:p>
          <a:p>
            <a:pPr lvl="2"/>
            <a:r>
              <a:rPr lang="en-US" dirty="0" smtClean="0"/>
              <a:t>Levels refer to the different amounts of each IV. </a:t>
            </a:r>
          </a:p>
          <a:p>
            <a:pPr lvl="2"/>
            <a:r>
              <a:rPr lang="en-US" dirty="0" smtClean="0"/>
              <a:t>Conditions refer to the different combinations of the levels of the IVs.</a:t>
            </a:r>
            <a:endParaRPr lang="en-US" dirty="0"/>
          </a:p>
        </p:txBody>
      </p:sp>
    </p:spTree>
    <p:extLst>
      <p:ext uri="{BB962C8B-B14F-4D97-AF65-F5344CB8AC3E}">
        <p14:creationId xmlns:p14="http://schemas.microsoft.com/office/powerpoint/2010/main" val="14087229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4" name="Group 29"/>
          <p:cNvGraphicFramePr>
            <a:graphicFrameLocks noGrp="1"/>
          </p:cNvGraphicFramePr>
          <p:nvPr>
            <p:ph sz="quarter" idx="1"/>
            <p:extLst/>
          </p:nvPr>
        </p:nvGraphicFramePr>
        <p:xfrm>
          <a:off x="574548" y="1676400"/>
          <a:ext cx="8229600" cy="2973447"/>
        </p:xfrm>
        <a:graphic>
          <a:graphicData uri="http://schemas.openxmlformats.org/drawingml/2006/table">
            <a:tbl>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523819">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Rockwell" pitchFamily="18" charset="0"/>
                        <a:cs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rowSpan="2"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Rockwell" pitchFamily="18" charset="0"/>
                          <a:cs typeface="Arial" charset="0"/>
                        </a:rPr>
                        <a:t>Task Difficulty (A)</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xmlns="" val="10000"/>
                  </a:ext>
                </a:extLst>
              </a:tr>
              <a:tr h="640012">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Easy (A</a:t>
                      </a:r>
                      <a:r>
                        <a:rPr kumimoji="0" lang="en-US" sz="1800" b="0" i="0" u="none" strike="noStrike" cap="none" normalizeH="0" baseline="-25000" dirty="0" smtClean="0">
                          <a:ln>
                            <a:noFill/>
                          </a:ln>
                          <a:solidFill>
                            <a:srgbClr val="000000"/>
                          </a:solidFill>
                          <a:effectLst/>
                          <a:latin typeface="Rockwell" pitchFamily="18" charset="0"/>
                          <a:cs typeface="Arial" charset="0"/>
                        </a:rPr>
                        <a:t>1</a:t>
                      </a:r>
                      <a:r>
                        <a:rPr kumimoji="0" lang="en-US" sz="1800" b="0" i="0" u="none" strike="noStrike" cap="none" normalizeH="0" baseline="0" dirty="0" smtClean="0">
                          <a:ln>
                            <a:noFill/>
                          </a:ln>
                          <a:solidFill>
                            <a:srgbClr val="000000"/>
                          </a:solidFill>
                          <a:effectLst/>
                          <a:latin typeface="Rockwell" pitchFamily="18"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Rockwell" pitchFamily="18" charset="0"/>
                        <a:cs typeface="Arial" charset="0"/>
                      </a:endParaRPr>
                    </a:p>
                  </a:txBody>
                  <a:tcPr marT="45715" marB="45715"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Difficult (A</a:t>
                      </a:r>
                      <a:r>
                        <a:rPr kumimoji="0" lang="en-US" sz="1800" b="0" i="0" u="none" strike="noStrike" cap="none" normalizeH="0" baseline="-25000" dirty="0" smtClean="0">
                          <a:ln>
                            <a:noFill/>
                          </a:ln>
                          <a:solidFill>
                            <a:srgbClr val="000000"/>
                          </a:solidFill>
                          <a:effectLst/>
                          <a:latin typeface="Rockwell" pitchFamily="18" charset="0"/>
                          <a:cs typeface="Arial" charset="0"/>
                        </a:rPr>
                        <a:t>2</a:t>
                      </a:r>
                      <a:r>
                        <a:rPr kumimoji="0" lang="en-US" sz="1800" b="0" i="0" u="none" strike="noStrike" cap="none" normalizeH="0" baseline="0" dirty="0" smtClean="0">
                          <a:ln>
                            <a:noFill/>
                          </a:ln>
                          <a:solidFill>
                            <a:srgbClr val="000000"/>
                          </a:solidFill>
                          <a:effectLst/>
                          <a:latin typeface="Rockwell" pitchFamily="18"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Rockwell" pitchFamily="18" charset="0"/>
                        <a:cs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xmlns="" val="10001"/>
                  </a:ext>
                </a:extLst>
              </a:tr>
              <a:tr h="90477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Rockwell" pitchFamily="18"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Presence of others (B)</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Alone (B</a:t>
                      </a:r>
                      <a:r>
                        <a:rPr kumimoji="0" lang="en-US" sz="1800" b="0" i="0" u="none" strike="noStrike" cap="none" normalizeH="0" baseline="-25000" dirty="0" smtClean="0">
                          <a:ln>
                            <a:noFill/>
                          </a:ln>
                          <a:solidFill>
                            <a:srgbClr val="000000"/>
                          </a:solidFill>
                          <a:effectLst/>
                          <a:latin typeface="Rockwell" pitchFamily="18" charset="0"/>
                          <a:cs typeface="Arial" charset="0"/>
                        </a:rPr>
                        <a:t>1</a:t>
                      </a:r>
                      <a:r>
                        <a:rPr kumimoji="0" lang="en-US" sz="1800" b="0" i="0" u="none" strike="noStrike" cap="none" normalizeH="0" baseline="0" dirty="0" smtClean="0">
                          <a:ln>
                            <a:noFill/>
                          </a:ln>
                          <a:solidFill>
                            <a:srgbClr val="000000"/>
                          </a:solidFill>
                          <a:effectLst/>
                          <a:latin typeface="Rockwell" pitchFamily="18" charset="0"/>
                          <a:cs typeface="Arial" charset="0"/>
                        </a:rPr>
                        <a:t>)</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Easy task alone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Difficult task alone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F0F4"/>
                    </a:solidFill>
                  </a:tcPr>
                </a:tc>
                <a:extLst>
                  <a:ext uri="{0D108BD9-81ED-4DB2-BD59-A6C34878D82A}">
                    <a16:rowId xmlns:a16="http://schemas.microsoft.com/office/drawing/2014/main" xmlns="" val="10002"/>
                  </a:ext>
                </a:extLst>
              </a:tr>
              <a:tr h="904779">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Audience (B</a:t>
                      </a:r>
                      <a:r>
                        <a:rPr kumimoji="0" lang="en-US" sz="1800" b="0" i="0" u="none" strike="noStrike" cap="none" normalizeH="0" baseline="-25000" dirty="0" smtClean="0">
                          <a:ln>
                            <a:noFill/>
                          </a:ln>
                          <a:solidFill>
                            <a:srgbClr val="000000"/>
                          </a:solidFill>
                          <a:effectLst/>
                          <a:latin typeface="Rockwell" pitchFamily="18" charset="0"/>
                          <a:cs typeface="Arial" charset="0"/>
                        </a:rPr>
                        <a:t>2</a:t>
                      </a:r>
                      <a:r>
                        <a:rPr kumimoji="0" lang="en-US" sz="1800" b="0" i="0" u="none" strike="noStrike" cap="none" normalizeH="0" baseline="0" dirty="0" smtClean="0">
                          <a:ln>
                            <a:noFill/>
                          </a:ln>
                          <a:solidFill>
                            <a:srgbClr val="000000"/>
                          </a:solidFill>
                          <a:effectLst/>
                          <a:latin typeface="Rockwell" pitchFamily="18"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Rockwell" pitchFamily="18" charset="0"/>
                        <a:cs typeface="Arial" charset="0"/>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East task w/ audience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Rockwell" pitchFamily="18" charset="0"/>
                          <a:cs typeface="Arial" charset="0"/>
                        </a:rPr>
                        <a:t>Difficult task w/ audience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DE0E8"/>
                    </a:solidFill>
                  </a:tcPr>
                </a:tc>
                <a:extLst>
                  <a:ext uri="{0D108BD9-81ED-4DB2-BD59-A6C34878D82A}">
                    <a16:rowId xmlns:a16="http://schemas.microsoft.com/office/drawing/2014/main" xmlns="" val="10003"/>
                  </a:ext>
                </a:extLst>
              </a:tr>
            </a:tbl>
          </a:graphicData>
        </a:graphic>
      </p:graphicFrame>
      <p:sp>
        <p:nvSpPr>
          <p:cNvPr id="5" name="TextBox 4"/>
          <p:cNvSpPr txBox="1"/>
          <p:nvPr/>
        </p:nvSpPr>
        <p:spPr>
          <a:xfrm>
            <a:off x="574548" y="4798874"/>
            <a:ext cx="82296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This study has two independent variables (IV)</a:t>
            </a:r>
          </a:p>
          <a:p>
            <a:pPr marL="742950" lvl="1" indent="-285750">
              <a:buFont typeface="Arial" panose="020B0604020202020204" pitchFamily="34" charset="0"/>
              <a:buChar char="•"/>
            </a:pPr>
            <a:r>
              <a:rPr lang="en-US" dirty="0" smtClean="0"/>
              <a:t>(IV) Presence of others</a:t>
            </a:r>
          </a:p>
          <a:p>
            <a:pPr marL="1200150" lvl="2" indent="-285750">
              <a:buFont typeface="Arial" panose="020B0604020202020204" pitchFamily="34" charset="0"/>
              <a:buChar char="•"/>
            </a:pPr>
            <a:r>
              <a:rPr lang="en-US" dirty="0" smtClean="0"/>
              <a:t>2 levels: Alone vs. Audience</a:t>
            </a:r>
          </a:p>
          <a:p>
            <a:pPr marL="742950" lvl="1" indent="-285750">
              <a:buFont typeface="Arial" panose="020B0604020202020204" pitchFamily="34" charset="0"/>
              <a:buChar char="•"/>
            </a:pPr>
            <a:r>
              <a:rPr lang="en-US" dirty="0" smtClean="0"/>
              <a:t>(IV) Task difficulty</a:t>
            </a:r>
          </a:p>
          <a:p>
            <a:pPr marL="1200150" lvl="2" indent="-285750">
              <a:buFont typeface="Arial" panose="020B0604020202020204" pitchFamily="34" charset="0"/>
              <a:buChar char="•"/>
            </a:pPr>
            <a:r>
              <a:rPr lang="en-US" dirty="0" smtClean="0"/>
              <a:t>2 levels: Easy vs. Difficult</a:t>
            </a:r>
          </a:p>
          <a:p>
            <a:pPr marL="742950" lvl="1" indent="-285750">
              <a:buFont typeface="Arial" panose="020B0604020202020204" pitchFamily="34" charset="0"/>
              <a:buChar char="•"/>
            </a:pPr>
            <a:r>
              <a:rPr lang="en-US" dirty="0" smtClean="0"/>
              <a:t>4 conditions</a:t>
            </a:r>
            <a:endParaRPr lang="en-US" dirty="0"/>
          </a:p>
        </p:txBody>
      </p:sp>
    </p:spTree>
    <p:extLst>
      <p:ext uri="{BB962C8B-B14F-4D97-AF65-F5344CB8AC3E}">
        <p14:creationId xmlns:p14="http://schemas.microsoft.com/office/powerpoint/2010/main" val="14774787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this through</a:t>
            </a:r>
            <a:r>
              <a:rPr lang="is-IS" dirty="0" smtClean="0"/>
              <a:t>…</a:t>
            </a:r>
            <a:endParaRPr lang="en-US" dirty="0"/>
          </a:p>
        </p:txBody>
      </p:sp>
      <p:sp>
        <p:nvSpPr>
          <p:cNvPr id="3" name="Content Placeholder 2"/>
          <p:cNvSpPr>
            <a:spLocks noGrp="1"/>
          </p:cNvSpPr>
          <p:nvPr>
            <p:ph sz="quarter" idx="1"/>
          </p:nvPr>
        </p:nvSpPr>
        <p:spPr/>
        <p:txBody>
          <a:bodyPr/>
          <a:lstStyle/>
          <a:p>
            <a:r>
              <a:rPr lang="en-US" dirty="0" smtClean="0"/>
              <a:t>Explain why we cannot make causal claims with correlational data.</a:t>
            </a:r>
          </a:p>
          <a:p>
            <a:pPr lvl="1"/>
            <a:r>
              <a:rPr lang="en-US" dirty="0" smtClean="0"/>
              <a:t>Be specific.</a:t>
            </a:r>
            <a:endParaRPr lang="en-US" dirty="0"/>
          </a:p>
          <a:p>
            <a:endParaRPr lang="en-US" dirty="0" smtClean="0"/>
          </a:p>
          <a:p>
            <a:r>
              <a:rPr lang="en-US" dirty="0" smtClean="0"/>
              <a:t>Explain why we can make causal claims with experimental data (assuming well-designed study).</a:t>
            </a:r>
          </a:p>
          <a:p>
            <a:pPr lvl="1"/>
            <a:r>
              <a:rPr lang="en-US" dirty="0" smtClean="0"/>
              <a:t>Be specific. </a:t>
            </a:r>
            <a:endParaRPr lang="en-US" dirty="0"/>
          </a:p>
        </p:txBody>
      </p:sp>
    </p:spTree>
    <p:extLst>
      <p:ext uri="{BB962C8B-B14F-4D97-AF65-F5344CB8AC3E}">
        <p14:creationId xmlns:p14="http://schemas.microsoft.com/office/powerpoint/2010/main" val="2823571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the Research Process</a:t>
            </a:r>
            <a:endParaRPr lang="en-US" dirty="0"/>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en-US" sz="3200" dirty="0"/>
              <a:t>Develop research Idea </a:t>
            </a:r>
            <a:endParaRPr lang="en-US" sz="3200" dirty="0" smtClean="0"/>
          </a:p>
          <a:p>
            <a:pPr marL="514350" indent="-514350">
              <a:buFont typeface="+mj-lt"/>
              <a:buAutoNum type="arabicPeriod"/>
            </a:pPr>
            <a:r>
              <a:rPr lang="en-US" sz="3200" dirty="0" smtClean="0"/>
              <a:t>Search literature &amp; develop hypothesis</a:t>
            </a:r>
            <a:endParaRPr lang="en-US" sz="3200" dirty="0"/>
          </a:p>
          <a:p>
            <a:pPr marL="514350" indent="-514350">
              <a:buFont typeface="+mj-lt"/>
              <a:buAutoNum type="arabicPeriod"/>
            </a:pPr>
            <a:r>
              <a:rPr lang="en-US" sz="3200" dirty="0" smtClean="0"/>
              <a:t>Select a research design &amp; method</a:t>
            </a:r>
          </a:p>
          <a:p>
            <a:pPr marL="834390" lvl="1" indent="-514350"/>
            <a:r>
              <a:rPr lang="en-US" dirty="0" smtClean="0"/>
              <a:t>Nonexperimental or experimental</a:t>
            </a:r>
          </a:p>
          <a:p>
            <a:pPr marL="834390" lvl="1" indent="-514350"/>
            <a:r>
              <a:rPr lang="en-US" dirty="0" smtClean="0"/>
              <a:t>Manipulations and measurement</a:t>
            </a:r>
            <a:endParaRPr lang="en-US" dirty="0"/>
          </a:p>
          <a:p>
            <a:pPr marL="834390" lvl="1" indent="-514350"/>
            <a:r>
              <a:rPr lang="en-US" dirty="0" smtClean="0"/>
              <a:t>Sampling and recruitment plan</a:t>
            </a:r>
            <a:endParaRPr lang="en-US" dirty="0"/>
          </a:p>
          <a:p>
            <a:pPr marL="514350" indent="-514350">
              <a:buFont typeface="+mj-lt"/>
              <a:buAutoNum type="arabicPeriod"/>
            </a:pPr>
            <a:r>
              <a:rPr lang="en-US" sz="3200" dirty="0" smtClean="0"/>
              <a:t>Conduct </a:t>
            </a:r>
            <a:r>
              <a:rPr lang="en-US" sz="3200" dirty="0"/>
              <a:t>study</a:t>
            </a:r>
          </a:p>
          <a:p>
            <a:pPr marL="514350" indent="-514350">
              <a:buFont typeface="+mj-lt"/>
              <a:buAutoNum type="arabicPeriod"/>
            </a:pPr>
            <a:r>
              <a:rPr lang="en-US" sz="3200" dirty="0"/>
              <a:t>Evaluate data</a:t>
            </a:r>
          </a:p>
          <a:p>
            <a:pPr marL="514350" indent="-514350">
              <a:buFont typeface="+mj-lt"/>
              <a:buAutoNum type="arabicPeriod"/>
            </a:pPr>
            <a:r>
              <a:rPr lang="en-US" sz="3200" dirty="0"/>
              <a:t>Report results</a:t>
            </a:r>
          </a:p>
          <a:p>
            <a:pPr marL="514350" indent="-514350">
              <a:buFont typeface="+mj-lt"/>
              <a:buAutoNum type="arabicPeriod"/>
            </a:pPr>
            <a:r>
              <a:rPr lang="en-US" sz="3200" dirty="0"/>
              <a:t>Refine/Retest</a:t>
            </a:r>
          </a:p>
          <a:p>
            <a:endParaRPr lang="en-US" dirty="0"/>
          </a:p>
        </p:txBody>
      </p:sp>
    </p:spTree>
    <p:extLst>
      <p:ext uri="{BB962C8B-B14F-4D97-AF65-F5344CB8AC3E}">
        <p14:creationId xmlns:p14="http://schemas.microsoft.com/office/powerpoint/2010/main" val="1500344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304800" y="2743200"/>
            <a:ext cx="8189913" cy="3657600"/>
          </a:xfrm>
        </p:spPr>
        <p:txBody>
          <a:bodyPr>
            <a:normAutofit fontScale="92500"/>
          </a:bodyPr>
          <a:lstStyle/>
          <a:p>
            <a:pPr marL="514350" indent="-514350">
              <a:buFont typeface="+mj-lt"/>
              <a:buAutoNum type="arabicPeriod"/>
            </a:pPr>
            <a:r>
              <a:rPr lang="en-US" dirty="0"/>
              <a:t>Explain why we cannot make causal claims with correlational data.</a:t>
            </a:r>
          </a:p>
          <a:p>
            <a:pPr marL="514350" indent="-514350">
              <a:buFont typeface="+mj-lt"/>
              <a:buAutoNum type="arabicPeriod"/>
            </a:pPr>
            <a:r>
              <a:rPr lang="en-US" dirty="0" smtClean="0"/>
              <a:t>Explain </a:t>
            </a:r>
            <a:r>
              <a:rPr lang="en-US" dirty="0"/>
              <a:t>why we can make causal claims with experimental data (assuming well-designed study</a:t>
            </a:r>
            <a:r>
              <a:rPr lang="en-US" dirty="0" smtClean="0"/>
              <a:t>).</a:t>
            </a:r>
          </a:p>
          <a:p>
            <a:pPr marL="514350" indent="-514350">
              <a:buFont typeface="+mj-lt"/>
              <a:buAutoNum type="arabicPeriod"/>
            </a:pPr>
            <a:r>
              <a:rPr lang="en-US" dirty="0" smtClean="0"/>
              <a:t>What’s the difference between levels and conditions?</a:t>
            </a:r>
          </a:p>
          <a:p>
            <a:pPr marL="514350" indent="-514350">
              <a:buFont typeface="+mj-lt"/>
              <a:buAutoNum type="arabicPeriod"/>
            </a:pPr>
            <a:r>
              <a:rPr lang="en-US" dirty="0" smtClean="0"/>
              <a:t>If I said that the correlation between anxiety and depression was .75, how would you interpret this correlation coefficient?</a:t>
            </a:r>
          </a:p>
          <a:p>
            <a:pPr marL="514350" indent="-514350">
              <a:buFont typeface="+mj-lt"/>
              <a:buAutoNum type="arabicPeriod"/>
            </a:pPr>
            <a:endParaRPr lang="en-US" dirty="0"/>
          </a:p>
        </p:txBody>
      </p:sp>
      <p:sp>
        <p:nvSpPr>
          <p:cNvPr id="2" name="Title 1"/>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401789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 Study</a:t>
            </a:r>
            <a:endParaRPr lang="en-US" dirty="0"/>
          </a:p>
        </p:txBody>
      </p:sp>
      <p:sp>
        <p:nvSpPr>
          <p:cNvPr id="3" name="Content Placeholder 2"/>
          <p:cNvSpPr>
            <a:spLocks noGrp="1"/>
          </p:cNvSpPr>
          <p:nvPr>
            <p:ph sz="quarter" idx="1"/>
          </p:nvPr>
        </p:nvSpPr>
        <p:spPr/>
        <p:txBody>
          <a:bodyPr>
            <a:normAutofit/>
          </a:bodyPr>
          <a:lstStyle/>
          <a:p>
            <a:r>
              <a:rPr lang="en-US" dirty="0" smtClean="0"/>
              <a:t>Which strategy, design, and/or method should be used to test the hypothesis?</a:t>
            </a:r>
          </a:p>
          <a:p>
            <a:pPr lvl="1"/>
            <a:r>
              <a:rPr lang="en-US" dirty="0" smtClean="0"/>
              <a:t>Decision based on many factors</a:t>
            </a:r>
          </a:p>
          <a:p>
            <a:pPr lvl="2"/>
            <a:r>
              <a:rPr lang="en-US" dirty="0" smtClean="0"/>
              <a:t>Advantages &amp; limitations of the strategy/design/method</a:t>
            </a:r>
          </a:p>
          <a:p>
            <a:pPr lvl="2"/>
            <a:r>
              <a:rPr lang="en-US" dirty="0" smtClean="0"/>
              <a:t>State of current knowledge on topic</a:t>
            </a:r>
          </a:p>
          <a:p>
            <a:pPr lvl="2"/>
            <a:r>
              <a:rPr lang="en-US" dirty="0" smtClean="0"/>
              <a:t>Practical issues – money, time, resources</a:t>
            </a:r>
          </a:p>
          <a:p>
            <a:pPr lvl="2"/>
            <a:r>
              <a:rPr lang="en-US" dirty="0" smtClean="0"/>
              <a:t>Ethical issues</a:t>
            </a:r>
          </a:p>
          <a:p>
            <a:endParaRPr lang="en-US" dirty="0"/>
          </a:p>
          <a:p>
            <a:endParaRPr lang="en-US" dirty="0"/>
          </a:p>
        </p:txBody>
      </p:sp>
    </p:spTree>
    <p:extLst>
      <p:ext uri="{BB962C8B-B14F-4D97-AF65-F5344CB8AC3E}">
        <p14:creationId xmlns:p14="http://schemas.microsoft.com/office/powerpoint/2010/main" val="25690907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Strategy</a:t>
            </a:r>
            <a:r>
              <a:rPr lang="en-US" dirty="0"/>
              <a:t>, Design, &amp; </a:t>
            </a:r>
            <a:r>
              <a:rPr lang="en-US" dirty="0" smtClean="0"/>
              <a:t>Method</a:t>
            </a:r>
            <a:endParaRPr lang="en-US" dirty="0"/>
          </a:p>
        </p:txBody>
      </p:sp>
      <p:sp>
        <p:nvSpPr>
          <p:cNvPr id="3" name="Content Placeholder 2"/>
          <p:cNvSpPr>
            <a:spLocks noGrp="1"/>
          </p:cNvSpPr>
          <p:nvPr>
            <p:ph sz="quarter" idx="1"/>
          </p:nvPr>
        </p:nvSpPr>
        <p:spPr>
          <a:xfrm>
            <a:off x="612648" y="1600200"/>
            <a:ext cx="8153400" cy="4953000"/>
          </a:xfrm>
        </p:spPr>
        <p:txBody>
          <a:bodyPr>
            <a:normAutofit lnSpcReduction="10000"/>
          </a:bodyPr>
          <a:lstStyle/>
          <a:p>
            <a:r>
              <a:rPr lang="en-US" dirty="0" smtClean="0"/>
              <a:t>Research </a:t>
            </a:r>
            <a:r>
              <a:rPr lang="en-US" dirty="0" smtClean="0"/>
              <a:t>Strategy</a:t>
            </a:r>
          </a:p>
          <a:p>
            <a:pPr lvl="1"/>
            <a:r>
              <a:rPr lang="en-US" dirty="0"/>
              <a:t>G</a:t>
            </a:r>
            <a:r>
              <a:rPr lang="en-US" dirty="0" smtClean="0"/>
              <a:t>eneral approach to research determined by the kind of question posed by the researcher</a:t>
            </a:r>
          </a:p>
          <a:p>
            <a:pPr lvl="2"/>
            <a:r>
              <a:rPr lang="en-US" dirty="0" smtClean="0"/>
              <a:t>Nonexperimental, Quasi-experimental </a:t>
            </a:r>
            <a:r>
              <a:rPr lang="en-US" dirty="0" smtClean="0"/>
              <a:t>or Experimental?</a:t>
            </a:r>
          </a:p>
          <a:p>
            <a:r>
              <a:rPr lang="en-US" dirty="0" smtClean="0"/>
              <a:t>Research Design</a:t>
            </a:r>
          </a:p>
          <a:p>
            <a:pPr lvl="1"/>
            <a:r>
              <a:rPr lang="en-US" dirty="0"/>
              <a:t>P</a:t>
            </a:r>
            <a:r>
              <a:rPr lang="en-US" dirty="0" smtClean="0"/>
              <a:t>lan for implementing research strategy </a:t>
            </a:r>
            <a:endParaRPr lang="en-US" dirty="0"/>
          </a:p>
          <a:p>
            <a:pPr lvl="2"/>
            <a:r>
              <a:rPr lang="en-US" dirty="0" smtClean="0"/>
              <a:t>Groups </a:t>
            </a:r>
            <a:r>
              <a:rPr lang="en-US" dirty="0" smtClean="0"/>
              <a:t>versus individuals</a:t>
            </a:r>
          </a:p>
          <a:p>
            <a:pPr lvl="2"/>
            <a:r>
              <a:rPr lang="en-US" dirty="0" smtClean="0"/>
              <a:t>Same individuals versus different individuals</a:t>
            </a:r>
          </a:p>
          <a:p>
            <a:pPr lvl="2"/>
            <a:r>
              <a:rPr lang="en-US" dirty="0" smtClean="0"/>
              <a:t>Number of variables </a:t>
            </a:r>
            <a:r>
              <a:rPr lang="en-US" dirty="0" smtClean="0"/>
              <a:t>manipulated and measured</a:t>
            </a:r>
            <a:endParaRPr lang="en-US" dirty="0" smtClean="0"/>
          </a:p>
          <a:p>
            <a:r>
              <a:rPr lang="en-US" dirty="0" smtClean="0"/>
              <a:t>Research </a:t>
            </a:r>
            <a:r>
              <a:rPr lang="en-US" dirty="0" smtClean="0"/>
              <a:t>Method</a:t>
            </a:r>
            <a:endParaRPr lang="en-US" dirty="0" smtClean="0"/>
          </a:p>
          <a:p>
            <a:pPr lvl="1"/>
            <a:r>
              <a:rPr lang="en-US" dirty="0" smtClean="0"/>
              <a:t>How are the data being collected?</a:t>
            </a:r>
            <a:endParaRPr lang="en-US" dirty="0"/>
          </a:p>
        </p:txBody>
      </p:sp>
    </p:spTree>
    <p:extLst>
      <p:ext uri="{BB962C8B-B14F-4D97-AF65-F5344CB8AC3E}">
        <p14:creationId xmlns:p14="http://schemas.microsoft.com/office/powerpoint/2010/main" val="472722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Strategies</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20000"/>
          </a:bodyPr>
          <a:lstStyle/>
          <a:p>
            <a:pPr marL="0" indent="0">
              <a:buNone/>
            </a:pPr>
            <a:r>
              <a:rPr lang="en-US" dirty="0"/>
              <a:t>G</a:t>
            </a:r>
            <a:r>
              <a:rPr lang="en-US" dirty="0" smtClean="0"/>
              <a:t>eneral approach and goals of a study</a:t>
            </a:r>
            <a:endParaRPr lang="en-US" dirty="0"/>
          </a:p>
          <a:p>
            <a:r>
              <a:rPr lang="en-US" dirty="0" smtClean="0"/>
              <a:t>Nonexperimental</a:t>
            </a:r>
          </a:p>
          <a:p>
            <a:pPr lvl="1"/>
            <a:r>
              <a:rPr lang="en-US" dirty="0" smtClean="0"/>
              <a:t>Descriptive or Single-variable</a:t>
            </a:r>
          </a:p>
          <a:p>
            <a:pPr lvl="1"/>
            <a:r>
              <a:rPr lang="en-US" dirty="0" smtClean="0"/>
              <a:t>Predictive </a:t>
            </a:r>
          </a:p>
          <a:p>
            <a:r>
              <a:rPr lang="en-US" dirty="0" smtClean="0"/>
              <a:t>Quasi-Experimental</a:t>
            </a:r>
          </a:p>
          <a:p>
            <a:r>
              <a:rPr lang="en-US" dirty="0" smtClean="0"/>
              <a:t>Experimental</a:t>
            </a:r>
          </a:p>
          <a:p>
            <a:pPr lvl="1"/>
            <a:endParaRPr lang="en-US" dirty="0"/>
          </a:p>
          <a:p>
            <a:r>
              <a:rPr lang="en-US" dirty="0" smtClean="0"/>
              <a:t>Can be some gray area</a:t>
            </a:r>
          </a:p>
          <a:p>
            <a:pPr lvl="1"/>
            <a:r>
              <a:rPr lang="en-US" dirty="0"/>
              <a:t>S</a:t>
            </a:r>
            <a:r>
              <a:rPr lang="en-US" dirty="0" smtClean="0"/>
              <a:t>ometimes a strategy is linked to a method</a:t>
            </a:r>
          </a:p>
          <a:p>
            <a:pPr lvl="1"/>
            <a:r>
              <a:rPr lang="en-US" dirty="0" smtClean="0"/>
              <a:t>Sometimes a study is somewhere in between two strategies </a:t>
            </a:r>
          </a:p>
          <a:p>
            <a:pPr lvl="1"/>
            <a:r>
              <a:rPr lang="en-US" dirty="0" smtClean="0"/>
              <a:t>A single study may have multiple hypotheses, use more than one research strategy, and also use different methods.</a:t>
            </a:r>
            <a:endParaRPr lang="en-US" dirty="0"/>
          </a:p>
          <a:p>
            <a:endParaRPr lang="en-US" dirty="0"/>
          </a:p>
        </p:txBody>
      </p:sp>
    </p:spTree>
    <p:extLst>
      <p:ext uri="{BB962C8B-B14F-4D97-AF65-F5344CB8AC3E}">
        <p14:creationId xmlns:p14="http://schemas.microsoft.com/office/powerpoint/2010/main" val="3018087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Descriptive or Single Variable Research</a:t>
            </a:r>
            <a:endParaRPr lang="en-US" sz="3800" dirty="0"/>
          </a:p>
        </p:txBody>
      </p:sp>
      <p:sp>
        <p:nvSpPr>
          <p:cNvPr id="3" name="Content Placeholder 2"/>
          <p:cNvSpPr>
            <a:spLocks noGrp="1"/>
          </p:cNvSpPr>
          <p:nvPr>
            <p:ph sz="quarter" idx="1"/>
          </p:nvPr>
        </p:nvSpPr>
        <p:spPr/>
        <p:txBody>
          <a:bodyPr/>
          <a:lstStyle/>
          <a:p>
            <a:r>
              <a:rPr lang="en-US" dirty="0" smtClean="0"/>
              <a:t>Merely describes a variable or variables</a:t>
            </a:r>
          </a:p>
          <a:p>
            <a:r>
              <a:rPr lang="en-US" dirty="0" smtClean="0"/>
              <a:t>Not able to say anything about whether variables are related nor make cause-effect statements</a:t>
            </a:r>
            <a:endParaRPr lang="en-US" dirty="0" smtClean="0"/>
          </a:p>
        </p:txBody>
      </p:sp>
    </p:spTree>
    <p:extLst>
      <p:ext uri="{BB962C8B-B14F-4D97-AF65-F5344CB8AC3E}">
        <p14:creationId xmlns:p14="http://schemas.microsoft.com/office/powerpoint/2010/main" val="18908904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Predictive</a:t>
            </a:r>
            <a:endParaRPr lang="en-US" dirty="0"/>
          </a:p>
        </p:txBody>
      </p:sp>
      <p:sp>
        <p:nvSpPr>
          <p:cNvPr id="3" name="Content Placeholder 2"/>
          <p:cNvSpPr>
            <a:spLocks noGrp="1"/>
          </p:cNvSpPr>
          <p:nvPr>
            <p:ph sz="quarter" idx="1"/>
          </p:nvPr>
        </p:nvSpPr>
        <p:spPr/>
        <p:txBody>
          <a:bodyPr>
            <a:normAutofit fontScale="92500"/>
          </a:bodyPr>
          <a:lstStyle/>
          <a:p>
            <a:r>
              <a:rPr lang="en-US" dirty="0" smtClean="0"/>
              <a:t>Correlational</a:t>
            </a:r>
          </a:p>
          <a:p>
            <a:pPr lvl="1"/>
            <a:r>
              <a:rPr lang="en-US" dirty="0" smtClean="0"/>
              <a:t>Investigates relations between 2 or more variables</a:t>
            </a:r>
          </a:p>
          <a:p>
            <a:pPr lvl="1"/>
            <a:r>
              <a:rPr lang="en-US" dirty="0" smtClean="0"/>
              <a:t>Not </a:t>
            </a:r>
            <a:r>
              <a:rPr lang="en-US" dirty="0"/>
              <a:t>explaining the relationship (no causal assignment)</a:t>
            </a:r>
          </a:p>
          <a:p>
            <a:pPr lvl="1"/>
            <a:r>
              <a:rPr lang="en-US" dirty="0" smtClean="0"/>
              <a:t>Identifying patterns in data</a:t>
            </a:r>
          </a:p>
          <a:p>
            <a:pPr lvl="2"/>
            <a:r>
              <a:rPr lang="en-US" dirty="0" smtClean="0"/>
              <a:t>Direction </a:t>
            </a:r>
          </a:p>
          <a:p>
            <a:pPr lvl="2"/>
            <a:r>
              <a:rPr lang="en-US" dirty="0"/>
              <a:t>Strength</a:t>
            </a:r>
          </a:p>
          <a:p>
            <a:pPr lvl="2"/>
            <a:r>
              <a:rPr lang="en-US" dirty="0" smtClean="0"/>
              <a:t>Form </a:t>
            </a:r>
            <a:endParaRPr lang="en-US" dirty="0" smtClean="0"/>
          </a:p>
          <a:p>
            <a:endParaRPr lang="en-US" dirty="0"/>
          </a:p>
          <a:p>
            <a:r>
              <a:rPr lang="en-US" dirty="0" smtClean="0"/>
              <a:t>Could have collected the data through a survey, observation, from existing records (i.e., archival), etc.</a:t>
            </a:r>
          </a:p>
          <a:p>
            <a:pPr lvl="1"/>
            <a:endParaRPr lang="en-US" dirty="0"/>
          </a:p>
        </p:txBody>
      </p:sp>
    </p:spTree>
    <p:extLst>
      <p:ext uri="{BB962C8B-B14F-4D97-AF65-F5344CB8AC3E}">
        <p14:creationId xmlns:p14="http://schemas.microsoft.com/office/powerpoint/2010/main" val="22470520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228600"/>
            <a:ext cx="8153400" cy="990600"/>
          </a:xfrm>
        </p:spPr>
        <p:txBody>
          <a:bodyPr/>
          <a:lstStyle/>
          <a:p>
            <a:pPr eaLnBrk="1" hangingPunct="1"/>
            <a:r>
              <a:rPr lang="en-US" dirty="0" smtClean="0"/>
              <a:t>Correlational</a:t>
            </a:r>
          </a:p>
        </p:txBody>
      </p:sp>
      <p:sp>
        <p:nvSpPr>
          <p:cNvPr id="14339" name="Content Placeholder 2"/>
          <p:cNvSpPr>
            <a:spLocks noGrp="1"/>
          </p:cNvSpPr>
          <p:nvPr>
            <p:ph sz="quarter" idx="1"/>
          </p:nvPr>
        </p:nvSpPr>
        <p:spPr>
          <a:xfrm>
            <a:off x="612775" y="1600200"/>
            <a:ext cx="8153400" cy="4495800"/>
          </a:xfrm>
        </p:spPr>
        <p:txBody>
          <a:bodyPr/>
          <a:lstStyle/>
          <a:p>
            <a:r>
              <a:rPr lang="en-US" dirty="0" smtClean="0"/>
              <a:t>1. Direction of relationship</a:t>
            </a:r>
          </a:p>
          <a:p>
            <a:pPr lvl="2" eaLnBrk="1" hangingPunct="1"/>
            <a:r>
              <a:rPr lang="en-US" dirty="0" smtClean="0"/>
              <a:t>Positive, Negative, or No relationship</a:t>
            </a:r>
          </a:p>
          <a:p>
            <a:pPr eaLnBrk="1" hangingPunct="1"/>
            <a:endParaRPr lang="en-US" dirty="0" smtClean="0"/>
          </a:p>
          <a:p>
            <a:pPr eaLnBrk="1" hangingPunct="1"/>
            <a:endParaRPr lang="en-US" dirty="0" smtClean="0"/>
          </a:p>
        </p:txBody>
      </p:sp>
      <p:pic>
        <p:nvPicPr>
          <p:cNvPr id="6" name="Picture 35" descr="clip_image001"/>
          <p:cNvPicPr>
            <a:picLocks noChangeAspect="1" noChangeArrowheads="1"/>
          </p:cNvPicPr>
          <p:nvPr/>
        </p:nvPicPr>
        <p:blipFill>
          <a:blip r:embed="rId3" cstate="print"/>
          <a:srcRect/>
          <a:stretch>
            <a:fillRect/>
          </a:stretch>
        </p:blipFill>
        <p:spPr bwMode="auto">
          <a:xfrm>
            <a:off x="504825" y="3352800"/>
            <a:ext cx="2817812" cy="2025650"/>
          </a:xfrm>
          <a:prstGeom prst="rect">
            <a:avLst/>
          </a:prstGeom>
          <a:noFill/>
          <a:ln w="9525">
            <a:noFill/>
            <a:miter lim="800000"/>
            <a:headEnd/>
            <a:tailEnd/>
          </a:ln>
        </p:spPr>
      </p:pic>
      <p:pic>
        <p:nvPicPr>
          <p:cNvPr id="7" name="Picture 39" descr="clip_image001"/>
          <p:cNvPicPr>
            <a:picLocks noChangeAspect="1" noChangeArrowheads="1"/>
          </p:cNvPicPr>
          <p:nvPr/>
        </p:nvPicPr>
        <p:blipFill>
          <a:blip r:embed="rId4" cstate="print"/>
          <a:srcRect/>
          <a:stretch>
            <a:fillRect/>
          </a:stretch>
        </p:blipFill>
        <p:spPr bwMode="auto">
          <a:xfrm>
            <a:off x="3348037" y="3352800"/>
            <a:ext cx="2641600" cy="1981200"/>
          </a:xfrm>
          <a:prstGeom prst="rect">
            <a:avLst/>
          </a:prstGeom>
          <a:noFill/>
          <a:ln w="9525">
            <a:noFill/>
            <a:miter lim="800000"/>
            <a:headEnd/>
            <a:tailEnd/>
          </a:ln>
        </p:spPr>
      </p:pic>
      <p:pic>
        <p:nvPicPr>
          <p:cNvPr id="8" name="Picture 37" descr="clip_image001"/>
          <p:cNvPicPr>
            <a:picLocks noChangeAspect="1" noChangeArrowheads="1"/>
          </p:cNvPicPr>
          <p:nvPr/>
        </p:nvPicPr>
        <p:blipFill>
          <a:blip r:embed="rId5" cstate="print"/>
          <a:srcRect/>
          <a:stretch>
            <a:fillRect/>
          </a:stretch>
        </p:blipFill>
        <p:spPr bwMode="auto">
          <a:xfrm>
            <a:off x="6065837" y="3408363"/>
            <a:ext cx="2697163" cy="1925637"/>
          </a:xfrm>
          <a:prstGeom prst="rect">
            <a:avLst/>
          </a:prstGeom>
          <a:noFill/>
          <a:ln w="9525">
            <a:noFill/>
            <a:miter lim="800000"/>
            <a:headEnd/>
            <a:tailEnd/>
          </a:ln>
        </p:spPr>
      </p:pic>
      <p:sp>
        <p:nvSpPr>
          <p:cNvPr id="14343" name="TextBox 8"/>
          <p:cNvSpPr txBox="1">
            <a:spLocks noChangeArrowheads="1"/>
          </p:cNvSpPr>
          <p:nvPr/>
        </p:nvSpPr>
        <p:spPr bwMode="auto">
          <a:xfrm>
            <a:off x="1112837" y="3124200"/>
            <a:ext cx="1524000" cy="430213"/>
          </a:xfrm>
          <a:prstGeom prst="rect">
            <a:avLst/>
          </a:prstGeom>
          <a:noFill/>
          <a:ln w="9525">
            <a:noFill/>
            <a:miter lim="800000"/>
            <a:headEnd/>
            <a:tailEnd/>
          </a:ln>
        </p:spPr>
        <p:txBody>
          <a:bodyPr>
            <a:spAutoFit/>
          </a:bodyPr>
          <a:lstStyle/>
          <a:p>
            <a:pPr algn="ctr"/>
            <a:r>
              <a:rPr lang="en-US" sz="2200">
                <a:latin typeface="Tw Cen MT" pitchFamily="34" charset="0"/>
              </a:rPr>
              <a:t>Positive</a:t>
            </a:r>
          </a:p>
        </p:txBody>
      </p:sp>
      <p:sp>
        <p:nvSpPr>
          <p:cNvPr id="14344" name="TextBox 9"/>
          <p:cNvSpPr txBox="1">
            <a:spLocks noChangeArrowheads="1"/>
          </p:cNvSpPr>
          <p:nvPr/>
        </p:nvSpPr>
        <p:spPr bwMode="auto">
          <a:xfrm>
            <a:off x="3932237" y="3124200"/>
            <a:ext cx="1524000" cy="430213"/>
          </a:xfrm>
          <a:prstGeom prst="rect">
            <a:avLst/>
          </a:prstGeom>
          <a:noFill/>
          <a:ln w="9525">
            <a:noFill/>
            <a:miter lim="800000"/>
            <a:headEnd/>
            <a:tailEnd/>
          </a:ln>
        </p:spPr>
        <p:txBody>
          <a:bodyPr>
            <a:spAutoFit/>
          </a:bodyPr>
          <a:lstStyle/>
          <a:p>
            <a:pPr algn="ctr"/>
            <a:r>
              <a:rPr lang="en-US" sz="2200">
                <a:latin typeface="Tw Cen MT" pitchFamily="34" charset="0"/>
              </a:rPr>
              <a:t>No relation</a:t>
            </a:r>
          </a:p>
        </p:txBody>
      </p:sp>
      <p:sp>
        <p:nvSpPr>
          <p:cNvPr id="14345" name="TextBox 10"/>
          <p:cNvSpPr txBox="1">
            <a:spLocks noChangeArrowheads="1"/>
          </p:cNvSpPr>
          <p:nvPr/>
        </p:nvSpPr>
        <p:spPr bwMode="auto">
          <a:xfrm>
            <a:off x="6599237" y="3124200"/>
            <a:ext cx="1524000" cy="430213"/>
          </a:xfrm>
          <a:prstGeom prst="rect">
            <a:avLst/>
          </a:prstGeom>
          <a:noFill/>
          <a:ln w="9525">
            <a:noFill/>
            <a:miter lim="800000"/>
            <a:headEnd/>
            <a:tailEnd/>
          </a:ln>
        </p:spPr>
        <p:txBody>
          <a:bodyPr>
            <a:spAutoFit/>
          </a:bodyPr>
          <a:lstStyle/>
          <a:p>
            <a:pPr algn="ctr"/>
            <a:r>
              <a:rPr lang="en-US" sz="2200">
                <a:latin typeface="Tw Cen MT" pitchFamily="34" charset="0"/>
              </a:rPr>
              <a:t>Negative</a:t>
            </a:r>
          </a:p>
        </p:txBody>
      </p:sp>
      <p:sp>
        <p:nvSpPr>
          <p:cNvPr id="12" name="Slide Number Placeholder 11"/>
          <p:cNvSpPr>
            <a:spLocks noGrp="1"/>
          </p:cNvSpPr>
          <p:nvPr>
            <p:ph type="sldNum" sz="quarter" idx="12"/>
          </p:nvPr>
        </p:nvSpPr>
        <p:spPr/>
        <p:txBody>
          <a:bodyPr>
            <a:normAutofit fontScale="85000" lnSpcReduction="20000"/>
          </a:bodyPr>
          <a:lstStyle/>
          <a:p>
            <a:pPr>
              <a:defRPr/>
            </a:pPr>
            <a:fld id="{53D5D441-1B03-47D8-8B6D-E0CA3CA4CDCF}" type="slidenum">
              <a:rPr lang="en-US"/>
              <a:pPr>
                <a:defRPr/>
              </a:pPr>
              <a:t>8</a:t>
            </a:fld>
            <a:endParaRPr lang="en-US"/>
          </a:p>
        </p:txBody>
      </p:sp>
      <p:sp>
        <p:nvSpPr>
          <p:cNvPr id="11" name="Rectangle 10"/>
          <p:cNvSpPr/>
          <p:nvPr/>
        </p:nvSpPr>
        <p:spPr>
          <a:xfrm>
            <a:off x="990600" y="54864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SAME</a:t>
            </a:r>
          </a:p>
          <a:p>
            <a:pPr algn="ctr"/>
            <a:r>
              <a:rPr lang="en-US" dirty="0" smtClean="0"/>
              <a:t>DIRECTION</a:t>
            </a:r>
            <a:endParaRPr lang="en-US" dirty="0"/>
          </a:p>
        </p:txBody>
      </p:sp>
      <p:sp>
        <p:nvSpPr>
          <p:cNvPr id="13" name="Rectangle 12"/>
          <p:cNvSpPr/>
          <p:nvPr/>
        </p:nvSpPr>
        <p:spPr>
          <a:xfrm>
            <a:off x="6553200" y="54864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OPPOSITE</a:t>
            </a:r>
          </a:p>
          <a:p>
            <a:pPr algn="ctr"/>
            <a:r>
              <a:rPr lang="en-US" dirty="0" smtClean="0"/>
              <a:t>DIRECTION</a:t>
            </a:r>
            <a:endParaRPr lang="en-US" dirty="0"/>
          </a:p>
        </p:txBody>
      </p:sp>
    </p:spTree>
    <p:extLst>
      <p:ext uri="{BB962C8B-B14F-4D97-AF65-F5344CB8AC3E}">
        <p14:creationId xmlns:p14="http://schemas.microsoft.com/office/powerpoint/2010/main" val="2151042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3"/>
                                        </p:tgtEl>
                                        <p:attrNameLst>
                                          <p:attrName>style.visibility</p:attrName>
                                        </p:attrNameLst>
                                      </p:cBhvr>
                                      <p:to>
                                        <p:strVal val="visible"/>
                                      </p:to>
                                    </p:set>
                                    <p:animEffect transition="in" filter="blinds(horizontal)">
                                      <p:cBhvr>
                                        <p:cTn id="22" dur="500"/>
                                        <p:tgtEl>
                                          <p:spTgt spid="143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344"/>
                                        </p:tgtEl>
                                        <p:attrNameLst>
                                          <p:attrName>style.visibility</p:attrName>
                                        </p:attrNameLst>
                                      </p:cBhvr>
                                      <p:to>
                                        <p:strVal val="visible"/>
                                      </p:to>
                                    </p:set>
                                    <p:animEffect transition="in" filter="blinds(horizontal)">
                                      <p:cBhvr>
                                        <p:cTn id="32" dur="500"/>
                                        <p:tgtEl>
                                          <p:spTgt spid="1434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4345"/>
                                        </p:tgtEl>
                                        <p:attrNameLst>
                                          <p:attrName>style.visibility</p:attrName>
                                        </p:attrNameLst>
                                      </p:cBhvr>
                                      <p:to>
                                        <p:strVal val="visible"/>
                                      </p:to>
                                    </p:set>
                                    <p:animEffect transition="in" filter="blinds(horizontal)">
                                      <p:cBhvr>
                                        <p:cTn id="42" dur="5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P spid="14344" grpId="0"/>
      <p:bldP spid="143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Correlational</a:t>
            </a:r>
            <a:endParaRPr lang="en-US" dirty="0"/>
          </a:p>
        </p:txBody>
      </p:sp>
      <p:sp>
        <p:nvSpPr>
          <p:cNvPr id="3" name="Content Placeholder 2"/>
          <p:cNvSpPr>
            <a:spLocks noGrp="1"/>
          </p:cNvSpPr>
          <p:nvPr>
            <p:ph sz="quarter" idx="1"/>
          </p:nvPr>
        </p:nvSpPr>
        <p:spPr/>
        <p:txBody>
          <a:bodyPr/>
          <a:lstStyle/>
          <a:p>
            <a:r>
              <a:rPr lang="en-US" dirty="0"/>
              <a:t>2</a:t>
            </a:r>
            <a:r>
              <a:rPr lang="en-US" dirty="0" smtClean="0"/>
              <a:t>. </a:t>
            </a:r>
            <a:r>
              <a:rPr lang="en-US" dirty="0" smtClean="0"/>
              <a:t>Strength of relationship</a:t>
            </a:r>
          </a:p>
          <a:p>
            <a:pPr lvl="1"/>
            <a:r>
              <a:rPr lang="en-US" dirty="0" smtClean="0"/>
              <a:t>Correlation </a:t>
            </a:r>
            <a:r>
              <a:rPr lang="en-US" dirty="0" smtClean="0"/>
              <a:t>coefficient</a:t>
            </a:r>
          </a:p>
          <a:p>
            <a:pPr lvl="2"/>
            <a:r>
              <a:rPr lang="en-US" dirty="0" smtClean="0"/>
              <a:t>Ranges from -1.00 to +1.00</a:t>
            </a:r>
          </a:p>
          <a:p>
            <a:pPr lvl="2"/>
            <a:r>
              <a:rPr lang="en-US" dirty="0" smtClean="0"/>
              <a:t>-1.00 reflects a perfect negative relationship</a:t>
            </a:r>
          </a:p>
          <a:p>
            <a:pPr lvl="2"/>
            <a:r>
              <a:rPr lang="en-US" dirty="0" smtClean="0"/>
              <a:t>+1.00 reflects a perfect positive relationship</a:t>
            </a:r>
          </a:p>
          <a:p>
            <a:pPr lvl="2"/>
            <a:r>
              <a:rPr lang="en-US" dirty="0" smtClean="0"/>
              <a:t>Closer to zero reflects a weaker relationship</a:t>
            </a:r>
            <a:endParaRPr lang="en-US" dirty="0"/>
          </a:p>
        </p:txBody>
      </p:sp>
      <p:sp>
        <p:nvSpPr>
          <p:cNvPr id="4" name="Rectangle 3"/>
          <p:cNvSpPr/>
          <p:nvPr/>
        </p:nvSpPr>
        <p:spPr>
          <a:xfrm>
            <a:off x="6934200" y="19812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Strongest Relationship</a:t>
            </a:r>
            <a:endParaRPr lang="en-US" dirty="0"/>
          </a:p>
        </p:txBody>
      </p:sp>
      <p:cxnSp>
        <p:nvCxnSpPr>
          <p:cNvPr id="6" name="Straight Arrow Connector 5"/>
          <p:cNvCxnSpPr>
            <a:stCxn id="4" idx="2"/>
          </p:cNvCxnSpPr>
          <p:nvPr/>
        </p:nvCxnSpPr>
        <p:spPr>
          <a:xfrm rot="5400000">
            <a:off x="7029450" y="2495550"/>
            <a:ext cx="457200" cy="800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2"/>
          </p:cNvCxnSpPr>
          <p:nvPr/>
        </p:nvCxnSpPr>
        <p:spPr>
          <a:xfrm rot="5400000">
            <a:off x="6838950" y="2762250"/>
            <a:ext cx="914400" cy="723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775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par>
                                <p:cTn id="23" presetID="3" presetClass="entr" presetSubtype="1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linds(horizontal)">
                                      <p:cBhvr>
                                        <p:cTn id="25" dur="500"/>
                                        <p:tgtEl>
                                          <p:spTgt spid="9"/>
                                        </p:tgtEl>
                                      </p:cBhvr>
                                    </p:animEffect>
                                  </p:childTnLst>
                                </p:cTn>
                              </p:par>
                              <p:par>
                                <p:cTn id="26" presetID="3" presetClass="entr" presetSubtype="1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linds(horizontal)">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4692</TotalTime>
  <Words>3650</Words>
  <Application>Microsoft Macintosh PowerPoint</Application>
  <PresentationFormat>On-screen Show (4:3)</PresentationFormat>
  <Paragraphs>290</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Rockwell</vt:lpstr>
      <vt:lpstr>Tw Cen MT</vt:lpstr>
      <vt:lpstr>Wingdings</vt:lpstr>
      <vt:lpstr>Wingdings 2</vt:lpstr>
      <vt:lpstr>Arial</vt:lpstr>
      <vt:lpstr>Median</vt:lpstr>
      <vt:lpstr>Research Overview</vt:lpstr>
      <vt:lpstr>Steps in the Research Process</vt:lpstr>
      <vt:lpstr>Designing a Study</vt:lpstr>
      <vt:lpstr>Strategy, Design, &amp; Method</vt:lpstr>
      <vt:lpstr>Research Strategies</vt:lpstr>
      <vt:lpstr>Descriptive or Single Variable Research</vt:lpstr>
      <vt:lpstr>Predictive</vt:lpstr>
      <vt:lpstr>Correlational</vt:lpstr>
      <vt:lpstr>Correlational</vt:lpstr>
      <vt:lpstr>Correlational</vt:lpstr>
      <vt:lpstr>Guess the Direction &amp; Size of Relation</vt:lpstr>
      <vt:lpstr>Correlational</vt:lpstr>
      <vt:lpstr>Correlation does not imply causation</vt:lpstr>
      <vt:lpstr>Quasi-experimental</vt:lpstr>
      <vt:lpstr>Explanatory</vt:lpstr>
      <vt:lpstr>Other interpretations???</vt:lpstr>
      <vt:lpstr>More on Independent Variables</vt:lpstr>
      <vt:lpstr>Example</vt:lpstr>
      <vt:lpstr>Think this through…</vt:lpstr>
      <vt:lpstr>Mini-Review</vt:lpstr>
    </vt:vector>
  </TitlesOfParts>
  <Company>KSU</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Psychology</dc:title>
  <dc:creator>JUser</dc:creator>
  <cp:lastModifiedBy>Microsoft Office User</cp:lastModifiedBy>
  <cp:revision>179</cp:revision>
  <cp:lastPrinted>2017-01-20T14:24:02Z</cp:lastPrinted>
  <dcterms:created xsi:type="dcterms:W3CDTF">2008-08-14T22:49:41Z</dcterms:created>
  <dcterms:modified xsi:type="dcterms:W3CDTF">2017-05-20T20:28:58Z</dcterms:modified>
</cp:coreProperties>
</file>