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5943" autoAdjust="0"/>
  </p:normalViewPr>
  <p:slideViewPr>
    <p:cSldViewPr snapToGrid="0">
      <p:cViewPr varScale="1">
        <p:scale>
          <a:sx n="81" d="100"/>
          <a:sy n="81" d="100"/>
        </p:scale>
        <p:origin x="12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16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D27173-0BE5-48E7-A160-F3E1D22944DD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6A2E2C-6D26-4ABB-83BB-FE37407AB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60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 this lesson, we will focus on when to use the words </a:t>
            </a:r>
            <a:r>
              <a:rPr lang="en-US" i="1" dirty="0" smtClean="0"/>
              <a:t>affect</a:t>
            </a:r>
            <a:r>
              <a:rPr lang="en-US" dirty="0" smtClean="0"/>
              <a:t> and </a:t>
            </a:r>
            <a:r>
              <a:rPr lang="en-US" i="1" dirty="0" smtClean="0"/>
              <a:t>effect</a:t>
            </a:r>
            <a:r>
              <a:rPr lang="en-US" dirty="0" smtClean="0"/>
              <a:t>. 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For additional instruction on this topic, refer to the Grammar module.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Also, see Grammar Girl: http://www.quickanddirtytips.com/education/grammar/affect-versus-effect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1E1E61-EB98-476F-8934-5F4DF8772625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29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dirty="0" smtClean="0"/>
              <a:t>Affect </a:t>
            </a:r>
            <a:r>
              <a:rPr lang="en-US" dirty="0" smtClean="0"/>
              <a:t>as verb example:     His study was intended to show how alcohol </a:t>
            </a:r>
            <a:r>
              <a:rPr lang="en-US" b="1" dirty="0" smtClean="0"/>
              <a:t>affects</a:t>
            </a:r>
            <a:r>
              <a:rPr lang="en-US" dirty="0" smtClean="0"/>
              <a:t> reaction time.  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Effect </a:t>
            </a:r>
            <a:r>
              <a:rPr lang="en-US" dirty="0" smtClean="0"/>
              <a:t>as noun example:     They discussed the </a:t>
            </a:r>
            <a:r>
              <a:rPr lang="en-US" b="1" dirty="0" smtClean="0"/>
              <a:t>effect</a:t>
            </a:r>
            <a:r>
              <a:rPr lang="en-US" dirty="0" smtClean="0"/>
              <a:t> of the law on children.    The</a:t>
            </a:r>
            <a:r>
              <a:rPr lang="en-US" b="1" dirty="0" smtClean="0"/>
              <a:t> effect</a:t>
            </a:r>
            <a:r>
              <a:rPr lang="en-US" dirty="0" smtClean="0"/>
              <a:t> of the law has been to increase the use of alcohol.  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 </a:t>
            </a:r>
            <a:endParaRPr lang="en-US" b="1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Most of the time </a:t>
            </a:r>
            <a:r>
              <a:rPr lang="en-US" b="1" dirty="0" smtClean="0"/>
              <a:t>affect </a:t>
            </a:r>
            <a:r>
              <a:rPr lang="en-US" dirty="0" smtClean="0"/>
              <a:t>will be used with verbs while </a:t>
            </a:r>
            <a:r>
              <a:rPr lang="en-US" b="1" dirty="0" smtClean="0"/>
              <a:t>effect </a:t>
            </a:r>
            <a:r>
              <a:rPr lang="en-US" dirty="0" smtClean="0"/>
              <a:t>will be used with nouns. Remember… </a:t>
            </a:r>
            <a:r>
              <a:rPr lang="en-US" b="1" u="sng" dirty="0" smtClean="0"/>
              <a:t>A</a:t>
            </a:r>
            <a:r>
              <a:rPr lang="en-US" b="1" dirty="0" smtClean="0"/>
              <a:t> </a:t>
            </a:r>
            <a:r>
              <a:rPr lang="en-US" b="1" u="sng" dirty="0" smtClean="0"/>
              <a:t>V</a:t>
            </a:r>
            <a:r>
              <a:rPr lang="en-US" dirty="0" smtClean="0"/>
              <a:t>ery </a:t>
            </a:r>
            <a:r>
              <a:rPr lang="en-US" b="1" u="sng" dirty="0" smtClean="0"/>
              <a:t>E</a:t>
            </a:r>
            <a:r>
              <a:rPr lang="en-US" dirty="0" smtClean="0"/>
              <a:t>asy </a:t>
            </a:r>
            <a:r>
              <a:rPr lang="en-US" b="1" u="sng" dirty="0" smtClean="0"/>
              <a:t>N</a:t>
            </a:r>
            <a:r>
              <a:rPr lang="en-US" dirty="0" smtClean="0"/>
              <a:t>oun… </a:t>
            </a:r>
            <a:r>
              <a:rPr lang="en-US" b="1" u="sng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(affect) with </a:t>
            </a:r>
            <a:r>
              <a:rPr lang="en-US" b="1" u="sng" dirty="0" smtClean="0"/>
              <a:t>V</a:t>
            </a:r>
            <a:r>
              <a:rPr lang="en-US" dirty="0" smtClean="0"/>
              <a:t> (verb), </a:t>
            </a:r>
            <a:r>
              <a:rPr lang="en-US" b="1" u="sng" dirty="0" smtClean="0"/>
              <a:t>E</a:t>
            </a:r>
            <a:r>
              <a:rPr lang="en-US" dirty="0" smtClean="0"/>
              <a:t> (effect) with </a:t>
            </a:r>
            <a:r>
              <a:rPr lang="en-US" b="1" u="sng" dirty="0" smtClean="0"/>
              <a:t>N</a:t>
            </a:r>
            <a:r>
              <a:rPr lang="en-US" dirty="0" smtClean="0"/>
              <a:t> (noun)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But when it does not…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Affect </a:t>
            </a:r>
            <a:r>
              <a:rPr lang="en-US" dirty="0" smtClean="0"/>
              <a:t>as a noun can be used when describing how someone </a:t>
            </a:r>
            <a:r>
              <a:rPr lang="en-US" i="1" dirty="0" smtClean="0"/>
              <a:t>appears </a:t>
            </a:r>
            <a:r>
              <a:rPr lang="en-US" dirty="0" smtClean="0"/>
              <a:t>to feel. (keyword: APPEARS)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b="1" dirty="0" smtClean="0"/>
              <a:t>Affect </a:t>
            </a:r>
            <a:r>
              <a:rPr lang="en-US" dirty="0" smtClean="0"/>
              <a:t>as a noun example: “She displayed a </a:t>
            </a:r>
            <a:r>
              <a:rPr lang="en-US" dirty="0" smtClean="0"/>
              <a:t>pleasant </a:t>
            </a:r>
            <a:r>
              <a:rPr lang="en-US" b="1" dirty="0" smtClean="0"/>
              <a:t>affect</a:t>
            </a:r>
            <a:r>
              <a:rPr lang="en-US" dirty="0" smtClean="0"/>
              <a:t>.”</a:t>
            </a:r>
            <a:endParaRPr lang="en-US" b="1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8A885E-A798-43F2-913D-4005DF9C4CC0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Image taken from the Grammar Girl website: http://www.quickanddirtytips.com/education/grammar/affect-versus-effect?page=2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DF3A69-8D18-4FA8-8E4C-5AF3C6C57D15}" type="slidenum">
              <a:rPr lang="en-US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6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207963" y="2419350"/>
            <a:ext cx="11776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013" y="2209800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192A7-1C8F-4684-98CF-A53954848F0B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14199C24-B4D2-43C3-A20B-B6AD90092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7DB3-B006-46E4-B182-CD7328C10C75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B44FD-E5D6-406C-AE08-FA1716D59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6403975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9120188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9245600" y="3021013"/>
            <a:ext cx="5603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221788" y="3009900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CF799-760E-4E61-99B6-0A333558A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CD163-9A5C-4F1C-ABA1-B36C1FD955E0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207963" y="2419350"/>
            <a:ext cx="11776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013" y="2209800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5D4D4-8A9F-465A-B2A9-6C45708536FF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A5112DF5-4534-4FA4-8191-6150B5A4D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8808-0253-4F74-99CE-87D57EB912A6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013" y="1027113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10C6B-4EB4-4625-BD07-CE54CDBE0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663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7963" y="142875"/>
            <a:ext cx="11776075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5815013" y="2209800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C62B-0C8F-42A3-B032-DE64F2170D70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1809B3E2-F860-4393-8286-1B54380FC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6084888" y="1576388"/>
            <a:ext cx="11112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10325"/>
            <a:ext cx="40592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52015-3D1F-475F-8914-0B3A9B51816C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9979F-7D88-42FE-8AF7-2B6F027C1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203200" y="1371600"/>
            <a:ext cx="1177766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263" y="6391275"/>
            <a:ext cx="11776075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203200" y="1279525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5815013" y="1050925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A5DCC-09C3-4B21-A0A6-760435025870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10325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988"/>
            <a:ext cx="6096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EE07F65-5589-4A5E-9C30-2CAF18F9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BB1F-99AC-4EEF-9EEF-D39EBA8C0DEA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6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BCEFD-07CC-4DC9-96DF-8243CC879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3200" y="15875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C00BC-0D5B-4EC9-8AA8-25AABDCC821C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47062A-B9CA-418F-BA9F-D8DBA2DBF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03200" y="152400"/>
            <a:ext cx="1177766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852613" y="323850"/>
            <a:ext cx="561975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0BCAD69A-2DA3-4D12-9439-68DD78B9E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081C2-890E-46CB-910B-07B28CD23BCB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5116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1BC65-E98A-401C-BE83-EE49365CB5EB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013" y="1027113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63E87-E0A7-4B14-8458-7038E84CC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03200" y="152400"/>
            <a:ext cx="1177766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852613" y="323850"/>
            <a:ext cx="561975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E537B-57A2-456C-8FF4-17C869EA6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7716838" y="6405563"/>
            <a:ext cx="4060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79CF3-DDAE-4BD9-9F5D-8D49F068C8B1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779962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8E1D3-61DF-482C-830D-AA1F5DC29F0E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CAD45-0363-41DE-912B-591196FE0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6403975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9120188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9245600" y="3021013"/>
            <a:ext cx="5603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221788" y="3009900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3D5D7-4D0A-4D77-94D3-F1C7B3E6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D026-560D-466D-9097-929528E6CCC6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207963" y="2419350"/>
            <a:ext cx="11776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013" y="2209800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D252-FF71-4341-8A5C-94BAC49715D7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AF3A439-4699-49C7-94D7-F466C5E3A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DF026-6416-442E-A588-79A16609AD85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013" y="1027113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C35BC-5CE2-4BC0-931B-7F12A0EBC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663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7963" y="142875"/>
            <a:ext cx="11776075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5815013" y="2209800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9EF8-7A93-40A3-A281-8F9EF1A24F55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F3DE5EDA-1DCB-43DB-87BB-18BCFD2E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6084888" y="1576388"/>
            <a:ext cx="11112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10325"/>
            <a:ext cx="40592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53D6-213C-46CF-8EE1-87C5B914E16D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9600-1219-4C42-93F5-0FAD58498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203200" y="1371600"/>
            <a:ext cx="1177766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263" y="6391275"/>
            <a:ext cx="11776075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203200" y="1279525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5815013" y="1050925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E89BC-BEA9-4A36-898C-CD406A8047DE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10325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988"/>
            <a:ext cx="6096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3C0FBE8-7818-4D96-98F7-5E0748EB7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20FA-0A70-4CDE-A537-2B39B3BD1180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6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4E599-2751-44DC-A288-C974707ED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3200" y="15875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6A07-696C-48A8-B1CB-3AB7A1802F8F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020D3A-1A42-4ADC-9237-2BE9562F5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663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7963" y="142875"/>
            <a:ext cx="11776075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5815013" y="2209800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770E2-3CA7-442D-8DBC-6163FADF8DC2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C8A966FB-C0B1-4A5B-83F2-3A36248BB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03200" y="152400"/>
            <a:ext cx="1177766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852613" y="323850"/>
            <a:ext cx="561975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F38FA2AF-739A-454B-BCDA-E8E7D9CFA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FD338-4DAE-48AB-9E87-FB1D4E42AF68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5116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03200" y="152400"/>
            <a:ext cx="1177766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852613" y="323850"/>
            <a:ext cx="561975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1B8C8-4699-40A4-9F1A-09F2BA971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7716838" y="6405563"/>
            <a:ext cx="4060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0478C-F172-4E13-A976-0C8112504582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779962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27E4-C0B2-4240-9B66-F8BADCDA6CA4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9D58-C4DD-4377-A471-3046EE3AA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6403975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9120188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9245600" y="3021013"/>
            <a:ext cx="5603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221788" y="3009900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D33E2-B99F-4EC2-BE2C-A99CACDC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FE27-BE19-44BD-8D40-63154FAC63B5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6084888" y="1576388"/>
            <a:ext cx="11112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10325"/>
            <a:ext cx="40592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1169A-35D6-4FC9-9E79-1294085E3CBB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CD9A7-D5B9-4A7B-A37D-5E6EEB1F6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203200" y="1371600"/>
            <a:ext cx="1177766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263" y="6391275"/>
            <a:ext cx="11776075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203200" y="1279525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5815013" y="1050925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7D297-277A-45D5-BDC4-96F247B97E0E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10325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988"/>
            <a:ext cx="6096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32FB9F6-D075-42DE-B5C0-312DC328E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7735-6FCE-44F3-9A17-FC60EB5C765E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6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77EF-CEAB-4C50-8406-9B74DD28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3200" y="15875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F717-1326-4731-B7D0-171DD0E0BC24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FED69D-0481-4474-B149-3AA488B28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03200" y="152400"/>
            <a:ext cx="1177766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852613" y="323850"/>
            <a:ext cx="561975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 smtClean="0">
                <a:solidFill>
                  <a:srgbClr val="969696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C6DAEBA-060F-45F2-9480-D19DCC86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D378E-CEE2-4F5F-AD99-076C419AC2B6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5116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03200" y="152400"/>
            <a:ext cx="1177766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852613" y="323850"/>
            <a:ext cx="561975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0CCEC-DA3C-4BB3-BFA8-4C0C06941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7716838" y="6405563"/>
            <a:ext cx="4060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8157A-03F0-4485-9D12-BF21B95898BC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779962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5563"/>
            <a:ext cx="4059238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2936C1-D6DC-4927-8B5B-BC0B666B8ADF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325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350"/>
            <a:ext cx="1177766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013" y="1050925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39813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rgbClr val="969696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C714A2-F657-4F5C-9D63-79E395557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401638" y="228600"/>
            <a:ext cx="1137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01638" y="1524000"/>
            <a:ext cx="113792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3838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5563"/>
            <a:ext cx="4059238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6DBC5-31D1-4EF8-A9FA-611934EEB3CD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325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350"/>
            <a:ext cx="1177766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013" y="1050925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39813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rgbClr val="969696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D64468-F550-43DE-BADF-CF22846A1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6" name="Title Placeholder 21"/>
          <p:cNvSpPr>
            <a:spLocks noGrp="1"/>
          </p:cNvSpPr>
          <p:nvPr>
            <p:ph type="title"/>
          </p:nvPr>
        </p:nvSpPr>
        <p:spPr bwMode="auto">
          <a:xfrm>
            <a:off x="401638" y="228600"/>
            <a:ext cx="1137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01638" y="1524000"/>
            <a:ext cx="113792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3838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5563"/>
            <a:ext cx="4059238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B1F348-E34E-46A8-A07B-506FD4377EB9}" type="datetimeFigureOut">
              <a:rPr lang="en-US"/>
              <a:pPr>
                <a:defRPr/>
              </a:pPr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325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350"/>
            <a:ext cx="1177766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013" y="1050925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39813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rgbClr val="969696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A3015D-EE97-47A3-BE0B-0090FA93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14" name="Title Placeholder 21"/>
          <p:cNvSpPr>
            <a:spLocks noGrp="1"/>
          </p:cNvSpPr>
          <p:nvPr>
            <p:ph type="title"/>
          </p:nvPr>
        </p:nvSpPr>
        <p:spPr bwMode="auto">
          <a:xfrm>
            <a:off x="401638" y="228600"/>
            <a:ext cx="1137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1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01638" y="1524000"/>
            <a:ext cx="113792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83838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38383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0808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5F5F5F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Affect is usually a verb, except when it’s a noun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Effect is usually a noun, except when it’s a verb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389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Affect vs.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01638" y="1524000"/>
            <a:ext cx="5387975" cy="73342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sz="4400"/>
              <a:t>Affect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6388100" y="1524000"/>
            <a:ext cx="5389563" cy="731838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/>
              <a:t>Effect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sz="quarter" idx="2"/>
          </p:nvPr>
        </p:nvSpPr>
        <p:spPr>
          <a:xfrm>
            <a:off x="401638" y="2471738"/>
            <a:ext cx="5389562" cy="3817937"/>
          </a:xfrm>
        </p:spPr>
        <p:txBody>
          <a:bodyPr/>
          <a:lstStyle/>
          <a:p>
            <a:r>
              <a:rPr lang="en-US" sz="2400" smtClean="0"/>
              <a:t>mostly used as a verb</a:t>
            </a:r>
          </a:p>
          <a:p>
            <a:r>
              <a:rPr lang="en-US" sz="2400" smtClean="0"/>
              <a:t>to have an influence on; to impress or to move; to produce a change in something or someone (as verb)</a:t>
            </a:r>
          </a:p>
          <a:p>
            <a:r>
              <a:rPr lang="en-US" sz="2400" smtClean="0"/>
              <a:t>in psychology, we use it as a noun when describing the mood someone appears to have</a:t>
            </a:r>
          </a:p>
        </p:txBody>
      </p:sp>
      <p:sp>
        <p:nvSpPr>
          <p:cNvPr id="40964" name="Content Placeholder 4"/>
          <p:cNvSpPr>
            <a:spLocks noGrp="1"/>
          </p:cNvSpPr>
          <p:nvPr>
            <p:ph sz="quarter" idx="4"/>
          </p:nvPr>
        </p:nvSpPr>
        <p:spPr>
          <a:xfrm>
            <a:off x="6400800" y="2471738"/>
            <a:ext cx="5384800" cy="3821112"/>
          </a:xfrm>
        </p:spPr>
        <p:txBody>
          <a:bodyPr/>
          <a:lstStyle/>
          <a:p>
            <a:r>
              <a:rPr lang="en-US" smtClean="0"/>
              <a:t>mostly used with nouns</a:t>
            </a:r>
          </a:p>
          <a:p>
            <a:r>
              <a:rPr lang="en-US" smtClean="0"/>
              <a:t>something brought about; a result; or the way one thing acts upon another (as noun)</a:t>
            </a:r>
          </a:p>
        </p:txBody>
      </p:sp>
      <p:sp>
        <p:nvSpPr>
          <p:cNvPr id="4096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Affect vs.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Visual for Affect vs. Effect</a:t>
            </a:r>
          </a:p>
        </p:txBody>
      </p:sp>
      <p:pic>
        <p:nvPicPr>
          <p:cNvPr id="43010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524000"/>
            <a:ext cx="6326188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165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Wingdings 2</vt:lpstr>
      <vt:lpstr>Civic</vt:lpstr>
      <vt:lpstr>1_Civic</vt:lpstr>
      <vt:lpstr>2_Civic</vt:lpstr>
      <vt:lpstr>Affect vs. Effect</vt:lpstr>
      <vt:lpstr>Affect vs. Effect</vt:lpstr>
      <vt:lpstr>Visual for Affect vs. Effect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Affect vs. Effect</dc:title>
  <dc:creator>Tracy Pittman</dc:creator>
  <cp:lastModifiedBy>Beth Kirsner</cp:lastModifiedBy>
  <cp:revision>25</cp:revision>
  <dcterms:created xsi:type="dcterms:W3CDTF">2014-06-24T19:39:42Z</dcterms:created>
  <dcterms:modified xsi:type="dcterms:W3CDTF">2017-06-07T19:48:07Z</dcterms:modified>
</cp:coreProperties>
</file>