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23" autoAdjust="0"/>
  </p:normalViewPr>
  <p:slideViewPr>
    <p:cSldViewPr>
      <p:cViewPr varScale="1">
        <p:scale>
          <a:sx n="83" d="100"/>
          <a:sy n="83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61DA6BB-7B7D-4D1E-8860-AA47BC27D419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B63AA3A-EA85-4584-B51A-B7C122FA9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6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6884A5B-0BF8-4224-8D94-309D749FAD9F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3FF3281-5B80-47F2-A876-A8945531F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7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out this comic</a:t>
            </a:r>
            <a:r>
              <a:rPr lang="en-US" baseline="0" dirty="0" smtClean="0"/>
              <a:t> that will teach you about apostrophes and make you laugh: </a:t>
            </a:r>
            <a:r>
              <a:rPr lang="en-US" dirty="0" smtClean="0"/>
              <a:t>http://theoatmeal.com/comics/apostrophe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3281-5B80-47F2-A876-A8945531FC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names</a:t>
            </a:r>
            <a:r>
              <a:rPr lang="en-US" baseline="0" dirty="0" smtClean="0"/>
              <a:t> of places or organizations, it is appropriate that just an apostrophe ( ’ ) is used at the end of the word.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="1" baseline="0" dirty="0" smtClean="0"/>
              <a:t>Correct:</a:t>
            </a:r>
            <a:r>
              <a:rPr lang="en-US" baseline="0" dirty="0" smtClean="0"/>
              <a:t> St. Thomas’ Hospital</a:t>
            </a:r>
            <a:br>
              <a:rPr lang="en-US" baseline="0" dirty="0" smtClean="0"/>
            </a:br>
            <a:r>
              <a:rPr lang="en-US" b="1" baseline="0" dirty="0" smtClean="0"/>
              <a:t>Incorrect:</a:t>
            </a:r>
            <a:r>
              <a:rPr lang="en-US" baseline="0" dirty="0" smtClean="0"/>
              <a:t> St. Thomas’s Hospital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3281-5B80-47F2-A876-A8945531FC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5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an apostrophe</a:t>
            </a:r>
            <a:r>
              <a:rPr lang="en-US" baseline="0" dirty="0" smtClean="0"/>
              <a:t> to show the plurals of single letters to avoid confusion and increase clarity (e.g., </a:t>
            </a:r>
            <a:r>
              <a:rPr lang="en-US" i="0" baseline="0" dirty="0" smtClean="0"/>
              <a:t>I have crossed the </a:t>
            </a:r>
            <a:r>
              <a:rPr lang="en-US" i="0" baseline="0" dirty="0" err="1" smtClean="0"/>
              <a:t>t’s</a:t>
            </a:r>
            <a:r>
              <a:rPr lang="en-US" i="0" baseline="0" dirty="0" smtClean="0"/>
              <a:t> and dotted the </a:t>
            </a:r>
            <a:r>
              <a:rPr lang="en-US" i="0" baseline="0" dirty="0" err="1" smtClean="0"/>
              <a:t>i’s</a:t>
            </a:r>
            <a:r>
              <a:rPr lang="en-US" i="0" baseline="0" dirty="0" smtClean="0"/>
              <a:t>).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3281-5B80-47F2-A876-A8945531FC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1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examples</a:t>
            </a:r>
            <a:r>
              <a:rPr lang="en-US" baseline="0" dirty="0" smtClean="0"/>
              <a:t> </a:t>
            </a:r>
            <a:r>
              <a:rPr lang="en-US" baseline="0" smtClean="0"/>
              <a:t>and information go to: https://owl.english.purdue.edu/owl/resource/621/01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3281-5B80-47F2-A876-A8945531FC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AEDFD3-B452-4570-AAFC-C627C315F9A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EB0F4-3EF7-4DEF-9A44-CC0CFAA5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to use an apostrophe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Apostrophes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Apostrophes are used to:</a:t>
            </a:r>
          </a:p>
          <a:p>
            <a:pPr marL="4572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Form possessives of nouns</a:t>
            </a:r>
            <a:br>
              <a:rPr lang="en-US" dirty="0" smtClean="0"/>
            </a:br>
            <a:endParaRPr lang="en-US" sz="1400" dirty="0" smtClean="0"/>
          </a:p>
          <a:p>
            <a:pPr marL="457200" indent="0">
              <a:buNone/>
            </a:pPr>
            <a:r>
              <a:rPr lang="en-US" dirty="0" smtClean="0"/>
              <a:t>2. Show the omission of letters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Possessives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Add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‘s</a:t>
            </a:r>
            <a:r>
              <a:rPr lang="en-US" i="1" dirty="0" smtClean="0"/>
              <a:t> </a:t>
            </a:r>
            <a:r>
              <a:rPr lang="en-US" dirty="0" smtClean="0"/>
              <a:t>to the singular form of the word or name (even if it ends in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endParaRPr lang="en-US" sz="8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Mary</a:t>
            </a:r>
            <a:r>
              <a:rPr lang="en-US" sz="2400" dirty="0" smtClean="0">
                <a:solidFill>
                  <a:srgbClr val="FF0000"/>
                </a:solidFill>
              </a:rPr>
              <a:t>’s</a:t>
            </a:r>
            <a:r>
              <a:rPr lang="en-US" sz="2400" dirty="0" smtClean="0"/>
              <a:t> car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Charles</a:t>
            </a:r>
            <a:r>
              <a:rPr lang="en-US" sz="2400" dirty="0" smtClean="0">
                <a:solidFill>
                  <a:srgbClr val="FF0000"/>
                </a:solidFill>
              </a:rPr>
              <a:t>’s </a:t>
            </a:r>
            <a:r>
              <a:rPr lang="en-US" sz="2400" dirty="0" smtClean="0"/>
              <a:t>bike </a:t>
            </a:r>
          </a:p>
          <a:p>
            <a:pPr algn="ctr">
              <a:spcBef>
                <a:spcPts val="0"/>
              </a:spcBef>
              <a:buNone/>
            </a:pPr>
            <a:endParaRPr lang="en-US" sz="800" dirty="0" smtClean="0"/>
          </a:p>
          <a:p>
            <a:r>
              <a:rPr lang="en-US" dirty="0" smtClean="0"/>
              <a:t>Add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‘s </a:t>
            </a:r>
            <a:r>
              <a:rPr lang="en-US" dirty="0" smtClean="0"/>
              <a:t>to the plural forms that do not end in </a:t>
            </a:r>
            <a:r>
              <a:rPr lang="en-US" i="1" dirty="0" smtClean="0"/>
              <a:t>s</a:t>
            </a:r>
          </a:p>
          <a:p>
            <a:endParaRPr lang="en-US" sz="800" dirty="0" smtClean="0"/>
          </a:p>
          <a:p>
            <a:pPr algn="ctr">
              <a:buNone/>
            </a:pPr>
            <a:r>
              <a:rPr lang="en-US" sz="2400" dirty="0" smtClean="0"/>
              <a:t>The geese</a:t>
            </a:r>
            <a:r>
              <a:rPr lang="en-US" sz="2400" dirty="0" smtClean="0">
                <a:solidFill>
                  <a:srgbClr val="FF0000"/>
                </a:solidFill>
              </a:rPr>
              <a:t>’s</a:t>
            </a:r>
            <a:r>
              <a:rPr lang="en-US" sz="2400" dirty="0" smtClean="0"/>
              <a:t> waddle.</a:t>
            </a:r>
            <a:br>
              <a:rPr lang="en-US" sz="2400" dirty="0" smtClean="0"/>
            </a:br>
            <a:r>
              <a:rPr lang="en-US" sz="2400" dirty="0" smtClean="0"/>
              <a:t>The children</a:t>
            </a:r>
            <a:r>
              <a:rPr lang="en-US" sz="2400" dirty="0" smtClean="0">
                <a:solidFill>
                  <a:srgbClr val="FF0000"/>
                </a:solidFill>
              </a:rPr>
              <a:t>’s</a:t>
            </a:r>
            <a:r>
              <a:rPr lang="en-US" sz="2400" dirty="0" smtClean="0"/>
              <a:t> game was cancelled.</a:t>
            </a:r>
          </a:p>
          <a:p>
            <a:pPr algn="ctr">
              <a:buNone/>
            </a:pPr>
            <a:endParaRPr lang="en-US" sz="800" dirty="0" smtClean="0"/>
          </a:p>
          <a:p>
            <a:r>
              <a:rPr lang="en-US" sz="2400" dirty="0" smtClean="0"/>
              <a:t>A</a:t>
            </a:r>
            <a:r>
              <a:rPr lang="en-US" sz="2800" dirty="0" smtClean="0"/>
              <a:t>dd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</a:t>
            </a:r>
            <a:r>
              <a:rPr lang="en-US" sz="2800" dirty="0" smtClean="0">
                <a:solidFill>
                  <a:srgbClr val="FF0000"/>
                </a:solidFill>
              </a:rPr>
              <a:t> ’ </a:t>
            </a:r>
            <a:r>
              <a:rPr lang="en-US" sz="2800" dirty="0" smtClean="0"/>
              <a:t>to plural nouns that already end in </a:t>
            </a:r>
            <a:r>
              <a:rPr lang="en-US" sz="2800" i="1" dirty="0" smtClean="0"/>
              <a:t>s</a:t>
            </a:r>
          </a:p>
          <a:p>
            <a:pPr algn="ctr">
              <a:buNone/>
            </a:pPr>
            <a:endParaRPr lang="en-US" sz="800" dirty="0" smtClean="0"/>
          </a:p>
          <a:p>
            <a:pPr algn="ctr">
              <a:buNone/>
            </a:pPr>
            <a:r>
              <a:rPr lang="en-US" sz="2400" dirty="0" smtClean="0"/>
              <a:t>The babies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cries were heard.</a:t>
            </a:r>
          </a:p>
          <a:p>
            <a:pPr algn="ctr">
              <a:buNone/>
            </a:pPr>
            <a:r>
              <a:rPr lang="en-US" sz="2400" dirty="0" smtClean="0"/>
              <a:t>The lions</a:t>
            </a:r>
            <a:r>
              <a:rPr lang="en-US" sz="2400" dirty="0" smtClean="0">
                <a:solidFill>
                  <a:srgbClr val="FF0000"/>
                </a:solidFill>
              </a:rPr>
              <a:t>’ </a:t>
            </a:r>
            <a:r>
              <a:rPr lang="en-US" sz="2400" dirty="0" smtClean="0"/>
              <a:t>roars were ferocious.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Omission of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when apostrophes are used in contractions.</a:t>
            </a:r>
          </a:p>
          <a:p>
            <a:r>
              <a:rPr lang="en-US" dirty="0" smtClean="0"/>
              <a:t>Although commonly used verbally and in informal writing, APA style does not allow the use of contractions. </a:t>
            </a:r>
          </a:p>
          <a:p>
            <a:pPr algn="ctr">
              <a:buNone/>
            </a:pPr>
            <a:r>
              <a:rPr lang="en-US" dirty="0" smtClean="0"/>
              <a:t>don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t = do not</a:t>
            </a:r>
          </a:p>
          <a:p>
            <a:pPr algn="ctr">
              <a:buNone/>
            </a:pPr>
            <a:r>
              <a:rPr lang="en-US" dirty="0" smtClean="0"/>
              <a:t>I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m = I am </a:t>
            </a:r>
          </a:p>
          <a:p>
            <a:pPr algn="ctr">
              <a:buNone/>
            </a:pPr>
            <a:r>
              <a:rPr lang="en-US" dirty="0" smtClean="0"/>
              <a:t>he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ll = he will</a:t>
            </a:r>
          </a:p>
          <a:p>
            <a:pPr algn="ctr">
              <a:buNone/>
            </a:pPr>
            <a:r>
              <a:rPr lang="en-US" dirty="0" smtClean="0"/>
              <a:t>could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ve = could have </a:t>
            </a:r>
          </a:p>
          <a:p>
            <a:pPr algn="ctr">
              <a:buNone/>
            </a:pPr>
            <a:r>
              <a:rPr lang="en-US" dirty="0" smtClean="0"/>
              <a:t>didn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t = did not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Apostrophes and Plural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use an apostrophe to form the plurals of nouns, abbreviations, or dates of numbers.</a:t>
            </a:r>
          </a:p>
          <a:p>
            <a:endParaRPr lang="en-US" dirty="0" smtClean="0"/>
          </a:p>
          <a:p>
            <a:r>
              <a:rPr lang="en-US" dirty="0" smtClean="0"/>
              <a:t>Instead of an apostrophe, add an </a:t>
            </a:r>
            <a:r>
              <a:rPr lang="en-US" i="1" dirty="0" smtClean="0"/>
              <a:t>s </a:t>
            </a:r>
            <a:r>
              <a:rPr lang="en-US" dirty="0" smtClean="0"/>
              <a:t>instead.</a:t>
            </a:r>
          </a:p>
          <a:p>
            <a:pPr algn="ctr">
              <a:buNone/>
            </a:pPr>
            <a:endParaRPr lang="en-US" sz="800" dirty="0" smtClean="0"/>
          </a:p>
          <a:p>
            <a:pPr algn="ctr">
              <a:buNone/>
            </a:pPr>
            <a:r>
              <a:rPr lang="en-US" sz="2400" dirty="0" smtClean="0"/>
              <a:t>The cost of the trip is 560 </a:t>
            </a:r>
            <a:r>
              <a:rPr lang="en-US" sz="2400" dirty="0" err="1" smtClean="0"/>
              <a:t>euro</a:t>
            </a:r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r>
              <a:rPr lang="en-US" sz="2400" dirty="0" smtClean="0"/>
              <a:t>I was born in the 1990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r>
              <a:rPr lang="en-US" sz="2400" dirty="0" smtClean="0"/>
              <a:t>The RA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took their job seriously.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vs. It’s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Its</a:t>
            </a:r>
            <a:r>
              <a:rPr lang="en-US" dirty="0" smtClean="0"/>
              <a:t> means “belonging to </a:t>
            </a:r>
            <a:r>
              <a:rPr lang="en-US" smtClean="0"/>
              <a:t>it”</a:t>
            </a:r>
            <a:endParaRPr lang="en-US" dirty="0" smtClean="0"/>
          </a:p>
          <a:p>
            <a:endParaRPr lang="en-US" sz="800" dirty="0" smtClean="0"/>
          </a:p>
          <a:p>
            <a:pPr algn="ctr">
              <a:buNone/>
            </a:pPr>
            <a:r>
              <a:rPr lang="en-US" dirty="0" smtClean="0"/>
              <a:t>The dog wagged its tail.</a:t>
            </a:r>
            <a:br>
              <a:rPr lang="en-US" dirty="0" smtClean="0"/>
            </a:br>
            <a:r>
              <a:rPr lang="en-US" dirty="0" smtClean="0"/>
              <a:t>The cat licked its paws.</a:t>
            </a:r>
          </a:p>
          <a:p>
            <a:endParaRPr lang="en-US" sz="800" dirty="0" smtClean="0"/>
          </a:p>
          <a:p>
            <a:r>
              <a:rPr lang="en-US" b="1" dirty="0" smtClean="0"/>
              <a:t>It’s</a:t>
            </a:r>
            <a:r>
              <a:rPr lang="en-US" dirty="0" smtClean="0"/>
              <a:t> is a contraction for “it is” or “it has” </a:t>
            </a:r>
          </a:p>
          <a:p>
            <a:pPr algn="ctr">
              <a:buNone/>
            </a:pPr>
            <a:r>
              <a:rPr lang="en-US" dirty="0" smtClean="0"/>
              <a:t>It’s (</a:t>
            </a:r>
            <a:r>
              <a:rPr lang="en-US" i="1" dirty="0" smtClean="0"/>
              <a:t>it has</a:t>
            </a:r>
            <a:r>
              <a:rPr lang="en-US" dirty="0" smtClean="0"/>
              <a:t>) been a tiring day.</a:t>
            </a:r>
            <a:br>
              <a:rPr lang="en-US" dirty="0" smtClean="0"/>
            </a:br>
            <a:r>
              <a:rPr lang="en-US" dirty="0" smtClean="0"/>
              <a:t>It’s (</a:t>
            </a:r>
            <a:r>
              <a:rPr lang="en-US" i="1" dirty="0" smtClean="0"/>
              <a:t>it is</a:t>
            </a:r>
            <a:r>
              <a:rPr lang="en-US" dirty="0" smtClean="0"/>
              <a:t>) time to go home.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</TotalTime>
  <Words>274</Words>
  <Application>Microsoft Office PowerPoint</Application>
  <PresentationFormat>On-screen Show (4:3)</PresentationFormat>
  <Paragraphs>50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Civic</vt:lpstr>
      <vt:lpstr>Apostrophes</vt:lpstr>
      <vt:lpstr>Use of Apostrophes</vt:lpstr>
      <vt:lpstr>Forming Possessives of Nouns</vt:lpstr>
      <vt:lpstr>Showing Omission of Letters</vt:lpstr>
      <vt:lpstr>Apostrophes and Plural Forms</vt:lpstr>
      <vt:lpstr>Its vs. It’s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Apostropes</dc:title>
  <dc:creator>Taylor Bonno</dc:creator>
  <cp:lastModifiedBy>Beth Kirsner</cp:lastModifiedBy>
  <cp:revision>9</cp:revision>
  <cp:lastPrinted>2014-09-09T21:46:46Z</cp:lastPrinted>
  <dcterms:created xsi:type="dcterms:W3CDTF">2014-06-24T00:18:50Z</dcterms:created>
  <dcterms:modified xsi:type="dcterms:W3CDTF">2017-06-07T19:43:11Z</dcterms:modified>
</cp:coreProperties>
</file>