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3"/>
  </p:notesMasterIdLst>
  <p:handoutMasterIdLst>
    <p:handoutMasterId r:id="rId24"/>
  </p:handoutMasterIdLst>
  <p:sldIdLst>
    <p:sldId id="345" r:id="rId2"/>
    <p:sldId id="346" r:id="rId3"/>
    <p:sldId id="349" r:id="rId4"/>
    <p:sldId id="347" r:id="rId5"/>
    <p:sldId id="350" r:id="rId6"/>
    <p:sldId id="369" r:id="rId7"/>
    <p:sldId id="351" r:id="rId8"/>
    <p:sldId id="353" r:id="rId9"/>
    <p:sldId id="354" r:id="rId10"/>
    <p:sldId id="355" r:id="rId11"/>
    <p:sldId id="356" r:id="rId12"/>
    <p:sldId id="370" r:id="rId13"/>
    <p:sldId id="358" r:id="rId14"/>
    <p:sldId id="359" r:id="rId15"/>
    <p:sldId id="362" r:id="rId16"/>
    <p:sldId id="363" r:id="rId17"/>
    <p:sldId id="364" r:id="rId18"/>
    <p:sldId id="365" r:id="rId19"/>
    <p:sldId id="366" r:id="rId20"/>
    <p:sldId id="371" r:id="rId21"/>
    <p:sldId id="368" r:id="rId22"/>
  </p:sldIdLst>
  <p:sldSz cx="9144000" cy="6858000" type="screen4x3"/>
  <p:notesSz cx="69596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32">
          <p15:clr>
            <a:srgbClr val="A4A3A4"/>
          </p15:clr>
        </p15:guide>
        <p15:guide id="2" pos="219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238" autoAdjust="0"/>
    <p:restoredTop sz="49863" autoAdjust="0"/>
  </p:normalViewPr>
  <p:slideViewPr>
    <p:cSldViewPr>
      <p:cViewPr varScale="1">
        <p:scale>
          <a:sx n="54" d="100"/>
          <a:sy n="54" d="100"/>
        </p:scale>
        <p:origin x="1854" y="66"/>
      </p:cViewPr>
      <p:guideLst>
        <p:guide orient="horz" pos="2160"/>
        <p:guide pos="2880"/>
      </p:guideLst>
    </p:cSldViewPr>
  </p:slideViewPr>
  <p:outlineViewPr>
    <p:cViewPr>
      <p:scale>
        <a:sx n="33" d="100"/>
        <a:sy n="33" d="100"/>
      </p:scale>
      <p:origin x="0" y="3570"/>
    </p:cViewPr>
  </p:outlineViewPr>
  <p:notesTextViewPr>
    <p:cViewPr>
      <p:scale>
        <a:sx n="100" d="100"/>
        <a:sy n="100" d="100"/>
      </p:scale>
      <p:origin x="0" y="0"/>
    </p:cViewPr>
  </p:notesTextViewPr>
  <p:notesViewPr>
    <p:cSldViewPr>
      <p:cViewPr varScale="1">
        <p:scale>
          <a:sx n="84" d="100"/>
          <a:sy n="84" d="100"/>
        </p:scale>
        <p:origin x="-1968" y="-72"/>
      </p:cViewPr>
      <p:guideLst>
        <p:guide orient="horz" pos="2932"/>
        <p:guide pos="219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15827" cy="465455"/>
          </a:xfrm>
          <a:prstGeom prst="rect">
            <a:avLst/>
          </a:prstGeom>
        </p:spPr>
        <p:txBody>
          <a:bodyPr vert="horz" lIns="93552" tIns="46776" rIns="93552" bIns="46776" rtlCol="0"/>
          <a:lstStyle>
            <a:lvl1pPr algn="l">
              <a:defRPr sz="1200"/>
            </a:lvl1pPr>
          </a:lstStyle>
          <a:p>
            <a:endParaRPr lang="en-US"/>
          </a:p>
        </p:txBody>
      </p:sp>
      <p:sp>
        <p:nvSpPr>
          <p:cNvPr id="3" name="Date Placeholder 2"/>
          <p:cNvSpPr>
            <a:spLocks noGrp="1"/>
          </p:cNvSpPr>
          <p:nvPr>
            <p:ph type="dt" sz="quarter" idx="1"/>
          </p:nvPr>
        </p:nvSpPr>
        <p:spPr>
          <a:xfrm>
            <a:off x="3942163" y="1"/>
            <a:ext cx="3015827" cy="465455"/>
          </a:xfrm>
          <a:prstGeom prst="rect">
            <a:avLst/>
          </a:prstGeom>
        </p:spPr>
        <p:txBody>
          <a:bodyPr vert="horz" lIns="93552" tIns="46776" rIns="93552" bIns="46776" rtlCol="0"/>
          <a:lstStyle>
            <a:lvl1pPr algn="r">
              <a:defRPr sz="1200"/>
            </a:lvl1pPr>
          </a:lstStyle>
          <a:p>
            <a:fld id="{31ADCB3D-E6B7-4D0E-98F2-285C15024604}" type="datetimeFigureOut">
              <a:rPr lang="en-US" smtClean="0"/>
              <a:pPr/>
              <a:t>6/2/2017</a:t>
            </a:fld>
            <a:endParaRPr lang="en-US"/>
          </a:p>
        </p:txBody>
      </p:sp>
      <p:sp>
        <p:nvSpPr>
          <p:cNvPr id="4" name="Footer Placeholder 3"/>
          <p:cNvSpPr>
            <a:spLocks noGrp="1"/>
          </p:cNvSpPr>
          <p:nvPr>
            <p:ph type="ftr" sz="quarter" idx="2"/>
          </p:nvPr>
        </p:nvSpPr>
        <p:spPr>
          <a:xfrm>
            <a:off x="0" y="8842019"/>
            <a:ext cx="3015827" cy="465455"/>
          </a:xfrm>
          <a:prstGeom prst="rect">
            <a:avLst/>
          </a:prstGeom>
        </p:spPr>
        <p:txBody>
          <a:bodyPr vert="horz" lIns="93552" tIns="46776" rIns="93552" bIns="46776" rtlCol="0" anchor="b"/>
          <a:lstStyle>
            <a:lvl1pPr algn="l">
              <a:defRPr sz="1200"/>
            </a:lvl1pPr>
          </a:lstStyle>
          <a:p>
            <a:endParaRPr lang="en-US"/>
          </a:p>
        </p:txBody>
      </p:sp>
      <p:sp>
        <p:nvSpPr>
          <p:cNvPr id="5" name="Slide Number Placeholder 4"/>
          <p:cNvSpPr>
            <a:spLocks noGrp="1"/>
          </p:cNvSpPr>
          <p:nvPr>
            <p:ph type="sldNum" sz="quarter" idx="3"/>
          </p:nvPr>
        </p:nvSpPr>
        <p:spPr>
          <a:xfrm>
            <a:off x="3942163" y="8842019"/>
            <a:ext cx="3015827" cy="465455"/>
          </a:xfrm>
          <a:prstGeom prst="rect">
            <a:avLst/>
          </a:prstGeom>
        </p:spPr>
        <p:txBody>
          <a:bodyPr vert="horz" lIns="93552" tIns="46776" rIns="93552" bIns="46776" rtlCol="0" anchor="b"/>
          <a:lstStyle>
            <a:lvl1pPr algn="r">
              <a:defRPr sz="1200"/>
            </a:lvl1pPr>
          </a:lstStyle>
          <a:p>
            <a:fld id="{54E48077-CEE1-4759-9E79-B3D5F974233E}" type="slidenum">
              <a:rPr lang="en-US" smtClean="0"/>
              <a:pPr/>
              <a:t>‹#›</a:t>
            </a:fld>
            <a:endParaRPr lang="en-US"/>
          </a:p>
        </p:txBody>
      </p:sp>
    </p:spTree>
    <p:extLst>
      <p:ext uri="{BB962C8B-B14F-4D97-AF65-F5344CB8AC3E}">
        <p14:creationId xmlns:p14="http://schemas.microsoft.com/office/powerpoint/2010/main" val="364579519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15827" cy="465455"/>
          </a:xfrm>
          <a:prstGeom prst="rect">
            <a:avLst/>
          </a:prstGeom>
        </p:spPr>
        <p:txBody>
          <a:bodyPr vert="horz" lIns="93552" tIns="46776" rIns="93552" bIns="46776" rtlCol="0"/>
          <a:lstStyle>
            <a:lvl1pPr algn="l">
              <a:defRPr sz="1200"/>
            </a:lvl1pPr>
          </a:lstStyle>
          <a:p>
            <a:endParaRPr lang="en-US"/>
          </a:p>
        </p:txBody>
      </p:sp>
      <p:sp>
        <p:nvSpPr>
          <p:cNvPr id="3" name="Date Placeholder 2"/>
          <p:cNvSpPr>
            <a:spLocks noGrp="1"/>
          </p:cNvSpPr>
          <p:nvPr>
            <p:ph type="dt" idx="1"/>
          </p:nvPr>
        </p:nvSpPr>
        <p:spPr>
          <a:xfrm>
            <a:off x="3942163" y="1"/>
            <a:ext cx="3015827" cy="465455"/>
          </a:xfrm>
          <a:prstGeom prst="rect">
            <a:avLst/>
          </a:prstGeom>
        </p:spPr>
        <p:txBody>
          <a:bodyPr vert="horz" lIns="93552" tIns="46776" rIns="93552" bIns="46776" rtlCol="0"/>
          <a:lstStyle>
            <a:lvl1pPr algn="r">
              <a:defRPr sz="1200"/>
            </a:lvl1pPr>
          </a:lstStyle>
          <a:p>
            <a:fld id="{E60DE694-6BEB-4B71-A478-D51E0AE4B335}" type="datetimeFigureOut">
              <a:rPr lang="en-US" smtClean="0"/>
              <a:pPr/>
              <a:t>6/2/2017</a:t>
            </a:fld>
            <a:endParaRPr lang="en-US"/>
          </a:p>
        </p:txBody>
      </p:sp>
      <p:sp>
        <p:nvSpPr>
          <p:cNvPr id="4" name="Slide Image Placeholder 3"/>
          <p:cNvSpPr>
            <a:spLocks noGrp="1" noRot="1" noChangeAspect="1"/>
          </p:cNvSpPr>
          <p:nvPr>
            <p:ph type="sldImg" idx="2"/>
          </p:nvPr>
        </p:nvSpPr>
        <p:spPr>
          <a:xfrm>
            <a:off x="1152525" y="698500"/>
            <a:ext cx="4654550" cy="3490913"/>
          </a:xfrm>
          <a:prstGeom prst="rect">
            <a:avLst/>
          </a:prstGeom>
          <a:noFill/>
          <a:ln w="12700">
            <a:solidFill>
              <a:prstClr val="black"/>
            </a:solidFill>
          </a:ln>
        </p:spPr>
        <p:txBody>
          <a:bodyPr vert="horz" lIns="93552" tIns="46776" rIns="93552" bIns="46776" rtlCol="0" anchor="ctr"/>
          <a:lstStyle/>
          <a:p>
            <a:endParaRPr lang="en-US"/>
          </a:p>
        </p:txBody>
      </p:sp>
      <p:sp>
        <p:nvSpPr>
          <p:cNvPr id="5" name="Notes Placeholder 4"/>
          <p:cNvSpPr>
            <a:spLocks noGrp="1"/>
          </p:cNvSpPr>
          <p:nvPr>
            <p:ph type="body" sz="quarter" idx="3"/>
          </p:nvPr>
        </p:nvSpPr>
        <p:spPr>
          <a:xfrm>
            <a:off x="695960" y="4421824"/>
            <a:ext cx="5567680" cy="4189095"/>
          </a:xfrm>
          <a:prstGeom prst="rect">
            <a:avLst/>
          </a:prstGeom>
        </p:spPr>
        <p:txBody>
          <a:bodyPr vert="horz" lIns="93552" tIns="46776" rIns="93552" bIns="46776"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2030"/>
            <a:ext cx="3015827" cy="465455"/>
          </a:xfrm>
          <a:prstGeom prst="rect">
            <a:avLst/>
          </a:prstGeom>
        </p:spPr>
        <p:txBody>
          <a:bodyPr vert="horz" lIns="93552" tIns="46776" rIns="93552" bIns="46776" rtlCol="0" anchor="b"/>
          <a:lstStyle>
            <a:lvl1pPr algn="l">
              <a:defRPr sz="1200"/>
            </a:lvl1pPr>
          </a:lstStyle>
          <a:p>
            <a:endParaRPr lang="en-US"/>
          </a:p>
        </p:txBody>
      </p:sp>
      <p:sp>
        <p:nvSpPr>
          <p:cNvPr id="7" name="Slide Number Placeholder 6"/>
          <p:cNvSpPr>
            <a:spLocks noGrp="1"/>
          </p:cNvSpPr>
          <p:nvPr>
            <p:ph type="sldNum" sz="quarter" idx="5"/>
          </p:nvPr>
        </p:nvSpPr>
        <p:spPr>
          <a:xfrm>
            <a:off x="3942163" y="8842030"/>
            <a:ext cx="3015827" cy="465455"/>
          </a:xfrm>
          <a:prstGeom prst="rect">
            <a:avLst/>
          </a:prstGeom>
        </p:spPr>
        <p:txBody>
          <a:bodyPr vert="horz" lIns="93552" tIns="46776" rIns="93552" bIns="46776" rtlCol="0" anchor="b"/>
          <a:lstStyle>
            <a:lvl1pPr algn="r">
              <a:defRPr sz="1200"/>
            </a:lvl1pPr>
          </a:lstStyle>
          <a:p>
            <a:fld id="{91E5D7E8-F96F-4A21-AE02-ECEF97F6542E}" type="slidenum">
              <a:rPr lang="en-US" smtClean="0"/>
              <a:pPr/>
              <a:t>‹#›</a:t>
            </a:fld>
            <a:endParaRPr lang="en-US"/>
          </a:p>
        </p:txBody>
      </p:sp>
    </p:spTree>
    <p:extLst>
      <p:ext uri="{BB962C8B-B14F-4D97-AF65-F5344CB8AC3E}">
        <p14:creationId xmlns:p14="http://schemas.microsoft.com/office/powerpoint/2010/main" val="42222899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91E5D7E8-F96F-4A21-AE02-ECEF97F6542E}" type="slidenum">
              <a:rPr lang="en-US" smtClean="0"/>
              <a:pPr/>
              <a:t>1</a:t>
            </a:fld>
            <a:endParaRPr lang="en-US"/>
          </a:p>
        </p:txBody>
      </p:sp>
    </p:spTree>
    <p:extLst>
      <p:ext uri="{BB962C8B-B14F-4D97-AF65-F5344CB8AC3E}">
        <p14:creationId xmlns:p14="http://schemas.microsoft.com/office/powerpoint/2010/main" val="8814288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indent="0">
              <a:lnSpc>
                <a:spcPct val="80000"/>
              </a:lnSpc>
              <a:buFont typeface="Arial" panose="020B0604020202020204" pitchFamily="34" charset="0"/>
              <a:buNone/>
            </a:pPr>
            <a:r>
              <a:rPr lang="en-US" sz="1400" b="0" dirty="0" smtClean="0"/>
              <a:t>Other</a:t>
            </a:r>
            <a:r>
              <a:rPr lang="en-US" sz="1400" b="0" baseline="0" dirty="0" smtClean="0"/>
              <a:t> types of items may be used. </a:t>
            </a:r>
            <a:endParaRPr lang="en-US" sz="1400" b="0" dirty="0" smtClean="0"/>
          </a:p>
          <a:p>
            <a:pPr marL="285750" indent="-285750">
              <a:lnSpc>
                <a:spcPct val="80000"/>
              </a:lnSpc>
              <a:buFont typeface="Arial" panose="020B0604020202020204" pitchFamily="34" charset="0"/>
              <a:buChar char="•"/>
            </a:pPr>
            <a:r>
              <a:rPr lang="en-US" sz="1400" b="1" dirty="0" smtClean="0"/>
              <a:t>Graphic Representations</a:t>
            </a:r>
            <a:endParaRPr lang="en-US" sz="1400" dirty="0" smtClean="0"/>
          </a:p>
          <a:p>
            <a:pPr marL="742950" lvl="1" indent="-285750">
              <a:lnSpc>
                <a:spcPct val="80000"/>
              </a:lnSpc>
              <a:buFont typeface="Arial" panose="020B0604020202020204" pitchFamily="34" charset="0"/>
              <a:buChar char="•"/>
            </a:pPr>
            <a:r>
              <a:rPr lang="en-US" sz="1400" dirty="0" smtClean="0"/>
              <a:t>For</a:t>
            </a:r>
            <a:r>
              <a:rPr lang="en-US" sz="1400" baseline="0" dirty="0" smtClean="0"/>
              <a:t> example: s</a:t>
            </a:r>
            <a:r>
              <a:rPr lang="en-US" sz="1400" dirty="0" smtClean="0"/>
              <a:t>miley face vs. sad face</a:t>
            </a:r>
            <a:r>
              <a:rPr lang="en-US" sz="1400" baseline="0" dirty="0" smtClean="0"/>
              <a:t> or d</a:t>
            </a:r>
            <a:r>
              <a:rPr lang="en-US" sz="1400" dirty="0" smtClean="0"/>
              <a:t>oggie</a:t>
            </a:r>
            <a:r>
              <a:rPr lang="en-US" sz="1400" baseline="0" dirty="0" smtClean="0"/>
              <a:t> vs. </a:t>
            </a:r>
            <a:r>
              <a:rPr lang="en-US" sz="1400" dirty="0" smtClean="0"/>
              <a:t>kitty</a:t>
            </a:r>
          </a:p>
          <a:p>
            <a:pPr marL="742950" lvl="1" indent="-285750">
              <a:lnSpc>
                <a:spcPct val="80000"/>
              </a:lnSpc>
              <a:buFont typeface="Arial" panose="020B0604020202020204" pitchFamily="34" charset="0"/>
              <a:buChar char="•"/>
            </a:pPr>
            <a:r>
              <a:rPr lang="en-US" sz="1400" dirty="0" smtClean="0"/>
              <a:t>Good for use with kids,</a:t>
            </a:r>
            <a:r>
              <a:rPr lang="en-US" sz="1400" baseline="0" dirty="0" smtClean="0"/>
              <a:t> </a:t>
            </a:r>
            <a:r>
              <a:rPr lang="en-US" sz="1400" dirty="0" smtClean="0"/>
              <a:t>nonlinguistic participants, or perhaps participants who don’t speak the same language.</a:t>
            </a:r>
          </a:p>
          <a:p>
            <a:pPr marL="285750" indent="-285750">
              <a:lnSpc>
                <a:spcPct val="80000"/>
              </a:lnSpc>
              <a:buFont typeface="Arial" panose="020B0604020202020204" pitchFamily="34" charset="0"/>
              <a:buChar char="•"/>
            </a:pPr>
            <a:r>
              <a:rPr lang="en-US" sz="1400" b="1" dirty="0" smtClean="0"/>
              <a:t>Semantic Differential</a:t>
            </a:r>
            <a:endParaRPr lang="en-US" sz="1400" dirty="0" smtClean="0"/>
          </a:p>
          <a:p>
            <a:pPr marL="742950" lvl="1" indent="-285750">
              <a:lnSpc>
                <a:spcPct val="80000"/>
              </a:lnSpc>
              <a:buFont typeface="Arial" panose="020B0604020202020204" pitchFamily="34" charset="0"/>
              <a:buChar char="•"/>
            </a:pPr>
            <a:r>
              <a:rPr lang="en-US" sz="1400" dirty="0" smtClean="0"/>
              <a:t>Use bipolar</a:t>
            </a:r>
            <a:r>
              <a:rPr lang="en-US" sz="1400" baseline="0" dirty="0" smtClean="0"/>
              <a:t> adjectives by placing</a:t>
            </a:r>
            <a:r>
              <a:rPr lang="en-US" sz="1400" dirty="0" smtClean="0"/>
              <a:t> a checkmark between where</a:t>
            </a:r>
            <a:r>
              <a:rPr lang="en-US" sz="1400" baseline="0" dirty="0" smtClean="0"/>
              <a:t> they fall on the scale</a:t>
            </a:r>
            <a:endParaRPr lang="en-US" sz="1400" dirty="0" smtClean="0"/>
          </a:p>
          <a:p>
            <a:pPr marL="1200150" lvl="2" indent="-285750">
              <a:lnSpc>
                <a:spcPct val="80000"/>
              </a:lnSpc>
              <a:buFont typeface="Arial" panose="020B0604020202020204" pitchFamily="34" charset="0"/>
              <a:buChar char="•"/>
            </a:pPr>
            <a:r>
              <a:rPr lang="en-US" sz="1400" dirty="0" smtClean="0"/>
              <a:t>fun……boring</a:t>
            </a:r>
          </a:p>
          <a:p>
            <a:pPr marL="1200150" lvl="2" indent="-285750">
              <a:lnSpc>
                <a:spcPct val="80000"/>
              </a:lnSpc>
              <a:buFont typeface="Arial" panose="020B0604020202020204" pitchFamily="34" charset="0"/>
              <a:buChar char="•"/>
            </a:pPr>
            <a:r>
              <a:rPr lang="en-US" sz="1400" dirty="0" smtClean="0"/>
              <a:t>easy……hard </a:t>
            </a:r>
          </a:p>
          <a:p>
            <a:pPr marL="1200150" lvl="2" indent="-285750">
              <a:lnSpc>
                <a:spcPct val="80000"/>
              </a:lnSpc>
              <a:buFont typeface="Arial" panose="020B0604020202020204" pitchFamily="34" charset="0"/>
              <a:buChar char="•"/>
            </a:pPr>
            <a:r>
              <a:rPr lang="en-US" sz="1400" dirty="0" smtClean="0"/>
              <a:t>long……short</a:t>
            </a:r>
          </a:p>
          <a:p>
            <a:pPr marL="742950" lvl="1" indent="-285750">
              <a:lnSpc>
                <a:spcPct val="80000"/>
              </a:lnSpc>
              <a:buFont typeface="Arial" panose="020B0604020202020204" pitchFamily="34" charset="0"/>
              <a:buChar char="•"/>
            </a:pPr>
            <a:r>
              <a:rPr lang="en-US" sz="1400" dirty="0" smtClean="0"/>
              <a:t>Should make sure that negative and positively valued adjectives are not always on the same side</a:t>
            </a:r>
          </a:p>
          <a:p>
            <a:endParaRPr lang="en-US" dirty="0"/>
          </a:p>
        </p:txBody>
      </p:sp>
      <p:sp>
        <p:nvSpPr>
          <p:cNvPr id="4" name="Slide Number Placeholder 3"/>
          <p:cNvSpPr>
            <a:spLocks noGrp="1"/>
          </p:cNvSpPr>
          <p:nvPr>
            <p:ph type="sldNum" sz="quarter" idx="10"/>
          </p:nvPr>
        </p:nvSpPr>
        <p:spPr/>
        <p:txBody>
          <a:bodyPr/>
          <a:lstStyle/>
          <a:p>
            <a:fld id="{4B405842-F50C-4E6B-9A16-E95F8284243A}" type="slidenum">
              <a:rPr lang="en-US" smtClean="0"/>
              <a:pPr/>
              <a:t>10</a:t>
            </a:fld>
            <a:endParaRPr lang="en-US"/>
          </a:p>
        </p:txBody>
      </p:sp>
    </p:spTree>
    <p:extLst>
      <p:ext uri="{BB962C8B-B14F-4D97-AF65-F5344CB8AC3E}">
        <p14:creationId xmlns:p14="http://schemas.microsoft.com/office/powerpoint/2010/main" val="95582972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Contingency questions</a:t>
            </a:r>
          </a:p>
          <a:p>
            <a:pPr marL="171450" indent="-171450">
              <a:buFont typeface="Arial" panose="020B0604020202020204" pitchFamily="34" charset="0"/>
              <a:buChar char="•"/>
            </a:pPr>
            <a:r>
              <a:rPr lang="en-US" dirty="0" smtClean="0"/>
              <a:t>It</a:t>
            </a:r>
            <a:r>
              <a:rPr lang="en-US" baseline="0" dirty="0" smtClean="0"/>
              <a:t> is possible to use contingency questions as a way to move participants through a survey in a manner that is more efficient. </a:t>
            </a:r>
            <a:endParaRPr lang="en-US" dirty="0" smtClean="0"/>
          </a:p>
          <a:p>
            <a:endParaRPr lang="en-US" dirty="0"/>
          </a:p>
        </p:txBody>
      </p:sp>
      <p:sp>
        <p:nvSpPr>
          <p:cNvPr id="4" name="Slide Number Placeholder 3"/>
          <p:cNvSpPr>
            <a:spLocks noGrp="1"/>
          </p:cNvSpPr>
          <p:nvPr>
            <p:ph type="sldNum" sz="quarter" idx="10"/>
          </p:nvPr>
        </p:nvSpPr>
        <p:spPr/>
        <p:txBody>
          <a:bodyPr/>
          <a:lstStyle/>
          <a:p>
            <a:fld id="{4B405842-F50C-4E6B-9A16-E95F8284243A}" type="slidenum">
              <a:rPr lang="en-US" smtClean="0"/>
              <a:pPr/>
              <a:t>11</a:t>
            </a:fld>
            <a:endParaRPr lang="en-US"/>
          </a:p>
        </p:txBody>
      </p:sp>
    </p:spTree>
    <p:extLst>
      <p:ext uri="{BB962C8B-B14F-4D97-AF65-F5344CB8AC3E}">
        <p14:creationId xmlns:p14="http://schemas.microsoft.com/office/powerpoint/2010/main" val="401329006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20000"/>
          </a:bodyPr>
          <a:lstStyle/>
          <a:p>
            <a:pPr marL="171450" indent="-171450">
              <a:buFont typeface="Arial" panose="020B0604020202020204" pitchFamily="34" charset="0"/>
              <a:buChar char="•"/>
            </a:pPr>
            <a:endParaRPr lang="en-US" dirty="0" smtClean="0"/>
          </a:p>
          <a:p>
            <a:pPr marL="171450" indent="-171450">
              <a:buFont typeface="Arial" panose="020B0604020202020204" pitchFamily="34" charset="0"/>
              <a:buChar char="•"/>
            </a:pPr>
            <a:r>
              <a:rPr lang="en-US" dirty="0" smtClean="0"/>
              <a:t>Use simple words</a:t>
            </a:r>
          </a:p>
          <a:p>
            <a:pPr marL="171450" indent="-171450" defTabSz="935523">
              <a:buFont typeface="Arial" panose="020B0604020202020204" pitchFamily="34" charset="0"/>
              <a:buChar char="•"/>
              <a:defRPr/>
            </a:pPr>
            <a:r>
              <a:rPr lang="en-US" dirty="0" smtClean="0"/>
              <a:t>Make the stem of a question short &amp; easy to understand</a:t>
            </a:r>
          </a:p>
          <a:p>
            <a:pPr marL="171450" indent="-171450">
              <a:buFont typeface="Arial" panose="020B0604020202020204" pitchFamily="34" charset="0"/>
              <a:buChar char="•"/>
            </a:pPr>
            <a:endParaRPr lang="en-US" dirty="0" smtClean="0"/>
          </a:p>
          <a:p>
            <a:pPr marL="171450" indent="-171450">
              <a:buFont typeface="Arial" panose="020B0604020202020204" pitchFamily="34" charset="0"/>
              <a:buChar char="•"/>
            </a:pPr>
            <a:r>
              <a:rPr lang="en-US" dirty="0" smtClean="0"/>
              <a:t>There are several</a:t>
            </a:r>
            <a:r>
              <a:rPr lang="en-US" baseline="0" dirty="0" smtClean="0"/>
              <a:t> different recommendations for writing survey items/questions.</a:t>
            </a:r>
          </a:p>
          <a:p>
            <a:pPr marL="171450" indent="-171450">
              <a:buFont typeface="Arial" panose="020B0604020202020204" pitchFamily="34" charset="0"/>
              <a:buChar char="•"/>
            </a:pPr>
            <a:r>
              <a:rPr lang="en-US" baseline="0" dirty="0" smtClean="0"/>
              <a:t>The Peterson (2000) </a:t>
            </a:r>
            <a:r>
              <a:rPr lang="en-US" b="1" baseline="0" dirty="0" smtClean="0"/>
              <a:t>BRUSO model </a:t>
            </a:r>
            <a:r>
              <a:rPr lang="en-US" baseline="0" dirty="0" smtClean="0"/>
              <a:t>as outlined in the Research Methods in Psychology text provides one set of guidelines.</a:t>
            </a:r>
          </a:p>
          <a:p>
            <a:pPr marL="628650" lvl="1" indent="-171450">
              <a:buFont typeface="Arial" panose="020B0604020202020204" pitchFamily="34" charset="0"/>
              <a:buChar char="•"/>
            </a:pPr>
            <a:r>
              <a:rPr lang="en-US" baseline="0" dirty="0" smtClean="0"/>
              <a:t>They recommend writing items that are </a:t>
            </a:r>
            <a:r>
              <a:rPr lang="en-US" b="1" baseline="0" dirty="0" smtClean="0"/>
              <a:t>brief</a:t>
            </a:r>
            <a:r>
              <a:rPr lang="en-US" baseline="0" dirty="0" smtClean="0"/>
              <a:t> – not overly complex, using simple everyday words that people are familiar with.</a:t>
            </a:r>
          </a:p>
          <a:p>
            <a:pPr marL="628650" lvl="1" indent="-171450">
              <a:buFont typeface="Arial" panose="020B0604020202020204" pitchFamily="34" charset="0"/>
              <a:buChar char="•"/>
            </a:pPr>
            <a:r>
              <a:rPr lang="en-US" baseline="0" dirty="0" smtClean="0"/>
              <a:t>Include items that are </a:t>
            </a:r>
            <a:r>
              <a:rPr lang="en-US" b="1" baseline="0" dirty="0" smtClean="0"/>
              <a:t>relevant</a:t>
            </a:r>
            <a:r>
              <a:rPr lang="en-US" baseline="0" dirty="0" smtClean="0"/>
              <a:t> to the purpose of the survey. Throwing a bunch of items on the survey just because you can is not a good idea. Participants become frustrated when it appears that items are irrelevant and the survey takes too long.</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smtClean="0"/>
              <a:t>Additionally,</a:t>
            </a:r>
            <a:r>
              <a:rPr lang="en-US" baseline="0" dirty="0" smtClean="0"/>
              <a:t> we want items that y</a:t>
            </a:r>
            <a:r>
              <a:rPr lang="en-US" dirty="0" smtClean="0"/>
              <a:t>ield </a:t>
            </a:r>
            <a:r>
              <a:rPr lang="en-US" b="1" dirty="0" smtClean="0"/>
              <a:t>unambiguous </a:t>
            </a:r>
            <a:r>
              <a:rPr lang="en-US" dirty="0" smtClean="0"/>
              <a:t>responses. Clearly define all important terms.</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smtClean="0"/>
              <a:t>We also want items that are </a:t>
            </a:r>
            <a:r>
              <a:rPr lang="en-US" b="1" dirty="0" smtClean="0"/>
              <a:t>specific</a:t>
            </a:r>
            <a:r>
              <a:rPr lang="en-US" dirty="0" smtClean="0"/>
              <a:t>. Thus, researchers</a:t>
            </a:r>
            <a:r>
              <a:rPr lang="en-US" baseline="0" dirty="0" smtClean="0"/>
              <a:t> are advised on to include items that ask for more than one thing. There are called </a:t>
            </a:r>
            <a:r>
              <a:rPr lang="en-US" b="1" baseline="0" dirty="0" smtClean="0"/>
              <a:t>double-barreled items</a:t>
            </a:r>
            <a:r>
              <a:rPr lang="en-US" baseline="0" dirty="0" smtClean="0"/>
              <a:t>. </a:t>
            </a:r>
          </a:p>
          <a:p>
            <a:pPr marL="1085850" marR="0" lvl="2"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smtClean="0"/>
              <a:t>For example, if we wrote </a:t>
            </a:r>
            <a:r>
              <a:rPr lang="en-US" dirty="0" smtClean="0"/>
              <a:t>“The product is cheap and easy to use.” If the product is cheap,</a:t>
            </a:r>
            <a:r>
              <a:rPr lang="en-US" baseline="0" dirty="0" smtClean="0"/>
              <a:t> but not easy to use then how should participants respond to the item. It is best to write two separate items to address both of these concepts – assuming both concepts are relevant.</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smtClean="0"/>
              <a:t>Items should be </a:t>
            </a:r>
            <a:r>
              <a:rPr lang="en-US" b="1" baseline="0" dirty="0" smtClean="0"/>
              <a:t>objective</a:t>
            </a:r>
            <a:r>
              <a:rPr lang="en-US" baseline="0" dirty="0" smtClean="0"/>
              <a:t> and free of apparent bias. </a:t>
            </a:r>
            <a:endParaRPr lang="en-US" dirty="0" smtClean="0"/>
          </a:p>
          <a:p>
            <a:pPr marL="1085850" lvl="2" indent="-171450">
              <a:buFont typeface="Arial" panose="020B0604020202020204" pitchFamily="34" charset="0"/>
              <a:buChar char="•"/>
            </a:pPr>
            <a:r>
              <a:rPr lang="en-US" dirty="0" smtClean="0"/>
              <a:t>Avoid </a:t>
            </a:r>
            <a:r>
              <a:rPr lang="en-US" b="1" dirty="0" smtClean="0"/>
              <a:t>leading questions</a:t>
            </a:r>
            <a:r>
              <a:rPr lang="en-US" b="0" baseline="0" dirty="0" smtClean="0"/>
              <a:t> that suggest there is a right way to answer the question.</a:t>
            </a:r>
            <a:endParaRPr lang="en-US" dirty="0" smtClean="0"/>
          </a:p>
          <a:p>
            <a:pPr marL="1543050" lvl="3" indent="-171450">
              <a:buFont typeface="Arial" panose="020B0604020202020204" pitchFamily="34" charset="0"/>
              <a:buChar char="•"/>
            </a:pPr>
            <a:r>
              <a:rPr lang="en-US" dirty="0" smtClean="0"/>
              <a:t>For</a:t>
            </a:r>
            <a:r>
              <a:rPr lang="en-US" baseline="0" dirty="0" smtClean="0"/>
              <a:t> example, </a:t>
            </a:r>
            <a:r>
              <a:rPr lang="en-US" dirty="0" smtClean="0"/>
              <a:t>“Do you support the President’s progressive health care proposal?”</a:t>
            </a:r>
            <a:r>
              <a:rPr lang="en-US" baseline="0" dirty="0" smtClean="0"/>
              <a:t> This question</a:t>
            </a:r>
            <a:r>
              <a:rPr lang="en-US" dirty="0" smtClean="0"/>
              <a:t> assumes that the proposal is progressive. Do</a:t>
            </a:r>
            <a:r>
              <a:rPr lang="en-US" baseline="0" dirty="0" smtClean="0"/>
              <a:t> </a:t>
            </a:r>
            <a:r>
              <a:rPr lang="en-US" dirty="0" smtClean="0"/>
              <a:t>the respondents support the proposal or the president? </a:t>
            </a:r>
          </a:p>
          <a:p>
            <a:pPr marL="1085850" lvl="2" indent="-171450">
              <a:buFont typeface="Arial" panose="020B0604020202020204" pitchFamily="34" charset="0"/>
              <a:buChar char="•"/>
            </a:pPr>
            <a:r>
              <a:rPr lang="en-US" dirty="0" smtClean="0"/>
              <a:t>Avoid </a:t>
            </a:r>
            <a:r>
              <a:rPr lang="en-US" b="1" dirty="0" smtClean="0"/>
              <a:t>biased questions</a:t>
            </a:r>
            <a:r>
              <a:rPr lang="en-US" dirty="0" smtClean="0"/>
              <a:t>. “Even if I disagree with my boyfriend’s career decisions, I still support him emotionally.”</a:t>
            </a:r>
            <a:r>
              <a:rPr lang="en-US" baseline="0" dirty="0" smtClean="0"/>
              <a:t> </a:t>
            </a:r>
            <a:r>
              <a:rPr lang="en-US" dirty="0" smtClean="0"/>
              <a:t>Why are we assuming that participants are in a heterosexual relationship? Can the question be</a:t>
            </a:r>
            <a:r>
              <a:rPr lang="en-US" baseline="0" dirty="0" smtClean="0"/>
              <a:t> rephrased to eliminate this bias?</a:t>
            </a:r>
            <a:endParaRPr lang="en-US" dirty="0" smtClean="0"/>
          </a:p>
          <a:p>
            <a:pPr marL="0" indent="0">
              <a:lnSpc>
                <a:spcPct val="90000"/>
              </a:lnSpc>
              <a:buFont typeface="Arial" panose="020B0604020202020204" pitchFamily="34" charset="0"/>
              <a:buNone/>
            </a:pPr>
            <a:endParaRPr lang="en-US" dirty="0" smtClean="0"/>
          </a:p>
          <a:p>
            <a:pPr marL="171450" indent="-171450">
              <a:lnSpc>
                <a:spcPct val="90000"/>
              </a:lnSpc>
              <a:buFont typeface="Arial" panose="020B0604020202020204" pitchFamily="34" charset="0"/>
              <a:buChar char="•"/>
            </a:pPr>
            <a:r>
              <a:rPr lang="en-US" dirty="0" smtClean="0"/>
              <a:t>Source: http://open.lib.umn.edu/psychologyresearchmethods/chapter/9-2-constructing-survey-questionnaires/</a:t>
            </a:r>
          </a:p>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fld id="{91E5D7E8-F96F-4A21-AE02-ECEF97F6542E}" type="slidenum">
              <a:rPr lang="en-US" smtClean="0"/>
              <a:pPr/>
              <a:t>12</a:t>
            </a:fld>
            <a:endParaRPr lang="en-US"/>
          </a:p>
        </p:txBody>
      </p:sp>
    </p:spTree>
    <p:extLst>
      <p:ext uri="{BB962C8B-B14F-4D97-AF65-F5344CB8AC3E}">
        <p14:creationId xmlns:p14="http://schemas.microsoft.com/office/powerpoint/2010/main" val="113338092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91A228A-B81E-42F1-ABBD-3C5CA8F3A05D}" type="slidenum">
              <a:rPr lang="en-US"/>
              <a:pPr/>
              <a:t>13</a:t>
            </a:fld>
            <a:endParaRPr lang="en-US"/>
          </a:p>
        </p:txBody>
      </p:sp>
      <p:sp>
        <p:nvSpPr>
          <p:cNvPr id="167938" name="Rectangle 2"/>
          <p:cNvSpPr>
            <a:spLocks noGrp="1" noRot="1" noChangeAspect="1" noChangeArrowheads="1" noTextEdit="1"/>
          </p:cNvSpPr>
          <p:nvPr>
            <p:ph type="sldImg"/>
          </p:nvPr>
        </p:nvSpPr>
        <p:spPr>
          <a:ln/>
        </p:spPr>
      </p:sp>
      <p:sp>
        <p:nvSpPr>
          <p:cNvPr id="167939" name="Rectangle 3"/>
          <p:cNvSpPr>
            <a:spLocks noGrp="1" noChangeArrowheads="1"/>
          </p:cNvSpPr>
          <p:nvPr>
            <p:ph type="body" idx="1"/>
          </p:nvPr>
        </p:nvSpPr>
        <p:spPr/>
        <p:txBody>
          <a:bodyPr>
            <a:normAutofit lnSpcReduction="10000"/>
          </a:bodyPr>
          <a:lstStyle/>
          <a:p>
            <a:pPr>
              <a:lnSpc>
                <a:spcPct val="90000"/>
              </a:lnSpc>
            </a:pPr>
            <a:r>
              <a:rPr lang="en-US" sz="1300" dirty="0" smtClean="0"/>
              <a:t>Go through the questions</a:t>
            </a:r>
            <a:r>
              <a:rPr lang="en-US" sz="1300" baseline="0" dirty="0" smtClean="0"/>
              <a:t> above. Write down any issues with the questions/items and suggestions for improving the items.</a:t>
            </a:r>
            <a:endParaRPr lang="en-US" sz="1300" dirty="0" smtClean="0"/>
          </a:p>
          <a:p>
            <a:pPr>
              <a:lnSpc>
                <a:spcPct val="90000"/>
              </a:lnSpc>
            </a:pPr>
            <a:endParaRPr lang="en-US" sz="1300" dirty="0" smtClean="0"/>
          </a:p>
          <a:p>
            <a:pPr>
              <a:lnSpc>
                <a:spcPct val="90000"/>
              </a:lnSpc>
            </a:pPr>
            <a:endParaRPr lang="en-US" sz="1300" dirty="0" smtClean="0"/>
          </a:p>
          <a:p>
            <a:pPr>
              <a:lnSpc>
                <a:spcPct val="90000"/>
              </a:lnSpc>
            </a:pPr>
            <a:r>
              <a:rPr lang="en-US" sz="1300" dirty="0" smtClean="0"/>
              <a:t>1</a:t>
            </a:r>
            <a:r>
              <a:rPr lang="en-US" sz="1300" dirty="0"/>
              <a:t>. Highly prejudiced people are usually hostile and not very smart.</a:t>
            </a:r>
          </a:p>
          <a:p>
            <a:pPr>
              <a:lnSpc>
                <a:spcPct val="90000"/>
              </a:lnSpc>
            </a:pPr>
            <a:r>
              <a:rPr lang="en-US" sz="1300" dirty="0"/>
              <a:t>This statement </a:t>
            </a:r>
            <a:r>
              <a:rPr lang="en-US" sz="1300" u="sng" dirty="0"/>
              <a:t>asks about two different attributes</a:t>
            </a:r>
            <a:r>
              <a:rPr lang="en-US" sz="1300" dirty="0"/>
              <a:t>, hostility and intelligence. The solution is to </a:t>
            </a:r>
            <a:r>
              <a:rPr lang="en-US" sz="1300" u="sng" dirty="0"/>
              <a:t>divide them into two separate statements</a:t>
            </a:r>
            <a:r>
              <a:rPr lang="en-US" sz="1300" dirty="0"/>
              <a:t>.</a:t>
            </a:r>
          </a:p>
          <a:p>
            <a:pPr>
              <a:lnSpc>
                <a:spcPct val="90000"/>
              </a:lnSpc>
            </a:pPr>
            <a:endParaRPr lang="en-US" sz="1300" dirty="0"/>
          </a:p>
          <a:p>
            <a:pPr>
              <a:lnSpc>
                <a:spcPct val="90000"/>
              </a:lnSpc>
            </a:pPr>
            <a:r>
              <a:rPr lang="en-US" sz="1300" dirty="0"/>
              <a:t>2. Do you agree with most people that violations of seat belt laws should result in harsh penalties?</a:t>
            </a:r>
          </a:p>
          <a:p>
            <a:pPr>
              <a:lnSpc>
                <a:spcPct val="90000"/>
              </a:lnSpc>
            </a:pPr>
            <a:r>
              <a:rPr lang="en-US" sz="1300" dirty="0"/>
              <a:t>This is a </a:t>
            </a:r>
            <a:r>
              <a:rPr lang="en-US" sz="1300" u="sng" dirty="0"/>
              <a:t>leading question</a:t>
            </a:r>
            <a:r>
              <a:rPr lang="en-US" sz="1300" dirty="0"/>
              <a:t>, solved by </a:t>
            </a:r>
            <a:r>
              <a:rPr lang="en-US" sz="1300" u="sng" dirty="0"/>
              <a:t>eliminating the “Do you agree with most people</a:t>
            </a:r>
            <a:r>
              <a:rPr lang="en-US" sz="1300" dirty="0"/>
              <a:t>.” However, the “</a:t>
            </a:r>
            <a:r>
              <a:rPr lang="en-US" sz="1300" u="sng" dirty="0"/>
              <a:t>harsh penalties” could be defined more precisely</a:t>
            </a:r>
            <a:r>
              <a:rPr lang="en-US" sz="1300" dirty="0"/>
              <a:t>, perhaps by asking the question in a multiple choice format. Also, the item might be elaborated into </a:t>
            </a:r>
            <a:r>
              <a:rPr lang="en-US" sz="1300" u="sng" dirty="0"/>
              <a:t>more than one question to evaluate responses to several types of seat belt violations</a:t>
            </a:r>
            <a:r>
              <a:rPr lang="en-US" sz="1300" dirty="0"/>
              <a:t> (e.g., an adult not buckling up versus an adult failing to buckle up a child).</a:t>
            </a:r>
          </a:p>
          <a:p>
            <a:pPr>
              <a:lnSpc>
                <a:spcPct val="90000"/>
              </a:lnSpc>
            </a:pPr>
            <a:endParaRPr lang="en-US" sz="1300" dirty="0"/>
          </a:p>
          <a:p>
            <a:pPr>
              <a:lnSpc>
                <a:spcPct val="90000"/>
              </a:lnSpc>
            </a:pPr>
            <a:r>
              <a:rPr lang="en-US" sz="1300" dirty="0"/>
              <a:t>3. Most doctors have a superior attitude.</a:t>
            </a:r>
          </a:p>
          <a:p>
            <a:pPr>
              <a:lnSpc>
                <a:spcPct val="90000"/>
              </a:lnSpc>
            </a:pPr>
            <a:r>
              <a:rPr lang="en-US" sz="1300" dirty="0"/>
              <a:t>There are </a:t>
            </a:r>
            <a:r>
              <a:rPr lang="en-US" sz="1300" u="sng" dirty="0"/>
              <a:t>numerous varieties of doctors</a:t>
            </a:r>
            <a:r>
              <a:rPr lang="en-US" sz="1300" dirty="0"/>
              <a:t> and it is </a:t>
            </a:r>
            <a:r>
              <a:rPr lang="en-US" sz="1300" u="sng" dirty="0"/>
              <a:t>not clear what is meant by “superior attitude</a:t>
            </a:r>
            <a:r>
              <a:rPr lang="en-US" sz="1300" dirty="0"/>
              <a:t>.” First, make it clear to respondents that the question refers to, for example, surgeons. Second, better ways to ask patients about their doctors might be to </a:t>
            </a:r>
            <a:r>
              <a:rPr lang="en-US" sz="1300" u="sng" dirty="0"/>
              <a:t>give respondents (a) an adjective checklist that included a list of both positive and negative terms or (b) a series of phrases describing doctor behaviors</a:t>
            </a:r>
            <a:r>
              <a:rPr lang="en-US" sz="1300" dirty="0"/>
              <a:t>. Patients could simply check the ones that apply. </a:t>
            </a:r>
          </a:p>
        </p:txBody>
      </p:sp>
    </p:spTree>
    <p:extLst>
      <p:ext uri="{BB962C8B-B14F-4D97-AF65-F5344CB8AC3E}">
        <p14:creationId xmlns:p14="http://schemas.microsoft.com/office/powerpoint/2010/main" val="167598321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0DBC226-D73F-4EEB-A9A1-F52F56B08EB4}" type="slidenum">
              <a:rPr lang="en-US"/>
              <a:pPr/>
              <a:t>14</a:t>
            </a:fld>
            <a:endParaRPr lang="en-US"/>
          </a:p>
        </p:txBody>
      </p:sp>
      <p:sp>
        <p:nvSpPr>
          <p:cNvPr id="98306" name="Rectangle 2"/>
          <p:cNvSpPr>
            <a:spLocks noGrp="1" noRot="1" noChangeAspect="1" noChangeArrowheads="1" noTextEdit="1"/>
          </p:cNvSpPr>
          <p:nvPr>
            <p:ph type="sldImg"/>
          </p:nvPr>
        </p:nvSpPr>
        <p:spPr>
          <a:ln/>
        </p:spPr>
      </p:sp>
      <p:sp>
        <p:nvSpPr>
          <p:cNvPr id="98307" name="Rectangle 3"/>
          <p:cNvSpPr>
            <a:spLocks noGrp="1" noChangeArrowheads="1"/>
          </p:cNvSpPr>
          <p:nvPr>
            <p:ph type="body" idx="1"/>
          </p:nvPr>
        </p:nvSpPr>
        <p:spPr/>
        <p:txBody>
          <a:bodyPr>
            <a:normAutofit lnSpcReduction="10000"/>
          </a:bodyPr>
          <a:lstStyle/>
          <a:p>
            <a:pPr marL="171450" indent="-171450">
              <a:buFont typeface="Arial" panose="020B0604020202020204" pitchFamily="34" charset="0"/>
              <a:buChar char="•"/>
            </a:pPr>
            <a:r>
              <a:rPr lang="en-US" dirty="0" smtClean="0"/>
              <a:t>Researchers</a:t>
            </a:r>
            <a:r>
              <a:rPr lang="en-US" baseline="0" dirty="0" smtClean="0"/>
              <a:t> also need to d</a:t>
            </a:r>
            <a:r>
              <a:rPr lang="en-US" dirty="0" smtClean="0"/>
              <a:t>etermine </a:t>
            </a:r>
            <a:r>
              <a:rPr lang="en-US" dirty="0"/>
              <a:t>the structure of the survey – instructions for respondents, how items should be ordered, which items are grouped together, should there be </a:t>
            </a:r>
            <a:r>
              <a:rPr lang="en-US" dirty="0" smtClean="0"/>
              <a:t>sections?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dirty="0" smtClean="0"/>
          </a:p>
          <a:p>
            <a:pPr marL="171450" indent="-171450">
              <a:buFont typeface="Arial" panose="020B0604020202020204" pitchFamily="34" charset="0"/>
              <a:buChar char="•"/>
            </a:pPr>
            <a:r>
              <a:rPr lang="en-US" dirty="0" smtClean="0"/>
              <a:t>Researchers</a:t>
            </a:r>
            <a:r>
              <a:rPr lang="en-US" baseline="0" dirty="0" smtClean="0"/>
              <a:t> must determine the format and length of the survey. </a:t>
            </a:r>
            <a:r>
              <a:rPr lang="en-US" dirty="0" smtClean="0"/>
              <a:t>How long should your survey be? This</a:t>
            </a:r>
            <a:r>
              <a:rPr lang="en-US" baseline="0" dirty="0" smtClean="0"/>
              <a:t> may be </a:t>
            </a:r>
            <a:r>
              <a:rPr lang="en-US" dirty="0" smtClean="0"/>
              <a:t>determined by the purpose</a:t>
            </a:r>
            <a:r>
              <a:rPr lang="en-US" baseline="0" dirty="0" smtClean="0"/>
              <a:t> and the method of collecting the survey.</a:t>
            </a:r>
            <a:r>
              <a:rPr lang="en-US" dirty="0" smtClean="0"/>
              <a:t> For</a:t>
            </a:r>
            <a:r>
              <a:rPr lang="en-US" baseline="0" dirty="0" smtClean="0"/>
              <a:t> example, </a:t>
            </a:r>
            <a:r>
              <a:rPr lang="en-US" dirty="0" smtClean="0"/>
              <a:t> you’re conducting a telephone survey, then having a respondent on the line for an hour isn’t a good idea. If you’re doing an interview, then perhaps you can get away with taking a bit longer. </a:t>
            </a:r>
            <a:endParaRPr lang="en-US" baseline="0" dirty="0" smtClean="0"/>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smtClean="0"/>
              <a:t>It is important to </a:t>
            </a:r>
            <a:r>
              <a:rPr lang="en-US" b="0" dirty="0" smtClean="0"/>
              <a:t>tailor</a:t>
            </a:r>
            <a:r>
              <a:rPr lang="en-US" dirty="0" smtClean="0"/>
              <a:t> the format to the population – need to think about respondents’ ability to understand the questions. What level of reading skill is appropriate? Are</a:t>
            </a:r>
            <a:r>
              <a:rPr lang="en-US" baseline="0" dirty="0" smtClean="0"/>
              <a:t> they likely to become fatigued? What questions/items are of most interest to respondents and researchers?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smtClean="0"/>
              <a:t>Typically, there is also</a:t>
            </a:r>
            <a:r>
              <a:rPr lang="en-US" baseline="0" dirty="0" smtClean="0"/>
              <a:t> an introduction for the survey, which provides information about the survey and tries to encourage participation. The introduction may also include an informed consent.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smtClean="0"/>
              <a:t>Keep related items together to</a:t>
            </a:r>
            <a:r>
              <a:rPr lang="en-US" baseline="0" dirty="0" smtClean="0"/>
              <a:t> create </a:t>
            </a:r>
            <a:r>
              <a:rPr lang="en-US" dirty="0" smtClean="0"/>
              <a:t>continuity. Questions dealing with the same general topic should be grouped together. Also, questions in the same format should be grouped together. Groups questions simplifies the survey so participants do not have to jump from one topic to another or switch from one type of question to another, which can be more cognitively taxing. </a:t>
            </a:r>
          </a:p>
          <a:p>
            <a:pPr marL="171450" indent="-171450">
              <a:buFont typeface="Arial" panose="020B0604020202020204" pitchFamily="34" charset="0"/>
              <a:buChar char="•"/>
            </a:pPr>
            <a:r>
              <a:rPr lang="en-US" dirty="0" smtClean="0"/>
              <a:t>We would also</a:t>
            </a:r>
            <a:r>
              <a:rPr lang="en-US" baseline="0" dirty="0" smtClean="0"/>
              <a:t> have to consider context-effects, such as item-order effects. That is, does it make a difference whether one questions is presented before another? Is it possible that participants’ responses change based on the order in which the items are presented. If so, then it is a good idea to counterbalance the order.  </a:t>
            </a:r>
            <a:endParaRPr lang="en-US" dirty="0"/>
          </a:p>
          <a:p>
            <a:pPr marL="171450" indent="-171450">
              <a:buFont typeface="Arial" panose="020B0604020202020204" pitchFamily="34" charset="0"/>
              <a:buChar char="•"/>
            </a:pPr>
            <a:r>
              <a:rPr lang="en-US" dirty="0" smtClean="0"/>
              <a:t>It has been suggested that researchers avoid starting the demographic items such as sex and socioeconomic status. Although these items</a:t>
            </a:r>
            <a:r>
              <a:rPr lang="en-US" baseline="0" dirty="0" smtClean="0"/>
              <a:t> are typically easy to answer, they are not all that interesting. </a:t>
            </a:r>
            <a:endParaRPr lang="en-US" dirty="0" smtClean="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smtClean="0"/>
              <a:t>Organize questions into a coherent, visually pleasing format. The format for each page should be relatively simply and uncluttered. Questions that are crammed together and seem to fill every square inch of the page create an overwhelming appearance that can intimidate participants. If using an internet survey,</a:t>
            </a:r>
            <a:r>
              <a:rPr lang="en-US" baseline="0" dirty="0" smtClean="0"/>
              <a:t> make sure that when respondents scroll down the page the labels for answer choices are always visible. </a:t>
            </a:r>
            <a:endParaRPr lang="en-US" dirty="0" smtClean="0"/>
          </a:p>
          <a:p>
            <a:pPr marL="171450" indent="-171450">
              <a:buFont typeface="Arial" panose="020B0604020202020204" pitchFamily="34" charset="0"/>
              <a:buChar char="•"/>
            </a:pPr>
            <a:r>
              <a:rPr lang="en-US" dirty="0" smtClean="0"/>
              <a:t>Pretest </a:t>
            </a:r>
            <a:r>
              <a:rPr lang="en-US" dirty="0"/>
              <a:t>prior to </a:t>
            </a:r>
            <a:r>
              <a:rPr lang="en-US" dirty="0" smtClean="0"/>
              <a:t>Administration.</a:t>
            </a:r>
            <a:r>
              <a:rPr lang="en-US" baseline="0" dirty="0" smtClean="0"/>
              <a:t> </a:t>
            </a:r>
            <a:r>
              <a:rPr lang="en-US" dirty="0" smtClean="0"/>
              <a:t>Participants </a:t>
            </a:r>
            <a:r>
              <a:rPr lang="en-US" dirty="0"/>
              <a:t>filling out the survey would be asked prompts (were the items or instructions clear, what was the meaning of a particular questions, or was their any prejudice – did the question assume something that just wasn’t true – that you had a home phone, when in fact all you have is a cell phone). </a:t>
            </a:r>
            <a:r>
              <a:rPr lang="en-US" dirty="0" smtClean="0"/>
              <a:t>This is very important as it can clear </a:t>
            </a:r>
            <a:r>
              <a:rPr lang="en-US" dirty="0" smtClean="0"/>
              <a:t>up ambiguities</a:t>
            </a:r>
          </a:p>
          <a:p>
            <a:pPr marL="231331" indent="-231331"/>
            <a:endParaRPr lang="en-US" dirty="0" smtClean="0"/>
          </a:p>
          <a:p>
            <a:pPr marL="231331" indent="-231331"/>
            <a:endParaRPr lang="en-US" dirty="0"/>
          </a:p>
        </p:txBody>
      </p:sp>
    </p:spTree>
    <p:extLst>
      <p:ext uri="{BB962C8B-B14F-4D97-AF65-F5344CB8AC3E}">
        <p14:creationId xmlns:p14="http://schemas.microsoft.com/office/powerpoint/2010/main" val="385241902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1EB41C9-16A3-4281-83BD-D9C2C131FCF8}" type="slidenum">
              <a:rPr lang="en-US"/>
              <a:pPr/>
              <a:t>15</a:t>
            </a:fld>
            <a:endParaRPr lang="en-US"/>
          </a:p>
        </p:txBody>
      </p:sp>
      <p:sp>
        <p:nvSpPr>
          <p:cNvPr id="219138" name="Rectangle 2"/>
          <p:cNvSpPr>
            <a:spLocks noGrp="1" noRot="1" noChangeAspect="1" noChangeArrowheads="1" noTextEdit="1"/>
          </p:cNvSpPr>
          <p:nvPr>
            <p:ph type="sldImg"/>
          </p:nvPr>
        </p:nvSpPr>
        <p:spPr>
          <a:ln/>
        </p:spPr>
      </p:sp>
      <p:sp>
        <p:nvSpPr>
          <p:cNvPr id="219139" name="Rectangle 3"/>
          <p:cNvSpPr>
            <a:spLocks noGrp="1" noChangeArrowheads="1"/>
          </p:cNvSpPr>
          <p:nvPr>
            <p:ph type="body" idx="1"/>
          </p:nvPr>
        </p:nvSpPr>
        <p:spPr/>
        <p:txBody>
          <a:bodyPr/>
          <a:lstStyle/>
          <a:p>
            <a:pPr marL="0" indent="0">
              <a:buFont typeface="Arial" panose="020B0604020202020204" pitchFamily="34" charset="0"/>
              <a:buNone/>
            </a:pPr>
            <a:r>
              <a:rPr lang="en-US" dirty="0" smtClean="0"/>
              <a:t>There</a:t>
            </a:r>
            <a:r>
              <a:rPr lang="en-US" baseline="0" dirty="0" smtClean="0"/>
              <a:t> are a few simple ways we can increase the reliability of a measure on a survey.</a:t>
            </a:r>
            <a:endParaRPr lang="en-US" dirty="0" smtClean="0"/>
          </a:p>
          <a:p>
            <a:pPr marL="171450" indent="-171450">
              <a:buFont typeface="Arial" panose="020B0604020202020204" pitchFamily="34" charset="0"/>
              <a:buChar char="•"/>
            </a:pPr>
            <a:r>
              <a:rPr lang="en-US" dirty="0" smtClean="0"/>
              <a:t>Increase </a:t>
            </a:r>
            <a:r>
              <a:rPr lang="en-US" dirty="0" smtClean="0"/>
              <a:t>the number of items on your </a:t>
            </a:r>
            <a:r>
              <a:rPr lang="en-US" dirty="0" smtClean="0"/>
              <a:t>questionnaire. Remember, just using one item to assess a complex construct is questionable. Adding more questions can increase the chances</a:t>
            </a:r>
            <a:r>
              <a:rPr lang="en-US" baseline="0" dirty="0" smtClean="0"/>
              <a:t> that we are tapping into that item. However, don’t go overboard. Too many questions can cause fatigue and annoy participants. Thus, make every questions/item count. </a:t>
            </a:r>
            <a:endParaRPr lang="en-US" dirty="0" smtClean="0"/>
          </a:p>
          <a:p>
            <a:pPr marL="171450" indent="-171450">
              <a:buFont typeface="Arial" panose="020B0604020202020204" pitchFamily="34" charset="0"/>
              <a:buChar char="•"/>
            </a:pPr>
            <a:r>
              <a:rPr lang="en-US" dirty="0" smtClean="0"/>
              <a:t>Standardize the conditions under which the test is administered (e.g., timing procedures, lighting, ventilation, instructions</a:t>
            </a:r>
            <a:r>
              <a:rPr lang="en-US" dirty="0" smtClean="0"/>
              <a:t>). By</a:t>
            </a:r>
            <a:r>
              <a:rPr lang="en-US" baseline="0" dirty="0" smtClean="0"/>
              <a:t> standardizing the conditions in which the survey is given, it is possible to reduce noise (potential error). </a:t>
            </a:r>
            <a:endParaRPr lang="en-US" dirty="0" smtClean="0"/>
          </a:p>
          <a:p>
            <a:pPr marL="171450" indent="-171450">
              <a:buFont typeface="Arial" panose="020B0604020202020204" pitchFamily="34" charset="0"/>
              <a:buChar char="•"/>
            </a:pPr>
            <a:r>
              <a:rPr lang="en-US" dirty="0" smtClean="0"/>
              <a:t>Make sure you score your questionnaire </a:t>
            </a:r>
            <a:r>
              <a:rPr lang="en-US" dirty="0" smtClean="0"/>
              <a:t>carefully.</a:t>
            </a:r>
            <a:endParaRPr lang="en-US" dirty="0" smtClean="0"/>
          </a:p>
          <a:p>
            <a:pPr marL="171450" indent="-171450">
              <a:buFont typeface="Arial" panose="020B0604020202020204" pitchFamily="34" charset="0"/>
              <a:buChar char="•"/>
            </a:pPr>
            <a:r>
              <a:rPr lang="en-US" dirty="0" smtClean="0"/>
              <a:t>Make sure items on your questionnaire are clearly written and appropriate for those who will complete your questionnaire</a:t>
            </a:r>
          </a:p>
          <a:p>
            <a:endParaRPr lang="en-US" dirty="0"/>
          </a:p>
        </p:txBody>
      </p:sp>
    </p:spTree>
    <p:extLst>
      <p:ext uri="{BB962C8B-B14F-4D97-AF65-F5344CB8AC3E}">
        <p14:creationId xmlns:p14="http://schemas.microsoft.com/office/powerpoint/2010/main" val="171295777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pPr marL="285750" lvl="1" indent="-285750">
              <a:lnSpc>
                <a:spcPct val="80000"/>
              </a:lnSpc>
              <a:buFont typeface="Arial" panose="020B0604020202020204" pitchFamily="34" charset="0"/>
              <a:buChar char="•"/>
            </a:pPr>
            <a:r>
              <a:rPr lang="en-US" sz="1300" dirty="0" smtClean="0"/>
              <a:t>Researchers must consider how to administer their survey,</a:t>
            </a:r>
            <a:r>
              <a:rPr lang="en-US" sz="1300" baseline="0" dirty="0" smtClean="0"/>
              <a:t> such as via the mail.</a:t>
            </a:r>
            <a:endParaRPr lang="en-US" sz="1300" dirty="0" smtClean="0"/>
          </a:p>
          <a:p>
            <a:pPr marL="285750" lvl="1" indent="-285750">
              <a:lnSpc>
                <a:spcPct val="80000"/>
              </a:lnSpc>
              <a:buFont typeface="Arial" panose="020B0604020202020204" pitchFamily="34" charset="0"/>
              <a:buChar char="•"/>
            </a:pPr>
            <a:r>
              <a:rPr lang="en-US" sz="1300" dirty="0" smtClean="0"/>
              <a:t>There are advantages to using mail surveys.</a:t>
            </a:r>
          </a:p>
          <a:p>
            <a:pPr marL="742950" lvl="2" indent="-285750">
              <a:lnSpc>
                <a:spcPct val="80000"/>
              </a:lnSpc>
              <a:buFont typeface="Arial" panose="020B0604020202020204" pitchFamily="34" charset="0"/>
              <a:buChar char="•"/>
            </a:pPr>
            <a:r>
              <a:rPr lang="en-US" sz="1300" dirty="0" smtClean="0"/>
              <a:t>They can be convenient – both to researchers and </a:t>
            </a:r>
            <a:r>
              <a:rPr lang="en-US" sz="1300" dirty="0" smtClean="0"/>
              <a:t>participants </a:t>
            </a:r>
            <a:r>
              <a:rPr lang="en-US" sz="1300" dirty="0" smtClean="0"/>
              <a:t>who can </a:t>
            </a:r>
            <a:r>
              <a:rPr lang="en-US" sz="1300" dirty="0" smtClean="0"/>
              <a:t>fill it out on their own </a:t>
            </a:r>
            <a:r>
              <a:rPr lang="en-US" sz="1300" dirty="0" smtClean="0"/>
              <a:t>time.</a:t>
            </a:r>
            <a:endParaRPr lang="en-US" sz="1300" dirty="0" smtClean="0"/>
          </a:p>
          <a:p>
            <a:pPr marL="742950" lvl="2" indent="-285750">
              <a:lnSpc>
                <a:spcPct val="80000"/>
              </a:lnSpc>
              <a:buFont typeface="Arial" panose="020B0604020202020204" pitchFamily="34" charset="0"/>
              <a:buChar char="•"/>
            </a:pPr>
            <a:r>
              <a:rPr lang="en-US" sz="1300" dirty="0" smtClean="0"/>
              <a:t>It is a relatively</a:t>
            </a:r>
            <a:r>
              <a:rPr lang="en-US" sz="1300" baseline="0" dirty="0" smtClean="0"/>
              <a:t> n</a:t>
            </a:r>
            <a:r>
              <a:rPr lang="en-US" sz="1300" dirty="0" smtClean="0"/>
              <a:t>onthreatening </a:t>
            </a:r>
          </a:p>
          <a:p>
            <a:pPr marL="742950" lvl="2" indent="-285750">
              <a:lnSpc>
                <a:spcPct val="80000"/>
              </a:lnSpc>
              <a:buFont typeface="Arial" panose="020B0604020202020204" pitchFamily="34" charset="0"/>
              <a:buChar char="•"/>
            </a:pPr>
            <a:r>
              <a:rPr lang="en-US" sz="1300" dirty="0" smtClean="0"/>
              <a:t>And as long</a:t>
            </a:r>
            <a:r>
              <a:rPr lang="en-US" sz="1300" baseline="0" dirty="0" smtClean="0"/>
              <a:t> as the survey is well written, it can be fairly easy to administer.</a:t>
            </a:r>
            <a:endParaRPr lang="en-US" sz="1300" dirty="0" smtClean="0"/>
          </a:p>
          <a:p>
            <a:pPr marL="285750" lvl="1" indent="-285750">
              <a:lnSpc>
                <a:spcPct val="80000"/>
              </a:lnSpc>
              <a:buFont typeface="Arial" panose="020B0604020202020204" pitchFamily="34" charset="0"/>
              <a:buChar char="•"/>
            </a:pPr>
            <a:r>
              <a:rPr lang="en-US" sz="1300" dirty="0" smtClean="0"/>
              <a:t>There are also disadvantages</a:t>
            </a:r>
          </a:p>
          <a:p>
            <a:pPr marL="742950" lvl="2" indent="-285750">
              <a:lnSpc>
                <a:spcPct val="80000"/>
              </a:lnSpc>
              <a:buFont typeface="Arial" panose="020B0604020202020204" pitchFamily="34" charset="0"/>
              <a:buChar char="•"/>
            </a:pPr>
            <a:r>
              <a:rPr lang="en-US" sz="1300" dirty="0" smtClean="0"/>
              <a:t>It is possible that researchers</a:t>
            </a:r>
            <a:r>
              <a:rPr lang="en-US" sz="1300" baseline="0" dirty="0" smtClean="0"/>
              <a:t> may miss collecting information about important factors because either they didn’t ask an item related to that factor or they asked an item that poorly captured that factor. It may not allow full expression of how the respondent is feeling, thinking, or behaving. And because researchers are not present, they are unable to probe for this additional information. </a:t>
            </a:r>
            <a:endParaRPr lang="en-US" sz="1300" dirty="0" smtClean="0"/>
          </a:p>
          <a:p>
            <a:pPr marL="742950" lvl="2" indent="-285750">
              <a:lnSpc>
                <a:spcPct val="80000"/>
              </a:lnSpc>
              <a:buFont typeface="Arial" panose="020B0604020202020204" pitchFamily="34" charset="0"/>
              <a:buChar char="•"/>
            </a:pPr>
            <a:r>
              <a:rPr lang="en-US" sz="1300" dirty="0" smtClean="0"/>
              <a:t>Researchers have no control of the order in which respondents answer questions. Although they may have put a lot</a:t>
            </a:r>
            <a:r>
              <a:rPr lang="en-US" sz="1300" baseline="0" dirty="0" smtClean="0"/>
              <a:t> of thought into it, participants have the ability to answer questions in the order they want. </a:t>
            </a:r>
            <a:r>
              <a:rPr lang="en-US" sz="1300" dirty="0" smtClean="0"/>
              <a:t>Participants</a:t>
            </a:r>
            <a:r>
              <a:rPr lang="en-US" sz="1300" baseline="0" dirty="0" smtClean="0"/>
              <a:t> m</a:t>
            </a:r>
            <a:r>
              <a:rPr lang="en-US" sz="1300" dirty="0" smtClean="0"/>
              <a:t>ay also complete the survey in a haphazard</a:t>
            </a:r>
            <a:r>
              <a:rPr lang="en-US" sz="1300" baseline="0" dirty="0" smtClean="0"/>
              <a:t> manner. </a:t>
            </a:r>
          </a:p>
          <a:p>
            <a:pPr marL="742950" lvl="2" indent="-285750">
              <a:lnSpc>
                <a:spcPct val="80000"/>
              </a:lnSpc>
              <a:buFont typeface="Arial" panose="020B0604020202020204" pitchFamily="34" charset="0"/>
              <a:buChar char="•"/>
            </a:pPr>
            <a:r>
              <a:rPr lang="en-US" sz="1300" baseline="0" dirty="0" smtClean="0"/>
              <a:t>There can also be low response rates (i.e., return rate) – the </a:t>
            </a:r>
            <a:r>
              <a:rPr lang="en-US" sz="1300" dirty="0" smtClean="0"/>
              <a:t>proportion </a:t>
            </a:r>
            <a:r>
              <a:rPr lang="en-US" sz="1300" dirty="0" smtClean="0"/>
              <a:t>of </a:t>
            </a:r>
            <a:r>
              <a:rPr lang="en-US" sz="1300" dirty="0" smtClean="0"/>
              <a:t>participants who fail </a:t>
            </a:r>
            <a:r>
              <a:rPr lang="en-US" sz="1300" dirty="0" smtClean="0"/>
              <a:t>to complete </a:t>
            </a:r>
            <a:r>
              <a:rPr lang="en-US" sz="1300" dirty="0" smtClean="0"/>
              <a:t>and return the survey.</a:t>
            </a:r>
            <a:r>
              <a:rPr lang="en-US" sz="1300" baseline="0" dirty="0" smtClean="0"/>
              <a:t> I</a:t>
            </a:r>
            <a:r>
              <a:rPr lang="en-US" sz="1300" dirty="0" smtClean="0"/>
              <a:t>ndividuals </a:t>
            </a:r>
            <a:r>
              <a:rPr lang="en-US" sz="1300" dirty="0" smtClean="0"/>
              <a:t>who return surveys may not be representative of the entire group who receives </a:t>
            </a:r>
            <a:r>
              <a:rPr lang="en-US" sz="1300" dirty="0" smtClean="0"/>
              <a:t>them – which can reduce the external validity of the study. </a:t>
            </a:r>
          </a:p>
          <a:p>
            <a:pPr marL="742950" lvl="2" indent="-285750">
              <a:lnSpc>
                <a:spcPct val="80000"/>
              </a:lnSpc>
              <a:buFont typeface="Arial" panose="020B0604020202020204" pitchFamily="34" charset="0"/>
              <a:buChar char="•"/>
            </a:pPr>
            <a:endParaRPr lang="en-US" sz="1600" dirty="0" smtClean="0"/>
          </a:p>
        </p:txBody>
      </p:sp>
      <p:sp>
        <p:nvSpPr>
          <p:cNvPr id="4" name="Slide Number Placeholder 3"/>
          <p:cNvSpPr>
            <a:spLocks noGrp="1"/>
          </p:cNvSpPr>
          <p:nvPr>
            <p:ph type="sldNum" sz="quarter" idx="10"/>
          </p:nvPr>
        </p:nvSpPr>
        <p:spPr/>
        <p:txBody>
          <a:bodyPr/>
          <a:lstStyle/>
          <a:p>
            <a:fld id="{4B405842-F50C-4E6B-9A16-E95F8284243A}" type="slidenum">
              <a:rPr lang="en-US" smtClean="0"/>
              <a:pPr/>
              <a:t>16</a:t>
            </a:fld>
            <a:endParaRPr lang="en-US"/>
          </a:p>
        </p:txBody>
      </p:sp>
    </p:spTree>
    <p:extLst>
      <p:ext uri="{BB962C8B-B14F-4D97-AF65-F5344CB8AC3E}">
        <p14:creationId xmlns:p14="http://schemas.microsoft.com/office/powerpoint/2010/main" val="317816540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dirty="0" smtClean="0"/>
              <a:t>Response rates can be improved with:</a:t>
            </a:r>
          </a:p>
          <a:p>
            <a:pPr marL="233881" indent="-233881">
              <a:buAutoNum type="arabicPeriod"/>
            </a:pPr>
            <a:r>
              <a:rPr lang="en-US" dirty="0" smtClean="0"/>
              <a:t>Good cover letter</a:t>
            </a:r>
          </a:p>
          <a:p>
            <a:pPr marL="701642" lvl="1" indent="-233881">
              <a:buAutoNum type="arabicPeriod"/>
            </a:pPr>
            <a:r>
              <a:rPr lang="en-US" dirty="0" smtClean="0"/>
              <a:t>Importance of topic – explain why topic is important. For a survey on </a:t>
            </a:r>
            <a:r>
              <a:rPr lang="en-US" dirty="0" err="1" smtClean="0"/>
              <a:t>tv</a:t>
            </a:r>
            <a:r>
              <a:rPr lang="en-US" baseline="0" dirty="0" smtClean="0"/>
              <a:t> preferences, you could point out the major role that </a:t>
            </a:r>
            <a:r>
              <a:rPr lang="en-US" baseline="0" dirty="0" err="1" smtClean="0"/>
              <a:t>tv</a:t>
            </a:r>
            <a:r>
              <a:rPr lang="en-US" baseline="0" dirty="0" smtClean="0"/>
              <a:t> plays in the entertainment &amp; education of most people.</a:t>
            </a:r>
          </a:p>
          <a:p>
            <a:pPr marL="701642" lvl="1" indent="-233881">
              <a:buAutoNum type="arabicPeriod"/>
            </a:pPr>
            <a:r>
              <a:rPr lang="en-US" baseline="0" dirty="0" smtClean="0"/>
              <a:t>Explanation of usefulness of results. Usually, the results of a survey are used in future planning or to help determine a future course of action. </a:t>
            </a:r>
            <a:r>
              <a:rPr lang="en-US" baseline="0" dirty="0" smtClean="0"/>
              <a:t>Make </a:t>
            </a:r>
            <a:r>
              <a:rPr lang="en-US" baseline="0" dirty="0" smtClean="0"/>
              <a:t>it personally relevant to participant – how could this </a:t>
            </a:r>
            <a:r>
              <a:rPr lang="en-US" baseline="0" dirty="0" smtClean="0"/>
              <a:t>information influence </a:t>
            </a:r>
            <a:r>
              <a:rPr lang="en-US" baseline="0" dirty="0" smtClean="0"/>
              <a:t>them in </a:t>
            </a:r>
            <a:r>
              <a:rPr lang="en-US" baseline="0" dirty="0" smtClean="0"/>
              <a:t>future?</a:t>
            </a:r>
            <a:endParaRPr lang="en-US" baseline="0" dirty="0" smtClean="0"/>
          </a:p>
          <a:p>
            <a:pPr marL="701642" lvl="1" indent="-233881">
              <a:buAutoNum type="arabicPeriod"/>
            </a:pPr>
            <a:r>
              <a:rPr lang="en-US" baseline="0" dirty="0" smtClean="0"/>
              <a:t>Importance of individual response – </a:t>
            </a:r>
            <a:r>
              <a:rPr lang="en-US" baseline="0" dirty="0" smtClean="0"/>
              <a:t>encourage all </a:t>
            </a:r>
            <a:r>
              <a:rPr lang="en-US" baseline="0" dirty="0" smtClean="0"/>
              <a:t>people to </a:t>
            </a:r>
            <a:r>
              <a:rPr lang="en-US" baseline="0" dirty="0" smtClean="0"/>
              <a:t>respond. Explain </a:t>
            </a:r>
            <a:r>
              <a:rPr lang="en-US" baseline="0" dirty="0" smtClean="0"/>
              <a:t>how the results are intended to represent the entire </a:t>
            </a:r>
            <a:r>
              <a:rPr lang="en-US" baseline="0" dirty="0" smtClean="0"/>
              <a:t>population, and not </a:t>
            </a:r>
            <a:r>
              <a:rPr lang="en-US" baseline="0" dirty="0" smtClean="0"/>
              <a:t>just a small group with special </a:t>
            </a:r>
            <a:r>
              <a:rPr lang="en-US" baseline="0" dirty="0" smtClean="0"/>
              <a:t>interests; therefore</a:t>
            </a:r>
            <a:r>
              <a:rPr lang="en-US" baseline="0" dirty="0" smtClean="0"/>
              <a:t>, it is especially important that each person respond.</a:t>
            </a:r>
          </a:p>
          <a:p>
            <a:pPr marL="701642" lvl="1" indent="-233881">
              <a:buAutoNum type="arabicPeriod"/>
            </a:pPr>
            <a:r>
              <a:rPr lang="en-US" baseline="0" dirty="0" smtClean="0"/>
              <a:t>Include a contact </a:t>
            </a:r>
            <a:r>
              <a:rPr lang="en-US" baseline="0" dirty="0" smtClean="0"/>
              <a:t>person (name, address, phone </a:t>
            </a:r>
            <a:r>
              <a:rPr lang="en-US" baseline="0" dirty="0" smtClean="0"/>
              <a:t>#). </a:t>
            </a:r>
            <a:r>
              <a:rPr lang="en-US" baseline="0" dirty="0" smtClean="0"/>
              <a:t>Participants rarely contact </a:t>
            </a:r>
            <a:r>
              <a:rPr lang="en-US" baseline="0" dirty="0" smtClean="0"/>
              <a:t>this person </a:t>
            </a:r>
            <a:r>
              <a:rPr lang="en-US" baseline="0" dirty="0" smtClean="0"/>
              <a:t>– but it legitimizes and personalizes the </a:t>
            </a:r>
            <a:r>
              <a:rPr lang="en-US" baseline="0" dirty="0" smtClean="0"/>
              <a:t>survey.</a:t>
            </a:r>
            <a:endParaRPr lang="en-US" baseline="0" dirty="0" smtClean="0"/>
          </a:p>
          <a:p>
            <a:pPr marL="701642" lvl="1" indent="-233881">
              <a:buAutoNum type="arabicPeriod"/>
            </a:pPr>
            <a:r>
              <a:rPr lang="en-US" baseline="0" dirty="0" smtClean="0"/>
              <a:t>Signature of person who is recognized and respected by individuals in the sample. People are more likely to respond if they are asked to by someone they know and like</a:t>
            </a:r>
            <a:r>
              <a:rPr lang="en-US" baseline="0" dirty="0" smtClean="0"/>
              <a:t>. However, any sense of a ‘personal touch’ is likely to received more favorably. </a:t>
            </a:r>
            <a:endParaRPr lang="en-US" baseline="0" dirty="0" smtClean="0"/>
          </a:p>
          <a:p>
            <a:pPr marL="233881" indent="-233881">
              <a:buAutoNum type="arabicPeriod"/>
            </a:pPr>
            <a:r>
              <a:rPr lang="en-US" baseline="0" dirty="0" smtClean="0"/>
              <a:t>“gift” or token of appreciation </a:t>
            </a:r>
            <a:r>
              <a:rPr lang="en-US" baseline="0" dirty="0" smtClean="0"/>
              <a:t>helps. In social psychology, there is a norm </a:t>
            </a:r>
            <a:r>
              <a:rPr lang="en-US" baseline="0" dirty="0" smtClean="0"/>
              <a:t>of </a:t>
            </a:r>
            <a:r>
              <a:rPr lang="en-US" baseline="0" dirty="0" smtClean="0"/>
              <a:t>reciprocity in which people feel compelled to give something when they have received something. It doesn’t work for everyone, but it can work for a lot of people. It doesn’t </a:t>
            </a:r>
            <a:r>
              <a:rPr lang="en-US" baseline="0" dirty="0" smtClean="0"/>
              <a:t>have to be something </a:t>
            </a:r>
            <a:r>
              <a:rPr lang="en-US" baseline="0" dirty="0" smtClean="0"/>
              <a:t>big either. Think about the Humane Society that sends you free address labels. </a:t>
            </a:r>
            <a:endParaRPr lang="en-US" baseline="0" dirty="0" smtClean="0"/>
          </a:p>
          <a:p>
            <a:pPr marL="233881" indent="-233881">
              <a:buAutoNum type="arabicPeriod"/>
            </a:pPr>
            <a:r>
              <a:rPr lang="en-US" dirty="0" smtClean="0"/>
              <a:t>Multiple contact</a:t>
            </a:r>
            <a:r>
              <a:rPr lang="en-US" baseline="0" dirty="0" smtClean="0"/>
              <a:t>s with participant </a:t>
            </a:r>
            <a:r>
              <a:rPr lang="en-US" baseline="0" dirty="0" smtClean="0"/>
              <a:t>can also help increase the response rate. You could provide advance warning (i.e., in X days you will receive a survey that…), follow up reminders, and a thank you. </a:t>
            </a:r>
          </a:p>
          <a:p>
            <a:pPr marL="233881" indent="-233881">
              <a:buAutoNum type="arabicPeriod"/>
            </a:pPr>
            <a:endParaRPr lang="en-US" baseline="0" dirty="0" smtClean="0"/>
          </a:p>
          <a:p>
            <a:pPr marL="0" indent="0">
              <a:buNone/>
            </a:pPr>
            <a:r>
              <a:rPr lang="en-US" baseline="0" dirty="0" smtClean="0"/>
              <a:t>If we send out the survey to 1000 participants, but only get 300 surveys back – it is preferable to go back to pool to try to increase responses rather than identifying new participants.</a:t>
            </a:r>
            <a:endParaRPr lang="en-US" dirty="0"/>
          </a:p>
        </p:txBody>
      </p:sp>
      <p:sp>
        <p:nvSpPr>
          <p:cNvPr id="4" name="Slide Number Placeholder 3"/>
          <p:cNvSpPr>
            <a:spLocks noGrp="1"/>
          </p:cNvSpPr>
          <p:nvPr>
            <p:ph type="sldNum" sz="quarter" idx="10"/>
          </p:nvPr>
        </p:nvSpPr>
        <p:spPr/>
        <p:txBody>
          <a:bodyPr/>
          <a:lstStyle/>
          <a:p>
            <a:fld id="{4B405842-F50C-4E6B-9A16-E95F8284243A}" type="slidenum">
              <a:rPr lang="en-US" smtClean="0"/>
              <a:pPr/>
              <a:t>17</a:t>
            </a:fld>
            <a:endParaRPr lang="en-US"/>
          </a:p>
        </p:txBody>
      </p:sp>
    </p:spTree>
    <p:extLst>
      <p:ext uri="{BB962C8B-B14F-4D97-AF65-F5344CB8AC3E}">
        <p14:creationId xmlns:p14="http://schemas.microsoft.com/office/powerpoint/2010/main" val="233940629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285750" lvl="1" indent="-285750">
              <a:lnSpc>
                <a:spcPct val="80000"/>
              </a:lnSpc>
              <a:buFont typeface="Arial" panose="020B0604020202020204" pitchFamily="34" charset="0"/>
              <a:buChar char="•"/>
            </a:pPr>
            <a:r>
              <a:rPr lang="en-US" sz="1400" dirty="0" smtClean="0"/>
              <a:t>With</a:t>
            </a:r>
            <a:r>
              <a:rPr lang="en-US" sz="1400" baseline="0" dirty="0" smtClean="0"/>
              <a:t> t</a:t>
            </a:r>
            <a:r>
              <a:rPr lang="en-US" sz="1400" dirty="0" smtClean="0"/>
              <a:t>elephone surveys</a:t>
            </a:r>
            <a:r>
              <a:rPr lang="en-US" sz="1400" baseline="0" dirty="0" smtClean="0"/>
              <a:t> p</a:t>
            </a:r>
            <a:r>
              <a:rPr lang="en-US" sz="1400" dirty="0" smtClean="0"/>
              <a:t>articipants </a:t>
            </a:r>
            <a:r>
              <a:rPr lang="en-US" sz="1400" dirty="0" smtClean="0"/>
              <a:t>are contacted by telephone and asked questions </a:t>
            </a:r>
            <a:r>
              <a:rPr lang="en-US" sz="1400" dirty="0" smtClean="0"/>
              <a:t>directly.</a:t>
            </a:r>
            <a:r>
              <a:rPr lang="en-US" sz="1400" baseline="0" dirty="0" smtClean="0"/>
              <a:t> This can</a:t>
            </a:r>
            <a:r>
              <a:rPr lang="en-US" sz="1400" dirty="0" smtClean="0"/>
              <a:t> </a:t>
            </a:r>
            <a:r>
              <a:rPr lang="en-US" sz="1400" dirty="0" smtClean="0"/>
              <a:t>be done by a live researcher or by using Interactive Voice Response (IVR) technology</a:t>
            </a:r>
          </a:p>
          <a:p>
            <a:pPr marL="285750" indent="-285750">
              <a:lnSpc>
                <a:spcPct val="80000"/>
              </a:lnSpc>
              <a:buFont typeface="Arial" panose="020B0604020202020204" pitchFamily="34" charset="0"/>
              <a:buChar char="•"/>
            </a:pPr>
            <a:r>
              <a:rPr lang="en-US" sz="1400" dirty="0" smtClean="0"/>
              <a:t>Some advantages…</a:t>
            </a:r>
            <a:endParaRPr lang="en-US" sz="1400" dirty="0" smtClean="0"/>
          </a:p>
          <a:p>
            <a:pPr marL="742950" lvl="1" indent="-285750">
              <a:lnSpc>
                <a:spcPct val="80000"/>
              </a:lnSpc>
              <a:buFont typeface="Arial" panose="020B0604020202020204" pitchFamily="34" charset="0"/>
              <a:buChar char="•"/>
            </a:pPr>
            <a:r>
              <a:rPr lang="en-US" sz="1400" dirty="0" smtClean="0"/>
              <a:t>Relatively cheap </a:t>
            </a:r>
          </a:p>
          <a:p>
            <a:pPr marL="742950" lvl="1" indent="-285750">
              <a:lnSpc>
                <a:spcPct val="80000"/>
              </a:lnSpc>
              <a:buFont typeface="Arial" panose="020B0604020202020204" pitchFamily="34" charset="0"/>
              <a:buChar char="•"/>
            </a:pPr>
            <a:r>
              <a:rPr lang="en-US" sz="1400" dirty="0" smtClean="0"/>
              <a:t>Rapid data collection (save time &amp; resources by not having to copy/postage or go directly to the person)</a:t>
            </a:r>
          </a:p>
          <a:p>
            <a:pPr marL="742950" lvl="1" indent="-285750">
              <a:lnSpc>
                <a:spcPct val="80000"/>
              </a:lnSpc>
              <a:buFont typeface="Arial" panose="020B0604020202020204" pitchFamily="34" charset="0"/>
              <a:buChar char="•"/>
            </a:pPr>
            <a:r>
              <a:rPr lang="en-US" sz="1400" dirty="0" smtClean="0"/>
              <a:t>Plus,</a:t>
            </a:r>
            <a:r>
              <a:rPr lang="en-US" sz="1400" baseline="0" dirty="0" smtClean="0"/>
              <a:t> there is the benefit of c</a:t>
            </a:r>
            <a:r>
              <a:rPr lang="en-US" sz="1400" dirty="0" smtClean="0"/>
              <a:t>entral supervision.</a:t>
            </a:r>
            <a:r>
              <a:rPr lang="en-US" sz="1400" baseline="0" dirty="0" smtClean="0"/>
              <a:t> Researchers can monitor how the questions are being asked and whether or not questions are being misinterpreted. It is possible to make changes in response to information.</a:t>
            </a:r>
            <a:endParaRPr lang="en-US" sz="1400" dirty="0" smtClean="0"/>
          </a:p>
          <a:p>
            <a:pPr marL="285750" lvl="0" indent="-285750">
              <a:lnSpc>
                <a:spcPct val="80000"/>
              </a:lnSpc>
              <a:buFont typeface="Arial" panose="020B0604020202020204" pitchFamily="34" charset="0"/>
              <a:buChar char="•"/>
            </a:pPr>
            <a:r>
              <a:rPr lang="en-US" sz="1400" dirty="0" smtClean="0"/>
              <a:t>Some disadvantages</a:t>
            </a:r>
            <a:endParaRPr lang="en-US" sz="1400" dirty="0" smtClean="0"/>
          </a:p>
          <a:p>
            <a:pPr marL="742950" lvl="2" indent="-285750">
              <a:lnSpc>
                <a:spcPct val="80000"/>
              </a:lnSpc>
              <a:buFont typeface="Arial" panose="020B0604020202020204" pitchFamily="34" charset="0"/>
              <a:buChar char="•"/>
            </a:pPr>
            <a:r>
              <a:rPr lang="en-US" sz="1400" dirty="0" smtClean="0"/>
              <a:t>Questions must be asked carefully </a:t>
            </a:r>
            <a:r>
              <a:rPr lang="en-US" sz="1400" baseline="0" dirty="0" smtClean="0"/>
              <a:t>and </a:t>
            </a:r>
            <a:r>
              <a:rPr lang="en-US" sz="1400" dirty="0" smtClean="0"/>
              <a:t>complicated </a:t>
            </a:r>
            <a:r>
              <a:rPr lang="en-US" sz="1400" dirty="0" smtClean="0"/>
              <a:t>questions may be difficult to </a:t>
            </a:r>
            <a:r>
              <a:rPr lang="en-US" sz="1400" dirty="0" smtClean="0"/>
              <a:t>ask</a:t>
            </a:r>
            <a:r>
              <a:rPr lang="en-US" sz="1400" baseline="0" dirty="0" smtClean="0"/>
              <a:t>. It also takes more time to read the questions aloud. </a:t>
            </a:r>
            <a:endParaRPr lang="en-US" sz="1400" dirty="0" smtClean="0"/>
          </a:p>
          <a:p>
            <a:pPr marL="742950" lvl="2" indent="-285750">
              <a:lnSpc>
                <a:spcPct val="80000"/>
              </a:lnSpc>
              <a:buFont typeface="Arial" panose="020B0604020202020204" pitchFamily="34" charset="0"/>
              <a:buChar char="•"/>
            </a:pPr>
            <a:r>
              <a:rPr lang="en-US" sz="1400" dirty="0" smtClean="0"/>
              <a:t>There are sampling </a:t>
            </a:r>
            <a:r>
              <a:rPr lang="en-US" sz="1400" dirty="0" smtClean="0"/>
              <a:t>issues – who will be </a:t>
            </a:r>
            <a:r>
              <a:rPr lang="en-US" sz="1400" dirty="0" smtClean="0"/>
              <a:t>home, answer</a:t>
            </a:r>
            <a:r>
              <a:rPr lang="en-US" sz="1400" baseline="0" dirty="0" smtClean="0"/>
              <a:t> their phone, and </a:t>
            </a:r>
            <a:r>
              <a:rPr lang="en-US" sz="1400" dirty="0" smtClean="0"/>
              <a:t>agree </a:t>
            </a:r>
            <a:r>
              <a:rPr lang="en-US" sz="1400" dirty="0" smtClean="0"/>
              <a:t>to </a:t>
            </a:r>
            <a:r>
              <a:rPr lang="en-US" sz="1400" dirty="0" smtClean="0"/>
              <a:t>respond.</a:t>
            </a:r>
            <a:r>
              <a:rPr lang="en-US" sz="1400" baseline="0" dirty="0" smtClean="0"/>
              <a:t> A lot of people </a:t>
            </a:r>
            <a:r>
              <a:rPr lang="en-US" sz="1400" dirty="0" smtClean="0"/>
              <a:t>screen their calls. So, are the people who take these surveys different in important ways from those who</a:t>
            </a:r>
            <a:r>
              <a:rPr lang="en-US" sz="1400" baseline="0" dirty="0" smtClean="0"/>
              <a:t> don’t?</a:t>
            </a:r>
          </a:p>
          <a:p>
            <a:pPr marL="742950" lvl="2" indent="-285750">
              <a:lnSpc>
                <a:spcPct val="80000"/>
              </a:lnSpc>
              <a:buFont typeface="Arial" panose="020B0604020202020204" pitchFamily="34" charset="0"/>
              <a:buChar char="•"/>
            </a:pPr>
            <a:endParaRPr lang="en-US" sz="1400" dirty="0" smtClean="0"/>
          </a:p>
          <a:p>
            <a:endParaRPr lang="en-US" dirty="0"/>
          </a:p>
        </p:txBody>
      </p:sp>
      <p:sp>
        <p:nvSpPr>
          <p:cNvPr id="4" name="Slide Number Placeholder 3"/>
          <p:cNvSpPr>
            <a:spLocks noGrp="1"/>
          </p:cNvSpPr>
          <p:nvPr>
            <p:ph type="sldNum" sz="quarter" idx="10"/>
          </p:nvPr>
        </p:nvSpPr>
        <p:spPr/>
        <p:txBody>
          <a:bodyPr/>
          <a:lstStyle/>
          <a:p>
            <a:fld id="{4B405842-F50C-4E6B-9A16-E95F8284243A}" type="slidenum">
              <a:rPr lang="en-US" smtClean="0"/>
              <a:pPr/>
              <a:t>18</a:t>
            </a:fld>
            <a:endParaRPr lang="en-US"/>
          </a:p>
        </p:txBody>
      </p:sp>
    </p:spTree>
    <p:extLst>
      <p:ext uri="{BB962C8B-B14F-4D97-AF65-F5344CB8AC3E}">
        <p14:creationId xmlns:p14="http://schemas.microsoft.com/office/powerpoint/2010/main" val="1398485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2525" y="77788"/>
            <a:ext cx="4654550" cy="3490912"/>
          </a:xfrm>
        </p:spPr>
      </p:sp>
      <p:sp>
        <p:nvSpPr>
          <p:cNvPr id="3" name="Notes Placeholder 2"/>
          <p:cNvSpPr>
            <a:spLocks noGrp="1"/>
          </p:cNvSpPr>
          <p:nvPr>
            <p:ph type="body" idx="1"/>
          </p:nvPr>
        </p:nvSpPr>
        <p:spPr>
          <a:xfrm>
            <a:off x="309316" y="3568488"/>
            <a:ext cx="6340969" cy="5042429"/>
          </a:xfrm>
        </p:spPr>
        <p:txBody>
          <a:bodyPr>
            <a:noAutofit/>
          </a:bodyPr>
          <a:lstStyle/>
          <a:p>
            <a:r>
              <a:rPr lang="en-US" sz="1300" b="1" dirty="0" smtClean="0"/>
              <a:t>Face-to-Face</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300" dirty="0" smtClean="0"/>
              <a:t>These types of surveys allow researchers to clarify </a:t>
            </a:r>
            <a:r>
              <a:rPr lang="en-US" sz="1300" dirty="0" smtClean="0"/>
              <a:t>questions </a:t>
            </a:r>
            <a:r>
              <a:rPr lang="en-US" sz="1300" dirty="0" smtClean="0"/>
              <a:t>or</a:t>
            </a:r>
            <a:r>
              <a:rPr lang="en-US" sz="1300" baseline="0" dirty="0" smtClean="0"/>
              <a:t> ask follow up questions</a:t>
            </a:r>
            <a:r>
              <a:rPr lang="en-US" sz="1300" dirty="0" smtClean="0"/>
              <a:t>. </a:t>
            </a:r>
            <a:r>
              <a:rPr lang="en-US" sz="1300" dirty="0" smtClean="0"/>
              <a:t>Might be a good way to go if addressing complex or intimate issues requiring in depth probing. </a:t>
            </a:r>
            <a:r>
              <a:rPr lang="en-US" sz="1300" dirty="0" smtClean="0"/>
              <a:t>Can be more flexible and spontaneous in exploring new lines of inquiry</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300" dirty="0" smtClean="0"/>
              <a:t>May be the only way to obtain data from some populations – children, homeless, etc.</a:t>
            </a:r>
          </a:p>
          <a:p>
            <a:pPr marL="285750" indent="-285750">
              <a:buFont typeface="Arial" panose="020B0604020202020204" pitchFamily="34" charset="0"/>
              <a:buChar char="•"/>
            </a:pPr>
            <a:r>
              <a:rPr lang="en-US" sz="1300" dirty="0" smtClean="0"/>
              <a:t>More </a:t>
            </a:r>
            <a:r>
              <a:rPr lang="en-US" sz="1300" dirty="0" smtClean="0"/>
              <a:t>control of presentation of questions, their order, elimination of irrelevant questions, etc</a:t>
            </a:r>
            <a:r>
              <a:rPr lang="en-US" sz="1300" dirty="0" smtClean="0"/>
              <a:t>. </a:t>
            </a:r>
            <a:endParaRPr lang="en-US" sz="1300" dirty="0" smtClean="0"/>
          </a:p>
          <a:p>
            <a:pPr marL="285750" indent="-285750">
              <a:buFont typeface="Arial" panose="020B0604020202020204" pitchFamily="34" charset="0"/>
              <a:buChar char="•"/>
            </a:pPr>
            <a:r>
              <a:rPr lang="en-US" sz="1300" dirty="0" smtClean="0"/>
              <a:t>Knowledge of context, person you are talking to, personal factors, age, race, SES, </a:t>
            </a:r>
            <a:r>
              <a:rPr lang="en-US" sz="1300" dirty="0" smtClean="0"/>
              <a:t>gender</a:t>
            </a:r>
            <a:r>
              <a:rPr lang="en-US" sz="1300" baseline="0" dirty="0" smtClean="0"/>
              <a:t> – and may even their home environment if that is where they survey is being given.</a:t>
            </a:r>
            <a:r>
              <a:rPr lang="en-US" sz="1300" dirty="0" smtClean="0"/>
              <a:t> </a:t>
            </a:r>
            <a:endParaRPr lang="en-US" sz="1300" dirty="0" smtClean="0"/>
          </a:p>
          <a:p>
            <a:pPr marL="285750" indent="-285750">
              <a:buFont typeface="Arial" panose="020B0604020202020204" pitchFamily="34" charset="0"/>
              <a:buChar char="•"/>
            </a:pPr>
            <a:endParaRPr lang="en-US" sz="1300" dirty="0" smtClean="0"/>
          </a:p>
          <a:p>
            <a:pPr marL="285750" indent="-285750">
              <a:buFont typeface="Arial" panose="020B0604020202020204" pitchFamily="34" charset="0"/>
              <a:buChar char="•"/>
            </a:pPr>
            <a:endParaRPr lang="en-US" sz="1300" dirty="0" smtClean="0"/>
          </a:p>
          <a:p>
            <a:pPr marL="285750" indent="-285750">
              <a:buFont typeface="Arial" panose="020B0604020202020204" pitchFamily="34" charset="0"/>
              <a:buChar char="•"/>
            </a:pPr>
            <a:r>
              <a:rPr lang="en-US" sz="1300" dirty="0" smtClean="0"/>
              <a:t>response </a:t>
            </a:r>
            <a:r>
              <a:rPr lang="en-US" sz="1300" dirty="0" smtClean="0"/>
              <a:t>rates are several percentage points higher than for telephone interviews. The interview setting makes it more difficult for respondents to avoid answering certain questions or to terminate their participation altogether.</a:t>
            </a:r>
          </a:p>
          <a:p>
            <a:pPr marL="285750" indent="-285750">
              <a:buFont typeface="Arial" panose="020B0604020202020204" pitchFamily="34" charset="0"/>
              <a:buChar char="•"/>
            </a:pPr>
            <a:endParaRPr lang="en-US" sz="1300" dirty="0" smtClean="0"/>
          </a:p>
          <a:p>
            <a:pPr marL="285750" indent="-285750">
              <a:buFont typeface="Arial" panose="020B0604020202020204" pitchFamily="34" charset="0"/>
              <a:buChar char="•"/>
            </a:pPr>
            <a:r>
              <a:rPr lang="en-US" sz="1300" dirty="0" smtClean="0"/>
              <a:t>Con – reluctant to tell things, $ and time of doing it this way</a:t>
            </a:r>
            <a:endParaRPr lang="en-US" sz="1300" b="1" dirty="0" smtClean="0"/>
          </a:p>
          <a:p>
            <a:pPr marL="753511" lvl="1" indent="-285750">
              <a:lnSpc>
                <a:spcPct val="90000"/>
              </a:lnSpc>
              <a:buFont typeface="Arial" panose="020B0604020202020204" pitchFamily="34" charset="0"/>
              <a:buChar char="•"/>
            </a:pPr>
            <a:endParaRPr lang="en-US" sz="1300" dirty="0" smtClean="0"/>
          </a:p>
          <a:p>
            <a:pPr marL="285750" indent="-285750" defTabSz="935523">
              <a:lnSpc>
                <a:spcPct val="90000"/>
              </a:lnSpc>
              <a:buFont typeface="Arial" panose="020B0604020202020204" pitchFamily="34" charset="0"/>
              <a:buChar char="•"/>
              <a:defRPr/>
            </a:pPr>
            <a:r>
              <a:rPr lang="en-US" sz="1300" dirty="0" smtClean="0"/>
              <a:t>However, interviews </a:t>
            </a:r>
            <a:r>
              <a:rPr lang="en-US" sz="1300" dirty="0" smtClean="0"/>
              <a:t>are more susceptible to deviations from </a:t>
            </a:r>
            <a:r>
              <a:rPr lang="en-US" sz="1300" dirty="0" smtClean="0"/>
              <a:t>instructions.</a:t>
            </a:r>
            <a:r>
              <a:rPr lang="en-US" sz="1300" baseline="0" dirty="0" smtClean="0"/>
              <a:t> That is, unless they are trained well, there may </a:t>
            </a:r>
            <a:r>
              <a:rPr lang="en-US" sz="1300" dirty="0" smtClean="0"/>
              <a:t>be with uniformity </a:t>
            </a:r>
            <a:r>
              <a:rPr lang="en-US" sz="1300" dirty="0" smtClean="0"/>
              <a:t>or </a:t>
            </a:r>
            <a:r>
              <a:rPr lang="en-US" sz="1300" dirty="0" smtClean="0"/>
              <a:t>standardization</a:t>
            </a:r>
            <a:r>
              <a:rPr lang="en-US" sz="1300" baseline="0" dirty="0" smtClean="0"/>
              <a:t> – this could influence reliability.</a:t>
            </a:r>
            <a:r>
              <a:rPr lang="en-US" sz="1300" dirty="0" smtClean="0"/>
              <a:t> Interviewers </a:t>
            </a:r>
            <a:r>
              <a:rPr lang="en-US" sz="1300" dirty="0" smtClean="0"/>
              <a:t>should be the same in appearance (dress), probe </a:t>
            </a:r>
            <a:r>
              <a:rPr lang="en-US" sz="1300" dirty="0" smtClean="0"/>
              <a:t>and </a:t>
            </a:r>
            <a:r>
              <a:rPr lang="en-US" sz="1300" dirty="0" smtClean="0"/>
              <a:t>answer questions in similar </a:t>
            </a:r>
            <a:r>
              <a:rPr lang="en-US" sz="1300" dirty="0" smtClean="0"/>
              <a:t>ways, etc.</a:t>
            </a:r>
            <a:endParaRPr lang="en-US" sz="1300" dirty="0" smtClean="0"/>
          </a:p>
          <a:p>
            <a:pPr marL="285750" indent="-285750">
              <a:lnSpc>
                <a:spcPct val="90000"/>
              </a:lnSpc>
              <a:buFont typeface="Arial" panose="020B0604020202020204" pitchFamily="34" charset="0"/>
              <a:buChar char="•"/>
            </a:pPr>
            <a:r>
              <a:rPr lang="en-US" sz="1300" dirty="0" smtClean="0"/>
              <a:t>Interviewer bias (i.e., Research bias) is possible - </a:t>
            </a:r>
            <a:r>
              <a:rPr lang="en-US" sz="1300" dirty="0" smtClean="0"/>
              <a:t>(a) questions are altered or not posed as written (b) interviewers may probe and react to answers differently (c) feedback is often used ineffectively in that positive feedback is given </a:t>
            </a:r>
            <a:r>
              <a:rPr lang="en-US" sz="1300" dirty="0" smtClean="0"/>
              <a:t>indiscriminately. This could</a:t>
            </a:r>
            <a:r>
              <a:rPr lang="en-US" sz="1300" baseline="0" dirty="0" smtClean="0"/>
              <a:t> also bias the way participants respond. </a:t>
            </a:r>
            <a:endParaRPr lang="en-US" sz="1300" dirty="0" smtClean="0"/>
          </a:p>
          <a:p>
            <a:pPr marL="285750" indent="-285750">
              <a:lnSpc>
                <a:spcPct val="90000"/>
              </a:lnSpc>
              <a:buFont typeface="Arial" panose="020B0604020202020204" pitchFamily="34" charset="0"/>
              <a:buChar char="•"/>
            </a:pPr>
            <a:r>
              <a:rPr lang="en-US" sz="1300" dirty="0" smtClean="0"/>
              <a:t>Social desirability – some evidence that race and sex affect responses when questions are germane to these characteristics (e.g., racial attitudes, sexual stereotypes</a:t>
            </a:r>
            <a:r>
              <a:rPr lang="en-US" sz="1300" dirty="0" smtClean="0"/>
              <a:t>). </a:t>
            </a:r>
            <a:endParaRPr lang="en-US" sz="1300" dirty="0" smtClean="0"/>
          </a:p>
          <a:p>
            <a:pPr marL="285750" indent="-285750">
              <a:lnSpc>
                <a:spcPct val="90000"/>
              </a:lnSpc>
              <a:buFont typeface="Arial" panose="020B0604020202020204" pitchFamily="34" charset="0"/>
              <a:buChar char="•"/>
            </a:pPr>
            <a:r>
              <a:rPr lang="en-US" sz="1300" dirty="0" smtClean="0"/>
              <a:t>May be ,ore </a:t>
            </a:r>
            <a:r>
              <a:rPr lang="en-US" sz="1300" dirty="0" smtClean="0"/>
              <a:t>demanding in terms of selection, training, and supervision of </a:t>
            </a:r>
            <a:r>
              <a:rPr lang="en-US" sz="1300" dirty="0" smtClean="0"/>
              <a:t>personnel. Could be more expensive to travel to the locations where</a:t>
            </a:r>
            <a:r>
              <a:rPr lang="en-US" sz="1300" baseline="0" dirty="0" smtClean="0"/>
              <a:t> participants are. </a:t>
            </a:r>
            <a:endParaRPr lang="en-US" sz="1300" dirty="0" smtClean="0"/>
          </a:p>
          <a:p>
            <a:pPr marL="623682" indent="-623682">
              <a:lnSpc>
                <a:spcPct val="90000"/>
              </a:lnSpc>
              <a:buFontTx/>
              <a:buChar char="-"/>
            </a:pPr>
            <a:endParaRPr lang="en-US" sz="1300" dirty="0" smtClean="0"/>
          </a:p>
        </p:txBody>
      </p:sp>
      <p:sp>
        <p:nvSpPr>
          <p:cNvPr id="4" name="Slide Number Placeholder 3"/>
          <p:cNvSpPr>
            <a:spLocks noGrp="1"/>
          </p:cNvSpPr>
          <p:nvPr>
            <p:ph type="sldNum" sz="quarter" idx="10"/>
          </p:nvPr>
        </p:nvSpPr>
        <p:spPr/>
        <p:txBody>
          <a:bodyPr/>
          <a:lstStyle/>
          <a:p>
            <a:fld id="{4B405842-F50C-4E6B-9A16-E95F8284243A}" type="slidenum">
              <a:rPr lang="en-US" smtClean="0"/>
              <a:pPr/>
              <a:t>19</a:t>
            </a:fld>
            <a:endParaRPr lang="en-US"/>
          </a:p>
        </p:txBody>
      </p:sp>
    </p:spTree>
    <p:extLst>
      <p:ext uri="{BB962C8B-B14F-4D97-AF65-F5344CB8AC3E}">
        <p14:creationId xmlns:p14="http://schemas.microsoft.com/office/powerpoint/2010/main" val="42388851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171450" indent="-171450">
              <a:buFont typeface="Arial" panose="020B0604020202020204" pitchFamily="34" charset="0"/>
              <a:buChar char="•"/>
            </a:pPr>
            <a:r>
              <a:rPr lang="en-US" dirty="0" smtClean="0"/>
              <a:t>With survey research we’re not directly observing individuals’ behaviors. We don’t have to find out their food preferences by observing what</a:t>
            </a:r>
            <a:r>
              <a:rPr lang="en-US" baseline="0" dirty="0" smtClean="0"/>
              <a:t> they eat, we can simply ask them. With the survey research we can also tap into people’s attitudes, motives, beliefs, impressions. In observational research, we can’t assess these things – we can only describe the behavior we’ve observed.</a:t>
            </a:r>
          </a:p>
          <a:p>
            <a:pPr marL="0" indent="0">
              <a:buFont typeface="Arial" panose="020B0604020202020204" pitchFamily="34" charset="0"/>
              <a:buNone/>
            </a:pPr>
            <a:endParaRPr lang="en-US" baseline="0" dirty="0" smtClean="0"/>
          </a:p>
          <a:p>
            <a:pPr marL="171450" indent="-171450">
              <a:buFont typeface="Arial" panose="020B0604020202020204" pitchFamily="34" charset="0"/>
              <a:buChar char="•"/>
            </a:pPr>
            <a:r>
              <a:rPr lang="en-US" baseline="0" dirty="0" smtClean="0"/>
              <a:t>Caution: The survey is used as a measurement technique in a variety of different research designs (and different research strategies). Simply because a study uses a survey does not mean that it is correlational research (could be descriptive or even experimental). </a:t>
            </a:r>
            <a:endParaRPr lang="en-US" dirty="0" smtClean="0"/>
          </a:p>
          <a:p>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4B405842-F50C-4E6B-9A16-E95F8284243A}" type="slidenum">
              <a:rPr lang="en-US" smtClean="0"/>
              <a:pPr/>
              <a:t>2</a:t>
            </a:fld>
            <a:endParaRPr lang="en-US"/>
          </a:p>
        </p:txBody>
      </p:sp>
    </p:spTree>
    <p:extLst>
      <p:ext uri="{BB962C8B-B14F-4D97-AF65-F5344CB8AC3E}">
        <p14:creationId xmlns:p14="http://schemas.microsoft.com/office/powerpoint/2010/main" val="158859617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smtClean="0"/>
              <a:t>Internet</a:t>
            </a:r>
            <a:r>
              <a:rPr lang="en-US" baseline="0" dirty="0" smtClean="0"/>
              <a:t> surveys are becoming more popular.</a:t>
            </a:r>
          </a:p>
          <a:p>
            <a:pPr marL="628650" lvl="1" indent="-171450">
              <a:buFont typeface="Arial" panose="020B0604020202020204" pitchFamily="34" charset="0"/>
              <a:buChar char="•"/>
            </a:pPr>
            <a:r>
              <a:rPr lang="en-US" baseline="0" dirty="0" smtClean="0"/>
              <a:t>There are several web-based software systems are free or inexpensive to obtain. They make it easy construct and distribute surveys, which can be delivered to emails addresses or posted as a link on the internet. </a:t>
            </a:r>
          </a:p>
          <a:p>
            <a:pPr marL="628650" lvl="1" indent="-171450">
              <a:buFont typeface="Arial" panose="020B0604020202020204" pitchFamily="34" charset="0"/>
              <a:buChar char="•"/>
            </a:pPr>
            <a:r>
              <a:rPr lang="en-US" baseline="0" dirty="0" smtClean="0"/>
              <a:t>There are also online participant pools such as </a:t>
            </a:r>
            <a:r>
              <a:rPr lang="en-US" baseline="0" dirty="0" err="1" smtClean="0"/>
              <a:t>Mturk</a:t>
            </a:r>
            <a:r>
              <a:rPr lang="en-US" baseline="0" dirty="0" smtClean="0"/>
              <a:t>. People can register online to earn money for taking surveys. This can provide access to a global population; however, there is still the question of representativeness. How much this matters depends on the nature of your research.</a:t>
            </a:r>
          </a:p>
          <a:p>
            <a:pPr marL="628650" lvl="1" indent="-171450">
              <a:buFont typeface="Arial" panose="020B0604020202020204" pitchFamily="34" charset="0"/>
              <a:buChar char="•"/>
            </a:pPr>
            <a:r>
              <a:rPr lang="en-US" baseline="0" dirty="0" smtClean="0"/>
              <a:t>Responds may be similar to paper-pencil surveys, but it can depend on the topic (e.g., sensitive). </a:t>
            </a:r>
            <a:endParaRPr lang="en-US" dirty="0"/>
          </a:p>
        </p:txBody>
      </p:sp>
      <p:sp>
        <p:nvSpPr>
          <p:cNvPr id="4" name="Slide Number Placeholder 3"/>
          <p:cNvSpPr>
            <a:spLocks noGrp="1"/>
          </p:cNvSpPr>
          <p:nvPr>
            <p:ph type="sldNum" sz="quarter" idx="10"/>
          </p:nvPr>
        </p:nvSpPr>
        <p:spPr/>
        <p:txBody>
          <a:bodyPr/>
          <a:lstStyle/>
          <a:p>
            <a:fld id="{91E5D7E8-F96F-4A21-AE02-ECEF97F6542E}" type="slidenum">
              <a:rPr lang="en-US" smtClean="0"/>
              <a:pPr/>
              <a:t>20</a:t>
            </a:fld>
            <a:endParaRPr lang="en-US"/>
          </a:p>
        </p:txBody>
      </p:sp>
    </p:spTree>
    <p:extLst>
      <p:ext uri="{BB962C8B-B14F-4D97-AF65-F5344CB8AC3E}">
        <p14:creationId xmlns:p14="http://schemas.microsoft.com/office/powerpoint/2010/main" val="418398689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1E5D7E8-F96F-4A21-AE02-ECEF97F6542E}" type="slidenum">
              <a:rPr lang="en-US" smtClean="0"/>
              <a:pPr/>
              <a:t>21</a:t>
            </a:fld>
            <a:endParaRPr lang="en-US"/>
          </a:p>
        </p:txBody>
      </p:sp>
    </p:spTree>
    <p:extLst>
      <p:ext uri="{BB962C8B-B14F-4D97-AF65-F5344CB8AC3E}">
        <p14:creationId xmlns:p14="http://schemas.microsoft.com/office/powerpoint/2010/main" val="4226298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AE6DA86-B499-4FA7-941E-1251B8D43406}" type="slidenum">
              <a:rPr lang="en-US"/>
              <a:pPr/>
              <a:t>3</a:t>
            </a:fld>
            <a:endParaRPr lang="en-US"/>
          </a:p>
        </p:txBody>
      </p:sp>
      <p:sp>
        <p:nvSpPr>
          <p:cNvPr id="179202" name="Rectangle 2"/>
          <p:cNvSpPr>
            <a:spLocks noGrp="1" noRot="1" noChangeAspect="1" noChangeArrowheads="1" noTextEdit="1"/>
          </p:cNvSpPr>
          <p:nvPr>
            <p:ph type="sldImg"/>
          </p:nvPr>
        </p:nvSpPr>
        <p:spPr>
          <a:xfrm>
            <a:off x="1152525" y="77788"/>
            <a:ext cx="4654550" cy="3490912"/>
          </a:xfrm>
          <a:ln/>
        </p:spPr>
      </p:sp>
      <p:sp>
        <p:nvSpPr>
          <p:cNvPr id="179203" name="Rectangle 3"/>
          <p:cNvSpPr>
            <a:spLocks noGrp="1" noChangeArrowheads="1"/>
          </p:cNvSpPr>
          <p:nvPr>
            <p:ph type="body" idx="1"/>
          </p:nvPr>
        </p:nvSpPr>
        <p:spPr>
          <a:xfrm>
            <a:off x="309316" y="3646064"/>
            <a:ext cx="6340969" cy="5430308"/>
          </a:xfrm>
        </p:spPr>
        <p:txBody>
          <a:bodyPr>
            <a:noAutofit/>
          </a:bodyPr>
          <a:lstStyle/>
          <a:p>
            <a:pPr marL="171450" indent="-171450">
              <a:lnSpc>
                <a:spcPct val="90000"/>
              </a:lnSpc>
              <a:buFont typeface="Arial" panose="020B0604020202020204" pitchFamily="34" charset="0"/>
              <a:buChar char="•"/>
            </a:pPr>
            <a:r>
              <a:rPr lang="en-US" dirty="0" smtClean="0"/>
              <a:t>There are several things to consider when constructing</a:t>
            </a:r>
            <a:r>
              <a:rPr lang="en-US" baseline="0" dirty="0" smtClean="0"/>
              <a:t> a survey.</a:t>
            </a:r>
          </a:p>
          <a:p>
            <a:pPr marL="171450" indent="-171450">
              <a:lnSpc>
                <a:spcPct val="90000"/>
              </a:lnSpc>
              <a:buFont typeface="Arial" panose="020B0604020202020204" pitchFamily="34" charset="0"/>
              <a:buChar char="•"/>
            </a:pPr>
            <a:endParaRPr lang="en-US" dirty="0" smtClean="0"/>
          </a:p>
          <a:p>
            <a:pPr marL="171450" indent="-171450">
              <a:lnSpc>
                <a:spcPct val="90000"/>
              </a:lnSpc>
              <a:buFont typeface="Arial" panose="020B0604020202020204" pitchFamily="34" charset="0"/>
              <a:buChar char="•"/>
            </a:pPr>
            <a:r>
              <a:rPr lang="en-US" dirty="0" smtClean="0"/>
              <a:t>Researchers</a:t>
            </a:r>
            <a:r>
              <a:rPr lang="en-US" baseline="0" dirty="0" smtClean="0"/>
              <a:t> need to </a:t>
            </a:r>
            <a:r>
              <a:rPr lang="en-US" dirty="0" smtClean="0"/>
              <a:t>clearly </a:t>
            </a:r>
            <a:r>
              <a:rPr lang="en-US" b="0" dirty="0" smtClean="0"/>
              <a:t>define their topic and what it is they want to know. So they need to think carefully about how they will </a:t>
            </a:r>
            <a:r>
              <a:rPr lang="en-US" b="1" dirty="0" smtClean="0"/>
              <a:t>develop survey items </a:t>
            </a:r>
            <a:r>
              <a:rPr lang="en-US" b="0" dirty="0" smtClean="0"/>
              <a:t>to assess the constructs in a valid and reliable way. </a:t>
            </a:r>
          </a:p>
          <a:p>
            <a:pPr marL="171450" indent="-171450">
              <a:lnSpc>
                <a:spcPct val="90000"/>
              </a:lnSpc>
              <a:buFont typeface="Arial" panose="020B0604020202020204" pitchFamily="34" charset="0"/>
              <a:buChar char="•"/>
            </a:pPr>
            <a:r>
              <a:rPr lang="en-US" dirty="0" smtClean="0"/>
              <a:t>Researchers also need to consider how to </a:t>
            </a:r>
            <a:r>
              <a:rPr lang="en-US" b="1" dirty="0" smtClean="0"/>
              <a:t>organize</a:t>
            </a:r>
            <a:r>
              <a:rPr lang="en-US" b="1" baseline="0" dirty="0" smtClean="0"/>
              <a:t> and assemble the survey</a:t>
            </a:r>
            <a:r>
              <a:rPr lang="en-US" baseline="0" dirty="0" smtClean="0"/>
              <a:t>. That is, how should the questions be grouped (e.g., based on type or topic)? Which questions should come first? Does it matter? Should they be in a random order?</a:t>
            </a:r>
          </a:p>
          <a:p>
            <a:pPr marL="171450" indent="-171450">
              <a:lnSpc>
                <a:spcPct val="90000"/>
              </a:lnSpc>
              <a:buFont typeface="Arial" panose="020B0604020202020204" pitchFamily="34" charset="0"/>
              <a:buChar char="•"/>
            </a:pPr>
            <a:r>
              <a:rPr lang="en-US" baseline="0" dirty="0" smtClean="0"/>
              <a:t>Then researchers have to determine </a:t>
            </a:r>
            <a:r>
              <a:rPr lang="en-US" b="1" baseline="0" dirty="0" smtClean="0"/>
              <a:t>who should take the survey</a:t>
            </a:r>
            <a:r>
              <a:rPr lang="en-US" baseline="0" dirty="0" smtClean="0"/>
              <a:t>. Here they consider issues of external validity and how representative their sample is. How many people should take the survey? </a:t>
            </a:r>
            <a:r>
              <a:rPr lang="en-US" dirty="0" smtClean="0"/>
              <a:t>Many</a:t>
            </a:r>
            <a:r>
              <a:rPr lang="en-US" baseline="0" dirty="0" smtClean="0"/>
              <a:t> surveys address specific issues that are relevant to only a small subset of the population. Others seek to describe broad characteristics of the general population.</a:t>
            </a:r>
          </a:p>
          <a:p>
            <a:pPr marL="171450" indent="-171450">
              <a:lnSpc>
                <a:spcPct val="90000"/>
              </a:lnSpc>
              <a:buFont typeface="Arial" panose="020B0604020202020204" pitchFamily="34" charset="0"/>
              <a:buChar char="•"/>
            </a:pPr>
            <a:r>
              <a:rPr lang="en-US" baseline="0" dirty="0" smtClean="0"/>
              <a:t>Researchers also have to think about what is the best way to </a:t>
            </a:r>
            <a:r>
              <a:rPr lang="en-US" b="1" baseline="0" dirty="0" smtClean="0"/>
              <a:t>administer the survey</a:t>
            </a:r>
            <a:r>
              <a:rPr lang="en-US" baseline="0" dirty="0" smtClean="0"/>
              <a:t>.  For example, should it be given through the mail or over the phone?</a:t>
            </a:r>
            <a:endParaRPr lang="en-US" dirty="0" smtClean="0"/>
          </a:p>
          <a:p>
            <a:pPr marL="171450" indent="-171450">
              <a:buFont typeface="Arial" panose="020B0604020202020204" pitchFamily="34" charset="0"/>
              <a:buChar char="•"/>
            </a:pPr>
            <a:endParaRPr lang="en-US" dirty="0"/>
          </a:p>
        </p:txBody>
      </p:sp>
    </p:spTree>
    <p:extLst>
      <p:ext uri="{BB962C8B-B14F-4D97-AF65-F5344CB8AC3E}">
        <p14:creationId xmlns:p14="http://schemas.microsoft.com/office/powerpoint/2010/main" val="8963698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smtClean="0"/>
              <a:t>Imagine</a:t>
            </a:r>
            <a:r>
              <a:rPr lang="en-US" baseline="0" dirty="0" smtClean="0"/>
              <a:t> that I wanted to gather some information about students’ options of their university.</a:t>
            </a:r>
          </a:p>
          <a:p>
            <a:pPr marL="171450" indent="-171450">
              <a:buFont typeface="Arial" panose="020B0604020202020204" pitchFamily="34" charset="0"/>
              <a:buChar char="•"/>
            </a:pPr>
            <a:r>
              <a:rPr lang="en-US" baseline="0" dirty="0" smtClean="0"/>
              <a:t>What would you say if I asked the two questions – what do you like (dislike) about your university?</a:t>
            </a:r>
          </a:p>
          <a:p>
            <a:pPr marL="628650" lvl="1" indent="-171450">
              <a:buFont typeface="Arial" panose="020B0604020202020204" pitchFamily="34" charset="0"/>
              <a:buChar char="•"/>
            </a:pPr>
            <a:r>
              <a:rPr lang="en-US" baseline="0" dirty="0" smtClean="0"/>
              <a:t>Often students say things like – the parking is difficult, sometimes I can’t find the courses I want, or not enough online courses, the instructors in my major really seem to care, there needs to be better advising, the wireless internet works quite well</a:t>
            </a:r>
          </a:p>
          <a:p>
            <a:pPr marL="628650" lvl="1" indent="-171450">
              <a:buFont typeface="Arial" panose="020B0604020202020204" pitchFamily="34" charset="0"/>
              <a:buChar char="•"/>
            </a:pPr>
            <a:endParaRPr lang="en-US" baseline="0" dirty="0" smtClean="0"/>
          </a:p>
          <a:p>
            <a:pPr marL="171450" lvl="0" indent="-171450">
              <a:buFont typeface="Arial" panose="020B0604020202020204" pitchFamily="34" charset="0"/>
              <a:buChar char="•"/>
            </a:pPr>
            <a:r>
              <a:rPr lang="en-US" baseline="0" dirty="0" smtClean="0"/>
              <a:t>What if instead, I had asked you the degree to which you agree/disagree with the six statements listed above? </a:t>
            </a:r>
          </a:p>
          <a:p>
            <a:pPr marL="171450" lvl="0" indent="-171450">
              <a:buFont typeface="Arial" panose="020B0604020202020204" pitchFamily="34" charset="0"/>
              <a:buChar char="•"/>
            </a:pPr>
            <a:endParaRPr lang="en-US" baseline="0" dirty="0" smtClean="0"/>
          </a:p>
          <a:p>
            <a:pPr marL="171450" lvl="0" indent="-171450">
              <a:buFont typeface="Arial" panose="020B0604020202020204" pitchFamily="34" charset="0"/>
              <a:buChar char="•"/>
            </a:pPr>
            <a:r>
              <a:rPr lang="en-US" baseline="0" dirty="0" smtClean="0"/>
              <a:t>As I hope you’ll start to realize, there are advantages and disadvantages to these types of questions.</a:t>
            </a:r>
            <a:endParaRPr lang="en-US" dirty="0"/>
          </a:p>
        </p:txBody>
      </p:sp>
      <p:sp>
        <p:nvSpPr>
          <p:cNvPr id="4" name="Slide Number Placeholder 3"/>
          <p:cNvSpPr>
            <a:spLocks noGrp="1"/>
          </p:cNvSpPr>
          <p:nvPr>
            <p:ph type="sldNum" sz="quarter" idx="10"/>
          </p:nvPr>
        </p:nvSpPr>
        <p:spPr/>
        <p:txBody>
          <a:bodyPr/>
          <a:lstStyle/>
          <a:p>
            <a:fld id="{91E5D7E8-F96F-4A21-AE02-ECEF97F6542E}" type="slidenum">
              <a:rPr lang="en-US" smtClean="0"/>
              <a:pPr/>
              <a:t>4</a:t>
            </a:fld>
            <a:endParaRPr lang="en-US"/>
          </a:p>
        </p:txBody>
      </p:sp>
    </p:spTree>
    <p:extLst>
      <p:ext uri="{BB962C8B-B14F-4D97-AF65-F5344CB8AC3E}">
        <p14:creationId xmlns:p14="http://schemas.microsoft.com/office/powerpoint/2010/main" val="17000110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93AE263-E53E-43E5-AFD5-D46F7CAEF559}" type="slidenum">
              <a:rPr lang="en-US"/>
              <a:pPr/>
              <a:t>5</a:t>
            </a:fld>
            <a:endParaRPr lang="en-US"/>
          </a:p>
        </p:txBody>
      </p:sp>
      <p:sp>
        <p:nvSpPr>
          <p:cNvPr id="164866" name="Rectangle 2"/>
          <p:cNvSpPr>
            <a:spLocks noGrp="1" noRot="1" noChangeAspect="1" noChangeArrowheads="1" noTextEdit="1"/>
          </p:cNvSpPr>
          <p:nvPr>
            <p:ph type="sldImg"/>
          </p:nvPr>
        </p:nvSpPr>
        <p:spPr>
          <a:xfrm>
            <a:off x="1152525" y="77788"/>
            <a:ext cx="4654550" cy="3490912"/>
          </a:xfrm>
          <a:ln/>
        </p:spPr>
      </p:sp>
      <p:sp>
        <p:nvSpPr>
          <p:cNvPr id="164867" name="Rectangle 3"/>
          <p:cNvSpPr>
            <a:spLocks noGrp="1" noChangeArrowheads="1"/>
          </p:cNvSpPr>
          <p:nvPr>
            <p:ph type="body" idx="1"/>
          </p:nvPr>
        </p:nvSpPr>
        <p:spPr>
          <a:xfrm>
            <a:off x="695960" y="3646064"/>
            <a:ext cx="5567680" cy="4964853"/>
          </a:xfrm>
        </p:spPr>
        <p:txBody>
          <a:bodyPr>
            <a:normAutofit/>
          </a:bodyPr>
          <a:lstStyle/>
          <a:p>
            <a:pPr marL="285750" indent="-285750">
              <a:buFont typeface="Arial" panose="020B0604020202020204" pitchFamily="34" charset="0"/>
              <a:buChar char="•"/>
            </a:pPr>
            <a:r>
              <a:rPr lang="en-US" sz="1200" b="1" dirty="0" smtClean="0"/>
              <a:t>Open-Ended (free response)</a:t>
            </a:r>
            <a:r>
              <a:rPr lang="en-US" sz="1200" b="1" baseline="0" dirty="0" smtClean="0"/>
              <a:t> - </a:t>
            </a:r>
            <a:r>
              <a:rPr lang="en-US" sz="1200" dirty="0" smtClean="0"/>
              <a:t>Respondents are asked to answer a question in their own words</a:t>
            </a:r>
            <a:endParaRPr lang="en-US" sz="1200" dirty="0"/>
          </a:p>
          <a:p>
            <a:pPr marL="742950" lvl="1" indent="-285750">
              <a:buFont typeface="Arial" panose="020B0604020202020204" pitchFamily="34" charset="0"/>
              <a:buChar char="•"/>
            </a:pPr>
            <a:r>
              <a:rPr lang="en-US" sz="1200" dirty="0"/>
              <a:t>Pros – </a:t>
            </a:r>
            <a:r>
              <a:rPr lang="en-US" sz="1200" dirty="0" smtClean="0"/>
              <a:t>they are flexible in</a:t>
            </a:r>
            <a:r>
              <a:rPr lang="en-US" sz="1200" baseline="0" dirty="0" smtClean="0"/>
              <a:t> the sense that respondents can provide information that the researcher never considered. Researchers may wind up with a wider range of responses than they initially expected.</a:t>
            </a:r>
            <a:endParaRPr lang="en-US" sz="1200" dirty="0" smtClean="0"/>
          </a:p>
          <a:p>
            <a:pPr marL="742950" lvl="1" indent="-285750">
              <a:buFont typeface="Arial" panose="020B0604020202020204" pitchFamily="34" charset="0"/>
              <a:buChar char="•"/>
            </a:pPr>
            <a:r>
              <a:rPr lang="en-US" sz="1200" dirty="0" smtClean="0"/>
              <a:t>Cons </a:t>
            </a:r>
            <a:r>
              <a:rPr lang="en-US" sz="1200" dirty="0"/>
              <a:t>– </a:t>
            </a:r>
            <a:r>
              <a:rPr lang="en-US" sz="1200" dirty="0" smtClean="0"/>
              <a:t>the data can </a:t>
            </a:r>
            <a:r>
              <a:rPr lang="en-US" sz="1200" dirty="0"/>
              <a:t>be </a:t>
            </a:r>
            <a:r>
              <a:rPr lang="en-US" sz="1200" dirty="0" smtClean="0"/>
              <a:t>difficult to analyze</a:t>
            </a:r>
            <a:r>
              <a:rPr lang="en-US" sz="1200" baseline="0" dirty="0" smtClean="0"/>
              <a:t> as is the case when collecting qualitative data. Additionally, people have a tendency to skip the open-ended responses because they can sometimes require more effort.</a:t>
            </a:r>
          </a:p>
          <a:p>
            <a:pPr marL="742950" lvl="1" indent="-285750">
              <a:buFont typeface="Arial" panose="020B0604020202020204" pitchFamily="34" charset="0"/>
              <a:buChar char="•"/>
            </a:pPr>
            <a:endParaRPr lang="en-US" sz="1200" b="1" dirty="0"/>
          </a:p>
          <a:p>
            <a:pPr marL="285750" indent="-285750">
              <a:buFont typeface="Arial" panose="020B0604020202020204" pitchFamily="34" charset="0"/>
              <a:buChar char="•"/>
            </a:pPr>
            <a:r>
              <a:rPr lang="en-US" sz="1200" b="1" dirty="0" smtClean="0"/>
              <a:t>Closed-Ended</a:t>
            </a:r>
            <a:r>
              <a:rPr lang="en-US" sz="1200" b="1" baseline="0" dirty="0" smtClean="0"/>
              <a:t> (restricted response) - </a:t>
            </a:r>
            <a:r>
              <a:rPr lang="en-US" sz="1200" dirty="0" smtClean="0"/>
              <a:t>Respondents are given a list of alternatives and check the desired alternative (e.g.,</a:t>
            </a:r>
            <a:r>
              <a:rPr lang="en-US" sz="1200" baseline="0" dirty="0" smtClean="0"/>
              <a:t> no or yes, Likert)</a:t>
            </a:r>
            <a:r>
              <a:rPr lang="en-US" sz="1200" dirty="0" smtClean="0"/>
              <a:t>.</a:t>
            </a:r>
            <a:endParaRPr lang="en-US" sz="1200" dirty="0"/>
          </a:p>
          <a:p>
            <a:pPr marL="742950" lvl="1" indent="-285750">
              <a:buFont typeface="Arial" panose="020B0604020202020204" pitchFamily="34" charset="0"/>
              <a:buChar char="•"/>
            </a:pPr>
            <a:r>
              <a:rPr lang="en-US" sz="1200" dirty="0" smtClean="0"/>
              <a:t>Pro - Typically, the restricted responses are easer to score and summarize the responses. Although</a:t>
            </a:r>
            <a:r>
              <a:rPr lang="en-US" sz="1200" baseline="0" dirty="0" smtClean="0"/>
              <a:t> it may be as simple as looking a at a frequency count or a mean, there are some types of closes-ended questions/items that require more sophisticated scoring systems.</a:t>
            </a:r>
            <a:endParaRPr lang="en-US" sz="1200" dirty="0" smtClean="0"/>
          </a:p>
          <a:p>
            <a:pPr marL="742950" lvl="1" indent="-285750">
              <a:buFont typeface="Arial" panose="020B0604020202020204" pitchFamily="34" charset="0"/>
              <a:buChar char="•"/>
            </a:pPr>
            <a:r>
              <a:rPr lang="en-US" sz="1200" dirty="0" smtClean="0"/>
              <a:t>Cons – Researchers are typically</a:t>
            </a:r>
            <a:r>
              <a:rPr lang="en-US" sz="1200" baseline="0" dirty="0" smtClean="0"/>
              <a:t> limited in regards to the information collected. They may not catch factors that are important to respondents because they didn’t think to include them. </a:t>
            </a:r>
            <a:r>
              <a:rPr lang="en-US" sz="1200" dirty="0" smtClean="0"/>
              <a:t>Respondents may also feel </a:t>
            </a:r>
            <a:r>
              <a:rPr lang="en-US" sz="1200" dirty="0"/>
              <a:t>forced to </a:t>
            </a:r>
            <a:r>
              <a:rPr lang="en-US" sz="1200" dirty="0" smtClean="0"/>
              <a:t>respond</a:t>
            </a:r>
            <a:r>
              <a:rPr lang="en-US" sz="1200" baseline="0" dirty="0" smtClean="0"/>
              <a:t> in ways </a:t>
            </a:r>
            <a:r>
              <a:rPr lang="en-US" sz="1200" dirty="0" smtClean="0"/>
              <a:t>that don’t necessarily represent them or their</a:t>
            </a:r>
            <a:r>
              <a:rPr lang="en-US" sz="1200" baseline="0" dirty="0" smtClean="0"/>
              <a:t> opinions all that well. For example, imagine someone completing a demographic questionnaire that doesn’t include a biracial option when they identify themselves as biracial. </a:t>
            </a:r>
            <a:endParaRPr lang="en-US" sz="1200" dirty="0" smtClean="0"/>
          </a:p>
          <a:p>
            <a:pPr marL="285750" indent="-285750">
              <a:buFont typeface="Arial" panose="020B0604020202020204" pitchFamily="34" charset="0"/>
              <a:buChar char="•"/>
            </a:pPr>
            <a:endParaRPr lang="en-US" sz="1200" b="1" dirty="0" smtClean="0"/>
          </a:p>
          <a:p>
            <a:pPr marL="285750" indent="-285750">
              <a:buFont typeface="Arial" panose="020B0604020202020204" pitchFamily="34" charset="0"/>
              <a:buChar char="•"/>
            </a:pPr>
            <a:r>
              <a:rPr lang="en-US" sz="1200" b="1" dirty="0" smtClean="0"/>
              <a:t>Partially Open-Ended</a:t>
            </a:r>
            <a:r>
              <a:rPr lang="en-US" sz="1200" b="1" baseline="0" dirty="0" smtClean="0"/>
              <a:t> - </a:t>
            </a:r>
            <a:r>
              <a:rPr lang="en-US" sz="1200" dirty="0" smtClean="0"/>
              <a:t>An “Other” alternative is added to a restricted item, allowing the respondent to write in an alternative responses.</a:t>
            </a:r>
            <a:endParaRPr lang="en-US" sz="1200" b="1" dirty="0" smtClean="0"/>
          </a:p>
          <a:p>
            <a:endParaRPr lang="en-US" dirty="0"/>
          </a:p>
        </p:txBody>
      </p:sp>
    </p:spTree>
    <p:extLst>
      <p:ext uri="{BB962C8B-B14F-4D97-AF65-F5344CB8AC3E}">
        <p14:creationId xmlns:p14="http://schemas.microsoft.com/office/powerpoint/2010/main" val="31562080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online textbook “Research</a:t>
            </a:r>
            <a:r>
              <a:rPr lang="en-US" baseline="0" dirty="0" smtClean="0"/>
              <a:t> Methods in Psychology” presents </a:t>
            </a:r>
            <a:r>
              <a:rPr lang="en-US" baseline="0" dirty="0" err="1" smtClean="0"/>
              <a:t>Sudman</a:t>
            </a:r>
            <a:r>
              <a:rPr lang="en-US" baseline="0" dirty="0" smtClean="0"/>
              <a:t>, </a:t>
            </a:r>
            <a:r>
              <a:rPr lang="en-US" baseline="0" dirty="0" err="1" smtClean="0"/>
              <a:t>Bradburn</a:t>
            </a:r>
            <a:r>
              <a:rPr lang="en-US" baseline="0" dirty="0" smtClean="0"/>
              <a:t>, &amp; Schwarz (1996) Cognitive Model to highlight the cognitive process that is involved when people respond to a survey item.  They note that </a:t>
            </a:r>
            <a:r>
              <a:rPr lang="en-US" dirty="0" smtClean="0"/>
              <a:t>”respondents</a:t>
            </a:r>
            <a:r>
              <a:rPr lang="en-US" baseline="0" dirty="0" smtClean="0"/>
              <a:t> must interpret the question, retrieve relevant information from memory, form a tentative judgment, convert the tentative judgment into one of the response options, and finally edit their response as necessary” (Section 9.2). </a:t>
            </a:r>
          </a:p>
          <a:p>
            <a:endParaRPr lang="en-US" baseline="0" dirty="0" smtClean="0"/>
          </a:p>
          <a:p>
            <a:pPr marL="228600" indent="-228600">
              <a:buAutoNum type="arabicPeriod"/>
            </a:pPr>
            <a:r>
              <a:rPr lang="en-US" baseline="0" dirty="0" smtClean="0"/>
              <a:t>Interpret question – what is a typically day?</a:t>
            </a:r>
          </a:p>
          <a:p>
            <a:pPr marL="228600" indent="-228600">
              <a:buAutoNum type="arabicPeriod"/>
            </a:pPr>
            <a:r>
              <a:rPr lang="en-US" baseline="0" dirty="0" smtClean="0"/>
              <a:t>Retrieve information – go back and think about each day in the last week, think about recent occasions, use existing beliefs about themselves (e.g., I am not tech savvy)</a:t>
            </a:r>
          </a:p>
          <a:p>
            <a:pPr marL="228600" indent="-228600">
              <a:buAutoNum type="arabicPeriod"/>
            </a:pPr>
            <a:r>
              <a:rPr lang="en-US" baseline="0" dirty="0" smtClean="0"/>
              <a:t>Tentative judgement – use the information from their memory to make a judgement</a:t>
            </a:r>
          </a:p>
          <a:p>
            <a:pPr marL="228600" indent="-228600">
              <a:buAutoNum type="arabicPeriod"/>
            </a:pPr>
            <a:r>
              <a:rPr lang="en-US" baseline="0" dirty="0" smtClean="0"/>
              <a:t>Response format – convert their judgement to the response format</a:t>
            </a:r>
          </a:p>
          <a:p>
            <a:pPr marL="228600" indent="-228600">
              <a:buAutoNum type="arabicPeriod"/>
            </a:pPr>
            <a:r>
              <a:rPr lang="en-US" baseline="0" dirty="0" smtClean="0"/>
              <a:t>Edit their response – social desirability?</a:t>
            </a:r>
          </a:p>
          <a:p>
            <a:pPr marL="228600" indent="-228600">
              <a:buAutoNum type="arabicPeriod"/>
            </a:pPr>
            <a:endParaRPr lang="en-US" baseline="0" dirty="0" smtClean="0"/>
          </a:p>
          <a:p>
            <a:pPr marL="0" indent="0">
              <a:buNone/>
            </a:pPr>
            <a:r>
              <a:rPr lang="en-US" baseline="0" dirty="0" smtClean="0"/>
              <a:t>As you can see, constructing an item for a survey may not be as simple as it first appears. In each of these steps, it is possible that the question/item may not be interpreted by participants in the manner for which the researchers intended. </a:t>
            </a:r>
          </a:p>
          <a:p>
            <a:pPr marL="228600" indent="-228600">
              <a:buAutoNum type="arabicPeriod"/>
            </a:pPr>
            <a:endParaRPr lang="en-US" baseline="0" dirty="0" smtClean="0"/>
          </a:p>
          <a:p>
            <a:pPr marL="0" indent="0">
              <a:buNone/>
            </a:pPr>
            <a:r>
              <a:rPr lang="en-US" dirty="0" smtClean="0"/>
              <a:t>Source:</a:t>
            </a:r>
            <a:r>
              <a:rPr lang="en-US" baseline="0" dirty="0" smtClean="0"/>
              <a:t> </a:t>
            </a:r>
            <a:r>
              <a:rPr lang="en-US" dirty="0" smtClean="0"/>
              <a:t>http://open.lib.umn.edu/psychologyresearchmethods/chapter/9-2-constructing-survey-questionnaires/</a:t>
            </a:r>
            <a:endParaRPr lang="en-US" dirty="0"/>
          </a:p>
        </p:txBody>
      </p:sp>
      <p:sp>
        <p:nvSpPr>
          <p:cNvPr id="4" name="Slide Number Placeholder 3"/>
          <p:cNvSpPr>
            <a:spLocks noGrp="1"/>
          </p:cNvSpPr>
          <p:nvPr>
            <p:ph type="sldNum" sz="quarter" idx="10"/>
          </p:nvPr>
        </p:nvSpPr>
        <p:spPr/>
        <p:txBody>
          <a:bodyPr/>
          <a:lstStyle/>
          <a:p>
            <a:fld id="{91E5D7E8-F96F-4A21-AE02-ECEF97F6542E}" type="slidenum">
              <a:rPr lang="en-US" smtClean="0"/>
              <a:pPr/>
              <a:t>6</a:t>
            </a:fld>
            <a:endParaRPr lang="en-US"/>
          </a:p>
        </p:txBody>
      </p:sp>
    </p:spTree>
    <p:extLst>
      <p:ext uri="{BB962C8B-B14F-4D97-AF65-F5344CB8AC3E}">
        <p14:creationId xmlns:p14="http://schemas.microsoft.com/office/powerpoint/2010/main" val="13965381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DF41F07-1A31-4C53-A596-D7307B8D2245}" type="slidenum">
              <a:rPr lang="en-US"/>
              <a:pPr/>
              <a:t>7</a:t>
            </a:fld>
            <a:endParaRPr lang="en-US"/>
          </a:p>
        </p:txBody>
      </p:sp>
      <p:sp>
        <p:nvSpPr>
          <p:cNvPr id="202754" name="Rectangle 2"/>
          <p:cNvSpPr>
            <a:spLocks noGrp="1" noRot="1" noChangeAspect="1" noChangeArrowheads="1" noTextEdit="1"/>
          </p:cNvSpPr>
          <p:nvPr>
            <p:ph type="sldImg"/>
          </p:nvPr>
        </p:nvSpPr>
        <p:spPr>
          <a:ln/>
        </p:spPr>
      </p:sp>
      <p:sp>
        <p:nvSpPr>
          <p:cNvPr id="202755" name="Rectangle 3"/>
          <p:cNvSpPr>
            <a:spLocks noGrp="1" noChangeArrowheads="1"/>
          </p:cNvSpPr>
          <p:nvPr>
            <p:ph type="body" idx="1"/>
          </p:nvPr>
        </p:nvSpPr>
        <p:spPr/>
        <p:txBody>
          <a:bodyPr>
            <a:normAutofit fontScale="92500" lnSpcReduction="10000"/>
          </a:bodyPr>
          <a:lstStyle/>
          <a:p>
            <a:pPr marL="285750" indent="-285750">
              <a:buFont typeface="Arial" panose="020B0604020202020204" pitchFamily="34" charset="0"/>
              <a:buChar char="•"/>
            </a:pPr>
            <a:r>
              <a:rPr lang="en-US" sz="1400" baseline="0" dirty="0" smtClean="0"/>
              <a:t>“The great popularity of rating scales is probably due to the relative ease with which they can be constructed and administered, and to their seeming applicability for the measurement of almost anything imaginable.” (</a:t>
            </a:r>
            <a:r>
              <a:rPr lang="en-US" sz="1400" baseline="0" dirty="0" err="1" smtClean="0"/>
              <a:t>Pedhazur</a:t>
            </a:r>
            <a:r>
              <a:rPr lang="en-US" sz="1400" baseline="0" dirty="0" smtClean="0"/>
              <a:t> &amp; </a:t>
            </a:r>
            <a:r>
              <a:rPr lang="en-US" sz="1400" baseline="0" dirty="0" err="1" smtClean="0"/>
              <a:t>Schmelkin</a:t>
            </a:r>
            <a:r>
              <a:rPr lang="en-US" sz="1400" baseline="0" dirty="0" smtClean="0"/>
              <a:t>, p. 119). </a:t>
            </a:r>
          </a:p>
          <a:p>
            <a:pPr marL="285750" indent="-285750">
              <a:buFont typeface="Arial" panose="020B0604020202020204" pitchFamily="34" charset="0"/>
              <a:buChar char="•"/>
            </a:pPr>
            <a:r>
              <a:rPr lang="en-US" sz="1300" dirty="0" smtClean="0"/>
              <a:t>Respondents circle a number on a scale (e.g., 0 to 10) or check a point on a line that best reflects their opinions</a:t>
            </a:r>
          </a:p>
          <a:p>
            <a:pPr marL="285750" indent="-285750">
              <a:buFont typeface="Arial" panose="020B0604020202020204" pitchFamily="34" charset="0"/>
              <a:buChar char="•"/>
            </a:pPr>
            <a:endParaRPr lang="en-US" sz="1300" dirty="0" smtClean="0"/>
          </a:p>
          <a:p>
            <a:pPr marL="285750" indent="-285750">
              <a:buFont typeface="Arial" panose="020B0604020202020204" pitchFamily="34" charset="0"/>
              <a:buChar char="•"/>
            </a:pPr>
            <a:r>
              <a:rPr lang="en-US" sz="1300" dirty="0" smtClean="0"/>
              <a:t>Two factors need to be considered:</a:t>
            </a:r>
          </a:p>
          <a:p>
            <a:pPr marL="742950" lvl="1" indent="-285750">
              <a:buFont typeface="Arial" panose="020B0604020202020204" pitchFamily="34" charset="0"/>
              <a:buChar char="•"/>
            </a:pPr>
            <a:r>
              <a:rPr lang="en-US" sz="1300" b="1" dirty="0" smtClean="0"/>
              <a:t>Number of points on the scale</a:t>
            </a:r>
            <a:r>
              <a:rPr lang="en-US" sz="1300" b="1" baseline="0" dirty="0" smtClean="0"/>
              <a:t> </a:t>
            </a:r>
            <a:r>
              <a:rPr lang="en-US" sz="1300" baseline="0" dirty="0" smtClean="0"/>
              <a:t>– There are n</a:t>
            </a:r>
            <a:r>
              <a:rPr lang="en-US" sz="1300" dirty="0" smtClean="0"/>
              <a:t>o absolute rules for determining the number of categories for a rating scale question. Researchers commonly use 5 to 10 numerical values. Why?</a:t>
            </a:r>
          </a:p>
          <a:p>
            <a:pPr marL="1200150" lvl="2" indent="-285750">
              <a:buFont typeface="Arial" panose="020B0604020202020204" pitchFamily="34" charset="0"/>
              <a:buChar char="•"/>
            </a:pPr>
            <a:r>
              <a:rPr lang="en-US" sz="1300" dirty="0" smtClean="0"/>
              <a:t>Participants tend to avoid the extreme categories (endpoints), especially if they are identified with labels that indicate extreme attitudes or opinions. Thus, a 4-point</a:t>
            </a:r>
            <a:r>
              <a:rPr lang="en-US" sz="1300" baseline="0" dirty="0" smtClean="0"/>
              <a:t> </a:t>
            </a:r>
            <a:r>
              <a:rPr lang="en-US" sz="1300" dirty="0" smtClean="0"/>
              <a:t>scale is effectively reduced to two categories</a:t>
            </a:r>
            <a:r>
              <a:rPr lang="en-US" sz="1300" baseline="0" dirty="0" smtClean="0"/>
              <a:t> – making it very difficult to discern variability in participants’ responses. </a:t>
            </a:r>
            <a:endParaRPr lang="en-US" sz="1300" dirty="0" smtClean="0"/>
          </a:p>
          <a:p>
            <a:pPr marL="1200150" lvl="2" indent="-285750">
              <a:buFont typeface="Arial" panose="020B0604020202020204" pitchFamily="34" charset="0"/>
              <a:buChar char="•"/>
            </a:pPr>
            <a:r>
              <a:rPr lang="en-US" sz="1300" dirty="0" smtClean="0"/>
              <a:t>However, participants have trouble discriminating among more than 9 or 10 different levels. So, if researchers have a 30-point</a:t>
            </a:r>
            <a:r>
              <a:rPr lang="en-US" sz="1300" baseline="0" dirty="0" smtClean="0"/>
              <a:t> scale, participants have difficulty conceptualizing the difference between say a 24 and a 25 on that scale.</a:t>
            </a:r>
          </a:p>
          <a:p>
            <a:pPr marL="742950" lvl="1" indent="-285750">
              <a:buFont typeface="Arial" panose="020B0604020202020204" pitchFamily="34" charset="0"/>
              <a:buChar char="•"/>
            </a:pPr>
            <a:r>
              <a:rPr lang="en-US" sz="1300" baseline="0" dirty="0" smtClean="0"/>
              <a:t>Researchers also have to consider </a:t>
            </a:r>
            <a:r>
              <a:rPr lang="en-US" sz="1300" b="1" baseline="0" dirty="0" smtClean="0"/>
              <a:t>h</a:t>
            </a:r>
            <a:r>
              <a:rPr lang="en-US" sz="1300" b="1" dirty="0" smtClean="0"/>
              <a:t>ow to label the scale</a:t>
            </a:r>
          </a:p>
          <a:p>
            <a:pPr marL="1200150" lvl="2" indent="-285750">
              <a:buFont typeface="Arial" panose="020B0604020202020204" pitchFamily="34" charset="0"/>
              <a:buChar char="•"/>
            </a:pPr>
            <a:r>
              <a:rPr lang="en-US" sz="1300" dirty="0" smtClean="0"/>
              <a:t>Again</a:t>
            </a:r>
            <a:r>
              <a:rPr lang="en-US" sz="1300" baseline="0" dirty="0" smtClean="0"/>
              <a:t> there are no absolute rules. Here you can see three different ways of labeling a rating scale. Which one is selected may depend on prior research, characteristics of participants, etc. </a:t>
            </a:r>
            <a:endParaRPr lang="en-US" sz="1300" dirty="0" smtClean="0"/>
          </a:p>
        </p:txBody>
      </p:sp>
    </p:spTree>
    <p:extLst>
      <p:ext uri="{BB962C8B-B14F-4D97-AF65-F5344CB8AC3E}">
        <p14:creationId xmlns:p14="http://schemas.microsoft.com/office/powerpoint/2010/main" val="95441199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A25F0E2-3A93-4F0B-B656-C580A6B19DDF}" type="slidenum">
              <a:rPr lang="en-US"/>
              <a:pPr/>
              <a:t>8</a:t>
            </a:fld>
            <a:endParaRPr lang="en-US"/>
          </a:p>
        </p:txBody>
      </p:sp>
      <p:sp>
        <p:nvSpPr>
          <p:cNvPr id="204802" name="Rectangle 2"/>
          <p:cNvSpPr>
            <a:spLocks noGrp="1" noRot="1" noChangeAspect="1" noChangeArrowheads="1" noTextEdit="1"/>
          </p:cNvSpPr>
          <p:nvPr>
            <p:ph type="sldImg"/>
          </p:nvPr>
        </p:nvSpPr>
        <p:spPr>
          <a:ln/>
        </p:spPr>
      </p:sp>
      <p:sp>
        <p:nvSpPr>
          <p:cNvPr id="204803" name="Rectangle 3"/>
          <p:cNvSpPr>
            <a:spLocks noGrp="1" noChangeArrowheads="1"/>
          </p:cNvSpPr>
          <p:nvPr>
            <p:ph type="body" idx="1"/>
          </p:nvPr>
        </p:nvSpPr>
        <p:spPr/>
        <p:txBody>
          <a:bodyPr/>
          <a:lstStyle/>
          <a:p>
            <a:pPr marL="171450" lvl="1" indent="-171450">
              <a:buFont typeface="Arial" panose="020B0604020202020204" pitchFamily="34" charset="0"/>
              <a:buChar char="•"/>
            </a:pPr>
            <a:r>
              <a:rPr lang="en-US" dirty="0" smtClean="0"/>
              <a:t>A </a:t>
            </a:r>
            <a:r>
              <a:rPr lang="en-US" i="1" dirty="0" err="1" smtClean="0"/>
              <a:t>Likert</a:t>
            </a:r>
            <a:r>
              <a:rPr lang="en-US" i="1" dirty="0" smtClean="0"/>
              <a:t> Scale</a:t>
            </a:r>
            <a:r>
              <a:rPr lang="en-US" dirty="0" smtClean="0"/>
              <a:t> is a 5-point scale used to assess attitudes</a:t>
            </a:r>
          </a:p>
          <a:p>
            <a:pPr marL="628650" lvl="3" indent="-171450">
              <a:buFont typeface="Arial" panose="020B0604020202020204" pitchFamily="34" charset="0"/>
              <a:buChar char="•"/>
            </a:pPr>
            <a:r>
              <a:rPr lang="en-US" dirty="0" smtClean="0"/>
              <a:t>Respondents indicate the degree of agreement or disagreement to a series of statements</a:t>
            </a:r>
          </a:p>
          <a:p>
            <a:endParaRPr lang="en-US" dirty="0"/>
          </a:p>
        </p:txBody>
      </p:sp>
    </p:spTree>
    <p:extLst>
      <p:ext uri="{BB962C8B-B14F-4D97-AF65-F5344CB8AC3E}">
        <p14:creationId xmlns:p14="http://schemas.microsoft.com/office/powerpoint/2010/main" val="4943154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a:bodyPr>
          <a:lstStyle/>
          <a:p>
            <a:pPr marL="171450" indent="-171450">
              <a:buFont typeface="Arial" panose="020B0604020202020204" pitchFamily="34" charset="0"/>
              <a:buChar char="•"/>
            </a:pPr>
            <a:r>
              <a:rPr lang="en-US" b="1" dirty="0" smtClean="0"/>
              <a:t>Response bias </a:t>
            </a:r>
            <a:r>
              <a:rPr lang="en-US" dirty="0" smtClean="0"/>
              <a:t>or response set</a:t>
            </a:r>
            <a:r>
              <a:rPr lang="en-US" baseline="0" dirty="0" smtClean="0"/>
              <a:t> occurs w</a:t>
            </a:r>
            <a:r>
              <a:rPr lang="en-US" dirty="0" smtClean="0"/>
              <a:t>hen items/questions have same choices.</a:t>
            </a:r>
            <a:r>
              <a:rPr lang="en-US" baseline="0" dirty="0" smtClean="0"/>
              <a:t> Participants have a </a:t>
            </a:r>
            <a:r>
              <a:rPr lang="en-US" dirty="0" smtClean="0"/>
              <a:t>tendency to answer all (or most) of questions in same way. </a:t>
            </a:r>
          </a:p>
          <a:p>
            <a:pPr marL="628650" lvl="1" indent="-171450">
              <a:buFont typeface="Arial" panose="020B0604020202020204" pitchFamily="34" charset="0"/>
              <a:buChar char="•"/>
            </a:pPr>
            <a:endParaRPr lang="en-US" dirty="0" smtClean="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smtClean="0"/>
              <a:t>One</a:t>
            </a:r>
            <a:r>
              <a:rPr lang="en-US" baseline="0" dirty="0" smtClean="0"/>
              <a:t> way to minimize this is to i</a:t>
            </a:r>
            <a:r>
              <a:rPr lang="en-US" dirty="0" smtClean="0"/>
              <a:t>nclude a mixture of positive and negative statements.</a:t>
            </a:r>
            <a:r>
              <a:rPr lang="en-US" baseline="0" dirty="0" smtClean="0"/>
              <a:t> The intent is to force respondents to move back and forth between opposite ends of the scale so that they cannot fall into a single response set for answering the questions.</a:t>
            </a:r>
          </a:p>
          <a:p>
            <a:pPr marL="628650" marR="0" lvl="1"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smtClean="0"/>
              <a:t>So, imagine we were measuring how extraverted people were using a Likert scale (1 = strongly disagree, 2 = disagree, 3 = neutral, 4= agree, 5 = strongly agree). One item reads “I like to be the center of attention”. If you were highly extraverted, you would respond “strongly agree” and write down “5”. Another item reads “I am uncomfortable when all eyes are on me”. This time if you were highly extraverted, you would respond “strongly disagree” and write down “1”. </a:t>
            </a:r>
          </a:p>
          <a:p>
            <a:pPr marL="1085850" marR="0" lvl="2"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smtClean="0"/>
              <a:t>Notice this forces a person to use both ends of the scale, which is good.</a:t>
            </a:r>
          </a:p>
          <a:p>
            <a:pPr marL="1085850" marR="0" lvl="2"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smtClean="0"/>
              <a:t>However, now it means that we can’t just add up people’s responses because high scores mean different things. On the first item, 5 meant more extraverted but on the second item, 5 meant more introverted.</a:t>
            </a:r>
          </a:p>
          <a:p>
            <a:pPr marL="1085850" marR="0" lvl="2"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baseline="0" dirty="0" smtClean="0"/>
              <a:t>Thus, researchers must </a:t>
            </a:r>
            <a:r>
              <a:rPr lang="en-US" b="1" baseline="0" dirty="0" smtClean="0"/>
              <a:t>reverse score </a:t>
            </a:r>
            <a:r>
              <a:rPr lang="en-US" baseline="0" dirty="0" smtClean="0"/>
              <a:t>items to that high scores mean the same thing. For example, perhaps we want all high scores to mean more extraversion. Thus, we reverse score the second item (i.e., 1=5, 2=4, 3=3, 4=2, 5=1). So, if the participant originally wrote “1”, we would give them “5”. Then we add their score for the first item (5) and their reversed scored second item (5) to get a score of 10. </a:t>
            </a:r>
            <a:endParaRPr lang="en-US" dirty="0"/>
          </a:p>
        </p:txBody>
      </p:sp>
      <p:sp>
        <p:nvSpPr>
          <p:cNvPr id="4" name="Slide Number Placeholder 3"/>
          <p:cNvSpPr>
            <a:spLocks noGrp="1"/>
          </p:cNvSpPr>
          <p:nvPr>
            <p:ph type="sldNum" sz="quarter" idx="10"/>
          </p:nvPr>
        </p:nvSpPr>
        <p:spPr/>
        <p:txBody>
          <a:bodyPr/>
          <a:lstStyle/>
          <a:p>
            <a:fld id="{4B405842-F50C-4E6B-9A16-E95F8284243A}" type="slidenum">
              <a:rPr lang="en-US" smtClean="0"/>
              <a:pPr/>
              <a:t>9</a:t>
            </a:fld>
            <a:endParaRPr lang="en-US"/>
          </a:p>
        </p:txBody>
      </p:sp>
    </p:spTree>
    <p:extLst>
      <p:ext uri="{BB962C8B-B14F-4D97-AF65-F5344CB8AC3E}">
        <p14:creationId xmlns:p14="http://schemas.microsoft.com/office/powerpoint/2010/main" val="34956860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D1C7E43F-136C-4651-BFDE-8859E42D5FD2}" type="datetimeFigureOut">
              <a:rPr lang="en-US" smtClean="0"/>
              <a:pPr/>
              <a:t>6/2/2017</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6EC2B16D-3F92-4788-ABB0-A9471FB2E45D}"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1C7E43F-136C-4651-BFDE-8859E42D5FD2}" type="datetimeFigureOut">
              <a:rPr lang="en-US" smtClean="0"/>
              <a:pPr/>
              <a:t>6/2/2017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C2B16D-3F92-4788-ABB0-A9471FB2E45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D1C7E43F-136C-4651-BFDE-8859E42D5FD2}" type="datetimeFigureOut">
              <a:rPr lang="en-US" smtClean="0"/>
              <a:pPr/>
              <a:t>6/2/2017</a:t>
            </a:fld>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6EC2B16D-3F92-4788-ABB0-A9471FB2E45D}"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D1C7E43F-136C-4651-BFDE-8859E42D5FD2}" type="datetimeFigureOut">
              <a:rPr lang="en-US" smtClean="0"/>
              <a:pPr/>
              <a:t>6/2/2017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6EC2B16D-3F92-4788-ABB0-A9471FB2E45D}" type="slidenum">
              <a:rPr lang="en-US" smtClean="0"/>
              <a:pPr/>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D1C7E43F-136C-4651-BFDE-8859E42D5FD2}" type="datetimeFigureOut">
              <a:rPr lang="en-US" smtClean="0"/>
              <a:pPr/>
              <a:t>6/2/2017</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6EC2B16D-3F92-4788-ABB0-A9471FB2E45D}" type="slidenum">
              <a:rPr lang="en-US" smtClean="0"/>
              <a:pPr/>
              <a:t>‹#›</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D1C7E43F-136C-4651-BFDE-8859E42D5FD2}" type="datetimeFigureOut">
              <a:rPr lang="en-US" smtClean="0"/>
              <a:pPr/>
              <a:t>6/2/2017</a:t>
            </a:fld>
            <a:endParaRPr lang="en-US"/>
          </a:p>
        </p:txBody>
      </p:sp>
      <p:sp>
        <p:nvSpPr>
          <p:cNvPr id="10" name="Slide Number Placeholder 9"/>
          <p:cNvSpPr>
            <a:spLocks noGrp="1"/>
          </p:cNvSpPr>
          <p:nvPr>
            <p:ph type="sldNum" sz="quarter" idx="16"/>
          </p:nvPr>
        </p:nvSpPr>
        <p:spPr/>
        <p:txBody>
          <a:bodyPr rtlCol="0"/>
          <a:lstStyle/>
          <a:p>
            <a:fld id="{6EC2B16D-3F92-4788-ABB0-A9471FB2E45D}" type="slidenum">
              <a:rPr lang="en-US" smtClean="0"/>
              <a:pPr/>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D1C7E43F-136C-4651-BFDE-8859E42D5FD2}" type="datetimeFigureOut">
              <a:rPr lang="en-US" smtClean="0"/>
              <a:pPr/>
              <a:t>6/2/2017</a:t>
            </a:fld>
            <a:endParaRPr lang="en-US"/>
          </a:p>
        </p:txBody>
      </p:sp>
      <p:sp>
        <p:nvSpPr>
          <p:cNvPr id="12" name="Slide Number Placeholder 11"/>
          <p:cNvSpPr>
            <a:spLocks noGrp="1"/>
          </p:cNvSpPr>
          <p:nvPr>
            <p:ph type="sldNum" sz="quarter" idx="16"/>
          </p:nvPr>
        </p:nvSpPr>
        <p:spPr/>
        <p:txBody>
          <a:bodyPr rtlCol="0"/>
          <a:lstStyle/>
          <a:p>
            <a:fld id="{6EC2B16D-3F92-4788-ABB0-A9471FB2E45D}" type="slidenum">
              <a:rPr lang="en-US" smtClean="0"/>
              <a:pPr/>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D1C7E43F-136C-4651-BFDE-8859E42D5FD2}" type="datetimeFigureOut">
              <a:rPr lang="en-US" smtClean="0"/>
              <a:pPr/>
              <a:t>6/2/2017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6EC2B16D-3F92-4788-ABB0-A9471FB2E45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1C7E43F-136C-4651-BFDE-8859E42D5FD2}" type="datetimeFigureOut">
              <a:rPr lang="en-US" smtClean="0"/>
              <a:pPr/>
              <a:t>6/2/2017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6EC2B16D-3F92-4788-ABB0-A9471FB2E45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D1C7E43F-136C-4651-BFDE-8859E42D5FD2}" type="datetimeFigureOut">
              <a:rPr lang="en-US" smtClean="0"/>
              <a:pPr/>
              <a:t>6/2/2017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6EC2B16D-3F92-4788-ABB0-A9471FB2E45D}" type="slidenum">
              <a:rPr lang="en-US" smtClean="0"/>
              <a:pPr/>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D1C7E43F-136C-4651-BFDE-8859E42D5FD2}" type="datetimeFigureOut">
              <a:rPr lang="en-US" smtClean="0"/>
              <a:pPr/>
              <a:t>6/2/2017</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6EC2B16D-3F92-4788-ABB0-A9471FB2E45D}" type="slidenum">
              <a:rPr lang="en-US" smtClean="0"/>
              <a:pPr/>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D1C7E43F-136C-4651-BFDE-8859E42D5FD2}" type="datetimeFigureOut">
              <a:rPr lang="en-US" smtClean="0"/>
              <a:pPr/>
              <a:t>6/2/2017</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6EC2B16D-3F92-4788-ABB0-A9471FB2E45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Survey method</a:t>
            </a:r>
            <a:endParaRPr lang="en-US" dirty="0"/>
          </a:p>
        </p:txBody>
      </p:sp>
      <p:sp>
        <p:nvSpPr>
          <p:cNvPr id="3" name="Subtitle 2"/>
          <p:cNvSpPr>
            <a:spLocks noGrp="1"/>
          </p:cNvSpPr>
          <p:nvPr>
            <p:ph type="subTitle" idx="1"/>
          </p:nvPr>
        </p:nvSpPr>
        <p:spPr/>
        <p:txBody>
          <a:bodyPr/>
          <a:lstStyle/>
          <a:p>
            <a:r>
              <a:rPr lang="en-US" dirty="0" smtClean="0"/>
              <a:t>Research Methods</a:t>
            </a:r>
            <a:endParaRPr lang="en-US" dirty="0"/>
          </a:p>
        </p:txBody>
      </p:sp>
    </p:spTree>
    <p:extLst>
      <p:ext uri="{BB962C8B-B14F-4D97-AF65-F5344CB8AC3E}">
        <p14:creationId xmlns:p14="http://schemas.microsoft.com/office/powerpoint/2010/main" val="240790011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0" name="Rectangle 2"/>
          <p:cNvSpPr>
            <a:spLocks noGrp="1" noChangeArrowheads="1"/>
          </p:cNvSpPr>
          <p:nvPr>
            <p:ph type="title"/>
          </p:nvPr>
        </p:nvSpPr>
        <p:spPr/>
        <p:txBody>
          <a:bodyPr/>
          <a:lstStyle/>
          <a:p>
            <a:r>
              <a:rPr lang="en-US" dirty="0"/>
              <a:t>Types of Survey Questions:</a:t>
            </a:r>
          </a:p>
        </p:txBody>
      </p:sp>
      <p:sp>
        <p:nvSpPr>
          <p:cNvPr id="165891" name="Rectangle 3"/>
          <p:cNvSpPr>
            <a:spLocks noGrp="1" noChangeArrowheads="1"/>
          </p:cNvSpPr>
          <p:nvPr>
            <p:ph sz="quarter" idx="1"/>
          </p:nvPr>
        </p:nvSpPr>
        <p:spPr>
          <a:xfrm>
            <a:off x="612648" y="1600200"/>
            <a:ext cx="6473952" cy="4495800"/>
          </a:xfrm>
        </p:spPr>
        <p:txBody>
          <a:bodyPr/>
          <a:lstStyle/>
          <a:p>
            <a:pPr>
              <a:lnSpc>
                <a:spcPct val="80000"/>
              </a:lnSpc>
            </a:pPr>
            <a:r>
              <a:rPr lang="en-US" dirty="0"/>
              <a:t>Graphic Representations</a:t>
            </a:r>
          </a:p>
          <a:p>
            <a:pPr lvl="1">
              <a:lnSpc>
                <a:spcPct val="80000"/>
              </a:lnSpc>
            </a:pPr>
            <a:endParaRPr lang="en-US" dirty="0"/>
          </a:p>
          <a:p>
            <a:pPr lvl="1">
              <a:lnSpc>
                <a:spcPct val="80000"/>
              </a:lnSpc>
            </a:pPr>
            <a:endParaRPr lang="en-US" dirty="0"/>
          </a:p>
          <a:p>
            <a:pPr>
              <a:lnSpc>
                <a:spcPct val="80000"/>
              </a:lnSpc>
            </a:pPr>
            <a:r>
              <a:rPr lang="en-US" dirty="0"/>
              <a:t>Semantic Differential</a:t>
            </a:r>
          </a:p>
          <a:p>
            <a:pPr lvl="1">
              <a:lnSpc>
                <a:spcPct val="80000"/>
              </a:lnSpc>
            </a:pPr>
            <a:r>
              <a:rPr lang="en-US" sz="1800" dirty="0"/>
              <a:t>Use bipolar </a:t>
            </a:r>
            <a:r>
              <a:rPr lang="en-US" sz="1800" dirty="0" smtClean="0"/>
              <a:t>adjective</a:t>
            </a:r>
            <a:endParaRPr lang="en-US" sz="1800" dirty="0"/>
          </a:p>
          <a:p>
            <a:pPr lvl="2">
              <a:lnSpc>
                <a:spcPct val="80000"/>
              </a:lnSpc>
            </a:pPr>
            <a:r>
              <a:rPr lang="en-US" sz="1700" dirty="0"/>
              <a:t>fun……boring</a:t>
            </a:r>
          </a:p>
          <a:p>
            <a:pPr lvl="2">
              <a:lnSpc>
                <a:spcPct val="80000"/>
              </a:lnSpc>
            </a:pPr>
            <a:r>
              <a:rPr lang="en-US" sz="1700" dirty="0"/>
              <a:t>easy</a:t>
            </a:r>
            <a:r>
              <a:rPr lang="en-US" sz="1700" dirty="0" smtClean="0"/>
              <a:t>……difficult</a:t>
            </a:r>
            <a:endParaRPr lang="en-US" sz="1700" dirty="0"/>
          </a:p>
          <a:p>
            <a:pPr lvl="2">
              <a:lnSpc>
                <a:spcPct val="80000"/>
              </a:lnSpc>
            </a:pPr>
            <a:r>
              <a:rPr lang="en-US" sz="1700" dirty="0" smtClean="0"/>
              <a:t>long……short</a:t>
            </a:r>
          </a:p>
          <a:p>
            <a:pPr>
              <a:lnSpc>
                <a:spcPct val="80000"/>
              </a:lnSpc>
            </a:pPr>
            <a:endParaRPr lang="en-US" sz="2300" dirty="0" smtClean="0"/>
          </a:p>
          <a:p>
            <a:pPr>
              <a:lnSpc>
                <a:spcPct val="80000"/>
              </a:lnSpc>
            </a:pPr>
            <a:endParaRPr lang="en-US" sz="2300" dirty="0"/>
          </a:p>
        </p:txBody>
      </p:sp>
      <p:pic>
        <p:nvPicPr>
          <p:cNvPr id="165892" name="Picture 4"/>
          <p:cNvPicPr>
            <a:picLocks noChangeAspect="1" noChangeArrowheads="1"/>
          </p:cNvPicPr>
          <p:nvPr/>
        </p:nvPicPr>
        <p:blipFill>
          <a:blip r:embed="rId3" cstate="print"/>
          <a:srcRect/>
          <a:stretch>
            <a:fillRect/>
          </a:stretch>
        </p:blipFill>
        <p:spPr bwMode="auto">
          <a:xfrm>
            <a:off x="5791200" y="1627322"/>
            <a:ext cx="2590800" cy="3904687"/>
          </a:xfrm>
          <a:prstGeom prst="rect">
            <a:avLst/>
          </a:prstGeom>
          <a:noFill/>
          <a:ln w="9525">
            <a:noFill/>
            <a:miter lim="800000"/>
            <a:headEnd/>
            <a:tailEnd/>
          </a:ln>
          <a:effectLst/>
        </p:spPr>
      </p:pic>
    </p:spTree>
    <p:extLst>
      <p:ext uri="{BB962C8B-B14F-4D97-AF65-F5344CB8AC3E}">
        <p14:creationId xmlns:p14="http://schemas.microsoft.com/office/powerpoint/2010/main" val="25632463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65892"/>
                                        </p:tgtEl>
                                        <p:attrNameLst>
                                          <p:attrName>style.visibility</p:attrName>
                                        </p:attrNameLst>
                                      </p:cBhvr>
                                      <p:to>
                                        <p:strVal val="visible"/>
                                      </p:to>
                                    </p:set>
                                    <p:animEffect transition="in" filter="blinds(horizontal)">
                                      <p:cBhvr>
                                        <p:cTn id="7" dur="500"/>
                                        <p:tgtEl>
                                          <p:spTgt spid="165892"/>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65891">
                                            <p:txEl>
                                              <p:pRg st="3" end="3"/>
                                            </p:txEl>
                                          </p:spTgt>
                                        </p:tgtEl>
                                        <p:attrNameLst>
                                          <p:attrName>style.visibility</p:attrName>
                                        </p:attrNameLst>
                                      </p:cBhvr>
                                      <p:to>
                                        <p:strVal val="visible"/>
                                      </p:to>
                                    </p:set>
                                    <p:animEffect transition="in" filter="blinds(horizontal)">
                                      <p:cBhvr>
                                        <p:cTn id="12" dur="500"/>
                                        <p:tgtEl>
                                          <p:spTgt spid="165891">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165891">
                                            <p:txEl>
                                              <p:pRg st="4" end="4"/>
                                            </p:txEl>
                                          </p:spTgt>
                                        </p:tgtEl>
                                        <p:attrNameLst>
                                          <p:attrName>style.visibility</p:attrName>
                                        </p:attrNameLst>
                                      </p:cBhvr>
                                      <p:to>
                                        <p:strVal val="visible"/>
                                      </p:to>
                                    </p:set>
                                    <p:animEffect transition="in" filter="blinds(horizontal)">
                                      <p:cBhvr>
                                        <p:cTn id="17" dur="500"/>
                                        <p:tgtEl>
                                          <p:spTgt spid="165891">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165891">
                                            <p:txEl>
                                              <p:pRg st="5" end="5"/>
                                            </p:txEl>
                                          </p:spTgt>
                                        </p:tgtEl>
                                        <p:attrNameLst>
                                          <p:attrName>style.visibility</p:attrName>
                                        </p:attrNameLst>
                                      </p:cBhvr>
                                      <p:to>
                                        <p:strVal val="visible"/>
                                      </p:to>
                                    </p:set>
                                    <p:animEffect transition="in" filter="blinds(horizontal)">
                                      <p:cBhvr>
                                        <p:cTn id="22" dur="500"/>
                                        <p:tgtEl>
                                          <p:spTgt spid="165891">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165891">
                                            <p:txEl>
                                              <p:pRg st="6" end="6"/>
                                            </p:txEl>
                                          </p:spTgt>
                                        </p:tgtEl>
                                        <p:attrNameLst>
                                          <p:attrName>style.visibility</p:attrName>
                                        </p:attrNameLst>
                                      </p:cBhvr>
                                      <p:to>
                                        <p:strVal val="visible"/>
                                      </p:to>
                                    </p:set>
                                    <p:animEffect transition="in" filter="blinds(horizontal)">
                                      <p:cBhvr>
                                        <p:cTn id="27" dur="500"/>
                                        <p:tgtEl>
                                          <p:spTgt spid="165891">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165891">
                                            <p:txEl>
                                              <p:pRg st="7" end="7"/>
                                            </p:txEl>
                                          </p:spTgt>
                                        </p:tgtEl>
                                        <p:attrNameLst>
                                          <p:attrName>style.visibility</p:attrName>
                                        </p:attrNameLst>
                                      </p:cBhvr>
                                      <p:to>
                                        <p:strVal val="visible"/>
                                      </p:to>
                                    </p:set>
                                    <p:animEffect transition="in" filter="blinds(horizontal)">
                                      <p:cBhvr>
                                        <p:cTn id="32" dur="500"/>
                                        <p:tgtEl>
                                          <p:spTgt spid="165891">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7877" name="Oval 5"/>
          <p:cNvSpPr>
            <a:spLocks noChangeArrowheads="1"/>
          </p:cNvSpPr>
          <p:nvPr/>
        </p:nvSpPr>
        <p:spPr bwMode="auto">
          <a:xfrm>
            <a:off x="2362200" y="1981200"/>
            <a:ext cx="1295400" cy="609600"/>
          </a:xfrm>
          <a:prstGeom prst="ellipse">
            <a:avLst/>
          </a:prstGeom>
          <a:solidFill>
            <a:schemeClr val="accent1"/>
          </a:solidFill>
          <a:ln w="9525">
            <a:solidFill>
              <a:schemeClr val="tx1"/>
            </a:solidFill>
            <a:round/>
            <a:headEnd/>
            <a:tailEnd/>
          </a:ln>
          <a:effectLst/>
        </p:spPr>
        <p:txBody>
          <a:bodyPr wrap="none" anchor="ctr"/>
          <a:lstStyle/>
          <a:p>
            <a:pPr algn="ctr"/>
            <a:r>
              <a:rPr lang="en-US"/>
              <a:t>Yes</a:t>
            </a:r>
          </a:p>
        </p:txBody>
      </p:sp>
      <p:sp>
        <p:nvSpPr>
          <p:cNvPr id="207878" name="Rectangle 6"/>
          <p:cNvSpPr>
            <a:spLocks noChangeArrowheads="1"/>
          </p:cNvSpPr>
          <p:nvPr/>
        </p:nvSpPr>
        <p:spPr bwMode="auto">
          <a:xfrm>
            <a:off x="1371600" y="914400"/>
            <a:ext cx="7315200" cy="609600"/>
          </a:xfrm>
          <a:prstGeom prst="rect">
            <a:avLst/>
          </a:prstGeom>
          <a:noFill/>
          <a:ln w="9525">
            <a:solidFill>
              <a:schemeClr val="tx1"/>
            </a:solidFill>
            <a:miter lim="800000"/>
            <a:headEnd/>
            <a:tailEnd/>
          </a:ln>
          <a:effectLst/>
        </p:spPr>
        <p:txBody>
          <a:bodyPr wrap="none" anchor="ctr"/>
          <a:lstStyle/>
          <a:p>
            <a:pPr algn="ctr"/>
            <a:r>
              <a:rPr lang="en-US" dirty="0"/>
              <a:t>Q1: Have you </a:t>
            </a:r>
            <a:r>
              <a:rPr lang="en-US" dirty="0" smtClean="0"/>
              <a:t>drank any alcohol (e.g., beet, liquor) in the last week?</a:t>
            </a:r>
            <a:endParaRPr lang="en-US" dirty="0"/>
          </a:p>
        </p:txBody>
      </p:sp>
      <p:sp>
        <p:nvSpPr>
          <p:cNvPr id="207879" name="Oval 7"/>
          <p:cNvSpPr>
            <a:spLocks noGrp="1" noChangeArrowheads="1"/>
          </p:cNvSpPr>
          <p:nvPr>
            <p:ph idx="4294967295"/>
          </p:nvPr>
        </p:nvSpPr>
        <p:spPr>
          <a:xfrm>
            <a:off x="6553200" y="1981200"/>
            <a:ext cx="1828800" cy="838200"/>
          </a:xfrm>
          <a:prstGeom prst="ellipse">
            <a:avLst/>
          </a:prstGeom>
          <a:solidFill>
            <a:schemeClr val="accent1"/>
          </a:solidFill>
          <a:ln>
            <a:solidFill>
              <a:schemeClr val="tx1"/>
            </a:solidFill>
            <a:round/>
          </a:ln>
        </p:spPr>
        <p:txBody>
          <a:bodyPr>
            <a:normAutofit fontScale="92500" lnSpcReduction="20000"/>
          </a:bodyPr>
          <a:lstStyle/>
          <a:p>
            <a:pPr algn="ctr" eaLnBrk="0" hangingPunct="0">
              <a:spcBef>
                <a:spcPct val="0"/>
              </a:spcBef>
              <a:buClrTx/>
              <a:buSzTx/>
              <a:buFontTx/>
              <a:buNone/>
            </a:pPr>
            <a:r>
              <a:rPr lang="en-US" sz="2000" dirty="0"/>
              <a:t>No: Skip to Q6</a:t>
            </a:r>
          </a:p>
        </p:txBody>
      </p:sp>
      <p:sp>
        <p:nvSpPr>
          <p:cNvPr id="207880" name="Rectangle 8"/>
          <p:cNvSpPr>
            <a:spLocks noChangeArrowheads="1"/>
          </p:cNvSpPr>
          <p:nvPr/>
        </p:nvSpPr>
        <p:spPr bwMode="auto">
          <a:xfrm>
            <a:off x="609600" y="2971800"/>
            <a:ext cx="5943600" cy="609600"/>
          </a:xfrm>
          <a:prstGeom prst="rect">
            <a:avLst/>
          </a:prstGeom>
          <a:noFill/>
          <a:ln w="9525">
            <a:solidFill>
              <a:schemeClr val="tx1"/>
            </a:solidFill>
            <a:miter lim="800000"/>
            <a:headEnd/>
            <a:tailEnd/>
          </a:ln>
          <a:effectLst/>
        </p:spPr>
        <p:txBody>
          <a:bodyPr wrap="none" anchor="ctr"/>
          <a:lstStyle/>
          <a:p>
            <a:pPr algn="ctr"/>
            <a:r>
              <a:rPr lang="en-US" dirty="0"/>
              <a:t>Q2: </a:t>
            </a:r>
            <a:r>
              <a:rPr lang="en-US" dirty="0" smtClean="0"/>
              <a:t>Did you consume more than 5 drinks during a single day?</a:t>
            </a:r>
            <a:endParaRPr lang="en-US" dirty="0"/>
          </a:p>
        </p:txBody>
      </p:sp>
      <p:sp>
        <p:nvSpPr>
          <p:cNvPr id="207881" name="Oval 9"/>
          <p:cNvSpPr>
            <a:spLocks noChangeArrowheads="1"/>
          </p:cNvSpPr>
          <p:nvPr/>
        </p:nvSpPr>
        <p:spPr bwMode="auto">
          <a:xfrm>
            <a:off x="533400" y="4038600"/>
            <a:ext cx="1295400" cy="609600"/>
          </a:xfrm>
          <a:prstGeom prst="ellipse">
            <a:avLst/>
          </a:prstGeom>
          <a:solidFill>
            <a:schemeClr val="accent1"/>
          </a:solidFill>
          <a:ln w="9525">
            <a:solidFill>
              <a:schemeClr val="tx1"/>
            </a:solidFill>
            <a:round/>
            <a:headEnd/>
            <a:tailEnd/>
          </a:ln>
          <a:effectLst/>
        </p:spPr>
        <p:txBody>
          <a:bodyPr wrap="none" anchor="ctr"/>
          <a:lstStyle/>
          <a:p>
            <a:pPr algn="ctr"/>
            <a:r>
              <a:rPr lang="en-US"/>
              <a:t>Yes</a:t>
            </a:r>
          </a:p>
        </p:txBody>
      </p:sp>
      <p:sp>
        <p:nvSpPr>
          <p:cNvPr id="207882" name="Oval 10"/>
          <p:cNvSpPr>
            <a:spLocks noChangeArrowheads="1"/>
          </p:cNvSpPr>
          <p:nvPr/>
        </p:nvSpPr>
        <p:spPr bwMode="auto">
          <a:xfrm>
            <a:off x="2971800" y="3810000"/>
            <a:ext cx="1828800" cy="838200"/>
          </a:xfrm>
          <a:prstGeom prst="ellipse">
            <a:avLst/>
          </a:prstGeom>
          <a:solidFill>
            <a:schemeClr val="accent1"/>
          </a:solidFill>
          <a:ln w="9525">
            <a:solidFill>
              <a:schemeClr val="tx1"/>
            </a:solidFill>
            <a:round/>
            <a:headEnd/>
            <a:tailEnd/>
          </a:ln>
          <a:effectLst/>
        </p:spPr>
        <p:txBody>
          <a:bodyPr/>
          <a:lstStyle/>
          <a:p>
            <a:pPr marL="342900" indent="-342900" algn="ctr"/>
            <a:r>
              <a:rPr lang="en-US" sz="2000"/>
              <a:t>No: Skip to Q6</a:t>
            </a:r>
          </a:p>
        </p:txBody>
      </p:sp>
      <p:sp>
        <p:nvSpPr>
          <p:cNvPr id="207883" name="Rectangle 11"/>
          <p:cNvSpPr>
            <a:spLocks noChangeArrowheads="1"/>
          </p:cNvSpPr>
          <p:nvPr/>
        </p:nvSpPr>
        <p:spPr bwMode="auto">
          <a:xfrm>
            <a:off x="228600" y="4953000"/>
            <a:ext cx="4191000" cy="609600"/>
          </a:xfrm>
          <a:prstGeom prst="rect">
            <a:avLst/>
          </a:prstGeom>
          <a:noFill/>
          <a:ln w="9525">
            <a:solidFill>
              <a:schemeClr val="tx1"/>
            </a:solidFill>
            <a:miter lim="800000"/>
            <a:headEnd/>
            <a:tailEnd/>
          </a:ln>
          <a:effectLst/>
        </p:spPr>
        <p:txBody>
          <a:bodyPr wrap="none" anchor="ctr"/>
          <a:lstStyle/>
          <a:p>
            <a:pPr algn="ctr"/>
            <a:r>
              <a:rPr lang="en-US" dirty="0"/>
              <a:t>Q3: </a:t>
            </a:r>
            <a:r>
              <a:rPr lang="en-US" dirty="0" smtClean="0"/>
              <a:t>Did you drive following these drinks?</a:t>
            </a:r>
            <a:endParaRPr lang="en-US" dirty="0"/>
          </a:p>
        </p:txBody>
      </p:sp>
      <p:sp>
        <p:nvSpPr>
          <p:cNvPr id="207884" name="Oval 12"/>
          <p:cNvSpPr>
            <a:spLocks noChangeArrowheads="1"/>
          </p:cNvSpPr>
          <p:nvPr/>
        </p:nvSpPr>
        <p:spPr bwMode="auto">
          <a:xfrm>
            <a:off x="381000" y="5943600"/>
            <a:ext cx="1295400" cy="609600"/>
          </a:xfrm>
          <a:prstGeom prst="ellipse">
            <a:avLst/>
          </a:prstGeom>
          <a:solidFill>
            <a:schemeClr val="accent1"/>
          </a:solidFill>
          <a:ln w="9525">
            <a:solidFill>
              <a:schemeClr val="tx1"/>
            </a:solidFill>
            <a:round/>
            <a:headEnd/>
            <a:tailEnd/>
          </a:ln>
          <a:effectLst/>
        </p:spPr>
        <p:txBody>
          <a:bodyPr wrap="none" anchor="ctr"/>
          <a:lstStyle/>
          <a:p>
            <a:pPr algn="ctr"/>
            <a:r>
              <a:rPr lang="en-US"/>
              <a:t>Yes</a:t>
            </a:r>
          </a:p>
        </p:txBody>
      </p:sp>
      <p:sp>
        <p:nvSpPr>
          <p:cNvPr id="207885" name="Oval 13"/>
          <p:cNvSpPr>
            <a:spLocks noChangeArrowheads="1"/>
          </p:cNvSpPr>
          <p:nvPr/>
        </p:nvSpPr>
        <p:spPr bwMode="auto">
          <a:xfrm>
            <a:off x="2590800" y="5867400"/>
            <a:ext cx="1828800" cy="838200"/>
          </a:xfrm>
          <a:prstGeom prst="ellipse">
            <a:avLst/>
          </a:prstGeom>
          <a:solidFill>
            <a:schemeClr val="accent1"/>
          </a:solidFill>
          <a:ln w="9525">
            <a:solidFill>
              <a:schemeClr val="tx1"/>
            </a:solidFill>
            <a:round/>
            <a:headEnd/>
            <a:tailEnd/>
          </a:ln>
          <a:effectLst/>
        </p:spPr>
        <p:txBody>
          <a:bodyPr/>
          <a:lstStyle/>
          <a:p>
            <a:pPr marL="342900" indent="-342900" algn="ctr"/>
            <a:r>
              <a:rPr lang="en-US" sz="2000"/>
              <a:t>No: Skip to Q6</a:t>
            </a:r>
          </a:p>
        </p:txBody>
      </p:sp>
      <p:sp>
        <p:nvSpPr>
          <p:cNvPr id="207886" name="Line 14"/>
          <p:cNvSpPr>
            <a:spLocks noChangeShapeType="1"/>
          </p:cNvSpPr>
          <p:nvPr/>
        </p:nvSpPr>
        <p:spPr bwMode="auto">
          <a:xfrm flipH="1">
            <a:off x="3200400" y="1524000"/>
            <a:ext cx="228600" cy="381000"/>
          </a:xfrm>
          <a:prstGeom prst="line">
            <a:avLst/>
          </a:prstGeom>
          <a:noFill/>
          <a:ln w="9525">
            <a:solidFill>
              <a:schemeClr val="tx1"/>
            </a:solidFill>
            <a:round/>
            <a:headEnd/>
            <a:tailEnd type="triangle" w="med" len="med"/>
          </a:ln>
          <a:effectLst/>
        </p:spPr>
        <p:txBody>
          <a:bodyPr/>
          <a:lstStyle/>
          <a:p>
            <a:endParaRPr lang="en-US"/>
          </a:p>
        </p:txBody>
      </p:sp>
      <p:sp>
        <p:nvSpPr>
          <p:cNvPr id="207887" name="Line 15"/>
          <p:cNvSpPr>
            <a:spLocks noChangeShapeType="1"/>
          </p:cNvSpPr>
          <p:nvPr/>
        </p:nvSpPr>
        <p:spPr bwMode="auto">
          <a:xfrm>
            <a:off x="6553200" y="1524000"/>
            <a:ext cx="381000" cy="381000"/>
          </a:xfrm>
          <a:prstGeom prst="line">
            <a:avLst/>
          </a:prstGeom>
          <a:noFill/>
          <a:ln w="9525">
            <a:solidFill>
              <a:schemeClr val="tx1"/>
            </a:solidFill>
            <a:round/>
            <a:headEnd/>
            <a:tailEnd type="triangle" w="med" len="med"/>
          </a:ln>
          <a:effectLst/>
        </p:spPr>
        <p:txBody>
          <a:bodyPr/>
          <a:lstStyle/>
          <a:p>
            <a:endParaRPr lang="en-US"/>
          </a:p>
        </p:txBody>
      </p:sp>
      <p:sp>
        <p:nvSpPr>
          <p:cNvPr id="207888" name="Line 16"/>
          <p:cNvSpPr>
            <a:spLocks noChangeShapeType="1"/>
          </p:cNvSpPr>
          <p:nvPr/>
        </p:nvSpPr>
        <p:spPr bwMode="auto">
          <a:xfrm flipH="1">
            <a:off x="2590800" y="2590800"/>
            <a:ext cx="152400" cy="228600"/>
          </a:xfrm>
          <a:prstGeom prst="line">
            <a:avLst/>
          </a:prstGeom>
          <a:noFill/>
          <a:ln w="9525">
            <a:solidFill>
              <a:schemeClr val="tx1"/>
            </a:solidFill>
            <a:round/>
            <a:headEnd/>
            <a:tailEnd type="triangle" w="med" len="med"/>
          </a:ln>
          <a:effectLst/>
        </p:spPr>
        <p:txBody>
          <a:bodyPr/>
          <a:lstStyle/>
          <a:p>
            <a:endParaRPr lang="en-US"/>
          </a:p>
        </p:txBody>
      </p:sp>
      <p:sp>
        <p:nvSpPr>
          <p:cNvPr id="207889" name="Line 17"/>
          <p:cNvSpPr>
            <a:spLocks noChangeShapeType="1"/>
          </p:cNvSpPr>
          <p:nvPr/>
        </p:nvSpPr>
        <p:spPr bwMode="auto">
          <a:xfrm flipH="1">
            <a:off x="1066800" y="5638800"/>
            <a:ext cx="76200" cy="228600"/>
          </a:xfrm>
          <a:prstGeom prst="line">
            <a:avLst/>
          </a:prstGeom>
          <a:noFill/>
          <a:ln w="9525">
            <a:solidFill>
              <a:schemeClr val="tx1"/>
            </a:solidFill>
            <a:round/>
            <a:headEnd/>
            <a:tailEnd type="triangle" w="med" len="med"/>
          </a:ln>
          <a:effectLst/>
        </p:spPr>
        <p:txBody>
          <a:bodyPr/>
          <a:lstStyle/>
          <a:p>
            <a:endParaRPr lang="en-US"/>
          </a:p>
        </p:txBody>
      </p:sp>
      <p:sp>
        <p:nvSpPr>
          <p:cNvPr id="207890" name="Line 18"/>
          <p:cNvSpPr>
            <a:spLocks noChangeShapeType="1"/>
          </p:cNvSpPr>
          <p:nvPr/>
        </p:nvSpPr>
        <p:spPr bwMode="auto">
          <a:xfrm>
            <a:off x="3276600" y="5638800"/>
            <a:ext cx="76200" cy="152400"/>
          </a:xfrm>
          <a:prstGeom prst="line">
            <a:avLst/>
          </a:prstGeom>
          <a:noFill/>
          <a:ln w="9525">
            <a:solidFill>
              <a:schemeClr val="tx1"/>
            </a:solidFill>
            <a:round/>
            <a:headEnd/>
            <a:tailEnd type="triangle" w="med" len="med"/>
          </a:ln>
          <a:effectLst/>
        </p:spPr>
        <p:txBody>
          <a:bodyPr/>
          <a:lstStyle/>
          <a:p>
            <a:endParaRPr lang="en-US"/>
          </a:p>
        </p:txBody>
      </p:sp>
      <p:sp>
        <p:nvSpPr>
          <p:cNvPr id="207891" name="Line 19"/>
          <p:cNvSpPr>
            <a:spLocks noChangeShapeType="1"/>
          </p:cNvSpPr>
          <p:nvPr/>
        </p:nvSpPr>
        <p:spPr bwMode="auto">
          <a:xfrm flipH="1">
            <a:off x="1371600" y="3657600"/>
            <a:ext cx="152400" cy="304800"/>
          </a:xfrm>
          <a:prstGeom prst="line">
            <a:avLst/>
          </a:prstGeom>
          <a:noFill/>
          <a:ln w="9525">
            <a:solidFill>
              <a:schemeClr val="tx1"/>
            </a:solidFill>
            <a:round/>
            <a:headEnd/>
            <a:tailEnd type="triangle" w="med" len="med"/>
          </a:ln>
          <a:effectLst/>
        </p:spPr>
        <p:txBody>
          <a:bodyPr/>
          <a:lstStyle/>
          <a:p>
            <a:endParaRPr lang="en-US"/>
          </a:p>
        </p:txBody>
      </p:sp>
      <p:sp>
        <p:nvSpPr>
          <p:cNvPr id="207892" name="Line 20"/>
          <p:cNvSpPr>
            <a:spLocks noChangeShapeType="1"/>
          </p:cNvSpPr>
          <p:nvPr/>
        </p:nvSpPr>
        <p:spPr bwMode="auto">
          <a:xfrm flipH="1">
            <a:off x="1219200" y="4724400"/>
            <a:ext cx="76200" cy="152400"/>
          </a:xfrm>
          <a:prstGeom prst="line">
            <a:avLst/>
          </a:prstGeom>
          <a:noFill/>
          <a:ln w="9525">
            <a:solidFill>
              <a:schemeClr val="tx1"/>
            </a:solidFill>
            <a:round/>
            <a:headEnd/>
            <a:tailEnd type="triangle" w="med" len="med"/>
          </a:ln>
          <a:effectLst/>
        </p:spPr>
        <p:txBody>
          <a:bodyPr/>
          <a:lstStyle/>
          <a:p>
            <a:endParaRPr lang="en-US"/>
          </a:p>
        </p:txBody>
      </p:sp>
      <p:sp>
        <p:nvSpPr>
          <p:cNvPr id="207893" name="Line 21"/>
          <p:cNvSpPr>
            <a:spLocks noChangeShapeType="1"/>
          </p:cNvSpPr>
          <p:nvPr/>
        </p:nvSpPr>
        <p:spPr bwMode="auto">
          <a:xfrm>
            <a:off x="3505200" y="3657600"/>
            <a:ext cx="76200" cy="76200"/>
          </a:xfrm>
          <a:prstGeom prst="line">
            <a:avLst/>
          </a:prstGeom>
          <a:noFill/>
          <a:ln w="9525">
            <a:solidFill>
              <a:schemeClr val="tx1"/>
            </a:solidFill>
            <a:round/>
            <a:headEnd/>
            <a:tailEnd type="triangle" w="med" len="med"/>
          </a:ln>
          <a:effectLst/>
        </p:spPr>
        <p:txBody>
          <a:bodyPr/>
          <a:lstStyle/>
          <a:p>
            <a:endParaRPr lang="en-US"/>
          </a:p>
        </p:txBody>
      </p:sp>
    </p:spTree>
    <p:extLst>
      <p:ext uri="{BB962C8B-B14F-4D97-AF65-F5344CB8AC3E}">
        <p14:creationId xmlns:p14="http://schemas.microsoft.com/office/powerpoint/2010/main" val="422858368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Writing Items</a:t>
            </a:r>
            <a:endParaRPr lang="en-US" dirty="0"/>
          </a:p>
        </p:txBody>
      </p:sp>
      <p:sp>
        <p:nvSpPr>
          <p:cNvPr id="3" name="Content Placeholder 2"/>
          <p:cNvSpPr>
            <a:spLocks noGrp="1"/>
          </p:cNvSpPr>
          <p:nvPr>
            <p:ph sz="quarter" idx="1"/>
          </p:nvPr>
        </p:nvSpPr>
        <p:spPr/>
        <p:txBody>
          <a:bodyPr>
            <a:normAutofit fontScale="77500" lnSpcReduction="20000"/>
          </a:bodyPr>
          <a:lstStyle/>
          <a:p>
            <a:pPr marL="0" indent="0">
              <a:buNone/>
            </a:pPr>
            <a:r>
              <a:rPr lang="en-US" dirty="0" smtClean="0"/>
              <a:t>Characteristics (BRUSO)</a:t>
            </a:r>
          </a:p>
          <a:p>
            <a:r>
              <a:rPr lang="en-US" dirty="0" smtClean="0"/>
              <a:t>Brief (i.e., simple words)</a:t>
            </a:r>
          </a:p>
          <a:p>
            <a:r>
              <a:rPr lang="en-US" dirty="0" smtClean="0"/>
              <a:t>Relevant</a:t>
            </a:r>
          </a:p>
          <a:p>
            <a:r>
              <a:rPr lang="en-US" dirty="0" smtClean="0"/>
              <a:t>Unambiguous (i.e., can’t be interpreted in multiple ways)</a:t>
            </a:r>
          </a:p>
          <a:p>
            <a:r>
              <a:rPr lang="en-US" dirty="0" smtClean="0"/>
              <a:t>Specific</a:t>
            </a:r>
          </a:p>
          <a:p>
            <a:pPr lvl="1"/>
            <a:r>
              <a:rPr lang="en-US" sz="2200" dirty="0"/>
              <a:t>Avoid </a:t>
            </a:r>
            <a:r>
              <a:rPr lang="en-US" sz="2200" dirty="0" smtClean="0"/>
              <a:t>items that </a:t>
            </a:r>
            <a:r>
              <a:rPr lang="en-US" sz="2200" dirty="0"/>
              <a:t>ask for more than one thing (i.e., double-barreled items)</a:t>
            </a:r>
          </a:p>
          <a:p>
            <a:pPr lvl="2"/>
            <a:r>
              <a:rPr lang="en-US" sz="2100" dirty="0"/>
              <a:t>“The product is cheap and easy to use.”</a:t>
            </a:r>
            <a:r>
              <a:rPr lang="en-US" sz="2500" dirty="0"/>
              <a:t> </a:t>
            </a:r>
            <a:endParaRPr lang="en-US" dirty="0" smtClean="0"/>
          </a:p>
          <a:p>
            <a:r>
              <a:rPr lang="en-US" dirty="0" smtClean="0"/>
              <a:t>Objective</a:t>
            </a:r>
          </a:p>
          <a:p>
            <a:pPr lvl="1"/>
            <a:r>
              <a:rPr lang="en-US" sz="2200" dirty="0"/>
              <a:t>Avoid leading questions</a:t>
            </a:r>
          </a:p>
          <a:p>
            <a:pPr lvl="2"/>
            <a:r>
              <a:rPr lang="en-US" sz="2100" dirty="0"/>
              <a:t>“Do you support </a:t>
            </a:r>
            <a:r>
              <a:rPr lang="en-US" sz="2100" dirty="0" smtClean="0"/>
              <a:t>President’s </a:t>
            </a:r>
            <a:r>
              <a:rPr lang="en-US" sz="2100" i="1" u="sng" dirty="0" smtClean="0"/>
              <a:t>progressive</a:t>
            </a:r>
            <a:r>
              <a:rPr lang="en-US" sz="2100" dirty="0" smtClean="0"/>
              <a:t> </a:t>
            </a:r>
            <a:r>
              <a:rPr lang="en-US" sz="2100" dirty="0"/>
              <a:t>health care proposal?”</a:t>
            </a:r>
          </a:p>
          <a:p>
            <a:pPr lvl="1"/>
            <a:r>
              <a:rPr lang="en-US" sz="2200" dirty="0"/>
              <a:t>Avoid bias  		</a:t>
            </a:r>
          </a:p>
          <a:p>
            <a:pPr lvl="2"/>
            <a:r>
              <a:rPr lang="en-US" sz="2100" dirty="0"/>
              <a:t>“Even if I disagree with my </a:t>
            </a:r>
            <a:r>
              <a:rPr lang="en-US" sz="2100" i="1" u="sng" dirty="0"/>
              <a:t>boyfriend’s</a:t>
            </a:r>
            <a:r>
              <a:rPr lang="en-US" sz="2100" dirty="0"/>
              <a:t> career decisions, I still support </a:t>
            </a:r>
            <a:r>
              <a:rPr lang="en-US" sz="2100" i="1" u="sng" dirty="0"/>
              <a:t>him</a:t>
            </a:r>
            <a:r>
              <a:rPr lang="en-US" sz="2100" dirty="0"/>
              <a:t> emotionally.” </a:t>
            </a:r>
          </a:p>
          <a:p>
            <a:pPr lvl="3"/>
            <a:r>
              <a:rPr lang="en-US" sz="1800" dirty="0"/>
              <a:t>Why are you assuming that participants are in a heterosexual relationship</a:t>
            </a:r>
            <a:r>
              <a:rPr lang="en-US" sz="1800" dirty="0" smtClean="0"/>
              <a:t>?</a:t>
            </a:r>
            <a:endParaRPr lang="en-US" sz="1800" dirty="0"/>
          </a:p>
        </p:txBody>
      </p:sp>
    </p:spTree>
    <p:extLst>
      <p:ext uri="{BB962C8B-B14F-4D97-AF65-F5344CB8AC3E}">
        <p14:creationId xmlns:p14="http://schemas.microsoft.com/office/powerpoint/2010/main" val="14482260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nodeType="clickEffect">
                                  <p:stCondLst>
                                    <p:cond delay="0"/>
                                  </p:stCondLst>
                                  <p:childTnLst>
                                    <p:set>
                                      <p:cBhvr>
                                        <p:cTn id="44" dur="1" fill="hold">
                                          <p:stCondLst>
                                            <p:cond delay="0"/>
                                          </p:stCondLst>
                                        </p:cTn>
                                        <p:tgtEl>
                                          <p:spTgt spid="3">
                                            <p:txEl>
                                              <p:pRg st="10" end="10"/>
                                            </p:txEl>
                                          </p:spTgt>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3">
                                            <p:txEl>
                                              <p:pRg st="11" end="11"/>
                                            </p:txEl>
                                          </p:spTgt>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914" name="Rectangle 2"/>
          <p:cNvSpPr>
            <a:spLocks noGrp="1" noChangeArrowheads="1"/>
          </p:cNvSpPr>
          <p:nvPr>
            <p:ph type="title"/>
          </p:nvPr>
        </p:nvSpPr>
        <p:spPr/>
        <p:txBody>
          <a:bodyPr/>
          <a:lstStyle/>
          <a:p>
            <a:r>
              <a:rPr lang="en-US" dirty="0"/>
              <a:t>Improving poor survey </a:t>
            </a:r>
            <a:r>
              <a:rPr lang="en-US" dirty="0" smtClean="0"/>
              <a:t>items:</a:t>
            </a:r>
            <a:endParaRPr lang="en-US" dirty="0"/>
          </a:p>
        </p:txBody>
      </p:sp>
      <p:sp>
        <p:nvSpPr>
          <p:cNvPr id="166915" name="Rectangle 3"/>
          <p:cNvSpPr>
            <a:spLocks noGrp="1" noChangeArrowheads="1"/>
          </p:cNvSpPr>
          <p:nvPr>
            <p:ph sz="quarter" idx="1"/>
          </p:nvPr>
        </p:nvSpPr>
        <p:spPr/>
        <p:txBody>
          <a:bodyPr/>
          <a:lstStyle/>
          <a:p>
            <a:pPr marL="552450" indent="-552450">
              <a:lnSpc>
                <a:spcPct val="90000"/>
              </a:lnSpc>
              <a:buFont typeface="Wingdings" pitchFamily="2" charset="2"/>
              <a:buAutoNum type="arabicPeriod"/>
            </a:pPr>
            <a:r>
              <a:rPr lang="en-US" dirty="0"/>
              <a:t>Highly prejudiced people are usually hostile and not very smart.</a:t>
            </a:r>
          </a:p>
          <a:p>
            <a:pPr marL="552450" indent="-552450">
              <a:lnSpc>
                <a:spcPct val="90000"/>
              </a:lnSpc>
              <a:buFont typeface="Wingdings" pitchFamily="2" charset="2"/>
              <a:buAutoNum type="arabicPeriod"/>
            </a:pPr>
            <a:endParaRPr lang="en-US" dirty="0"/>
          </a:p>
          <a:p>
            <a:pPr marL="552450" indent="-552450">
              <a:lnSpc>
                <a:spcPct val="90000"/>
              </a:lnSpc>
              <a:buFont typeface="Wingdings" pitchFamily="2" charset="2"/>
              <a:buAutoNum type="arabicPeriod"/>
            </a:pPr>
            <a:r>
              <a:rPr lang="en-US" dirty="0"/>
              <a:t>Do you agree with most people that violations of seat belt laws should result in harsh penalties?</a:t>
            </a:r>
          </a:p>
          <a:p>
            <a:pPr marL="552450" indent="-552450">
              <a:lnSpc>
                <a:spcPct val="90000"/>
              </a:lnSpc>
              <a:buFont typeface="Wingdings" pitchFamily="2" charset="2"/>
              <a:buAutoNum type="arabicPeriod"/>
            </a:pPr>
            <a:endParaRPr lang="en-US" dirty="0"/>
          </a:p>
          <a:p>
            <a:pPr marL="552450" indent="-552450">
              <a:lnSpc>
                <a:spcPct val="90000"/>
              </a:lnSpc>
              <a:buFont typeface="Wingdings" pitchFamily="2" charset="2"/>
              <a:buAutoNum type="arabicPeriod"/>
            </a:pPr>
            <a:r>
              <a:rPr lang="en-US" dirty="0"/>
              <a:t>Most doctors have a superior attitude.</a:t>
            </a:r>
          </a:p>
          <a:p>
            <a:pPr marL="552450" indent="-552450">
              <a:lnSpc>
                <a:spcPct val="90000"/>
              </a:lnSpc>
            </a:pPr>
            <a:endParaRPr lang="en-US" dirty="0"/>
          </a:p>
        </p:txBody>
      </p:sp>
    </p:spTree>
    <p:extLst>
      <p:ext uri="{BB962C8B-B14F-4D97-AF65-F5344CB8AC3E}">
        <p14:creationId xmlns:p14="http://schemas.microsoft.com/office/powerpoint/2010/main" val="5024904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66915">
                                            <p:txEl>
                                              <p:pRg st="0" end="0"/>
                                            </p:txEl>
                                          </p:spTgt>
                                        </p:tgtEl>
                                        <p:attrNameLst>
                                          <p:attrName>style.visibility</p:attrName>
                                        </p:attrNameLst>
                                      </p:cBhvr>
                                      <p:to>
                                        <p:strVal val="visible"/>
                                      </p:to>
                                    </p:set>
                                    <p:animEffect transition="in" filter="blinds(horizontal)">
                                      <p:cBhvr>
                                        <p:cTn id="7" dur="500"/>
                                        <p:tgtEl>
                                          <p:spTgt spid="16691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66915">
                                            <p:txEl>
                                              <p:pRg st="2" end="2"/>
                                            </p:txEl>
                                          </p:spTgt>
                                        </p:tgtEl>
                                        <p:attrNameLst>
                                          <p:attrName>style.visibility</p:attrName>
                                        </p:attrNameLst>
                                      </p:cBhvr>
                                      <p:to>
                                        <p:strVal val="visible"/>
                                      </p:to>
                                    </p:set>
                                    <p:animEffect transition="in" filter="blinds(horizontal)">
                                      <p:cBhvr>
                                        <p:cTn id="12" dur="500"/>
                                        <p:tgtEl>
                                          <p:spTgt spid="16691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166915">
                                            <p:txEl>
                                              <p:pRg st="4" end="4"/>
                                            </p:txEl>
                                          </p:spTgt>
                                        </p:tgtEl>
                                        <p:attrNameLst>
                                          <p:attrName>style.visibility</p:attrName>
                                        </p:attrNameLst>
                                      </p:cBhvr>
                                      <p:to>
                                        <p:strVal val="visible"/>
                                      </p:to>
                                    </p:set>
                                    <p:animEffect transition="in" filter="blinds(horizontal)">
                                      <p:cBhvr>
                                        <p:cTn id="17" dur="500"/>
                                        <p:tgtEl>
                                          <p:spTgt spid="16691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ChangeArrowheads="1"/>
          </p:cNvSpPr>
          <p:nvPr>
            <p:ph type="title"/>
          </p:nvPr>
        </p:nvSpPr>
        <p:spPr/>
        <p:txBody>
          <a:bodyPr/>
          <a:lstStyle/>
          <a:p>
            <a:r>
              <a:rPr lang="en-US" dirty="0"/>
              <a:t>Designing a Survey</a:t>
            </a:r>
          </a:p>
        </p:txBody>
      </p:sp>
      <p:sp>
        <p:nvSpPr>
          <p:cNvPr id="82947" name="Rectangle 3"/>
          <p:cNvSpPr>
            <a:spLocks noGrp="1" noChangeArrowheads="1"/>
          </p:cNvSpPr>
          <p:nvPr>
            <p:ph sz="quarter" idx="1"/>
          </p:nvPr>
        </p:nvSpPr>
        <p:spPr/>
        <p:txBody>
          <a:bodyPr>
            <a:normAutofit/>
          </a:bodyPr>
          <a:lstStyle/>
          <a:p>
            <a:pPr>
              <a:lnSpc>
                <a:spcPct val="90000"/>
              </a:lnSpc>
            </a:pPr>
            <a:r>
              <a:rPr lang="en-US" dirty="0" smtClean="0"/>
              <a:t>Format &amp; Length</a:t>
            </a:r>
          </a:p>
          <a:p>
            <a:pPr lvl="1">
              <a:lnSpc>
                <a:spcPct val="90000"/>
              </a:lnSpc>
            </a:pPr>
            <a:r>
              <a:rPr lang="en-US" dirty="0" smtClean="0"/>
              <a:t>Tailor survey to </a:t>
            </a:r>
            <a:r>
              <a:rPr lang="en-US" dirty="0"/>
              <a:t>population </a:t>
            </a:r>
            <a:endParaRPr lang="en-US" dirty="0" smtClean="0"/>
          </a:p>
          <a:p>
            <a:pPr>
              <a:lnSpc>
                <a:spcPct val="90000"/>
              </a:lnSpc>
            </a:pPr>
            <a:r>
              <a:rPr lang="en-US" dirty="0" smtClean="0"/>
              <a:t>Introduction &amp; instructions</a:t>
            </a:r>
            <a:endParaRPr lang="en-US" dirty="0" smtClean="0"/>
          </a:p>
          <a:p>
            <a:pPr>
              <a:lnSpc>
                <a:spcPct val="90000"/>
              </a:lnSpc>
            </a:pPr>
            <a:r>
              <a:rPr lang="en-US" dirty="0" smtClean="0"/>
              <a:t>Group </a:t>
            </a:r>
            <a:r>
              <a:rPr lang="en-US" dirty="0" smtClean="0"/>
              <a:t>items by topic or type (e.g., scale)</a:t>
            </a:r>
          </a:p>
          <a:p>
            <a:pPr>
              <a:lnSpc>
                <a:spcPct val="90000"/>
              </a:lnSpc>
            </a:pPr>
            <a:r>
              <a:rPr lang="en-US" dirty="0"/>
              <a:t>Consider context-effects (e.g., item-order effects)</a:t>
            </a:r>
          </a:p>
          <a:p>
            <a:pPr>
              <a:lnSpc>
                <a:spcPct val="90000"/>
              </a:lnSpc>
            </a:pPr>
            <a:r>
              <a:rPr lang="en-US" dirty="0" smtClean="0"/>
              <a:t>End </a:t>
            </a:r>
            <a:r>
              <a:rPr lang="en-US" dirty="0" smtClean="0"/>
              <a:t>with demographics (easy, but boring)</a:t>
            </a:r>
          </a:p>
          <a:p>
            <a:pPr>
              <a:lnSpc>
                <a:spcPct val="90000"/>
              </a:lnSpc>
            </a:pPr>
            <a:r>
              <a:rPr lang="en-US" dirty="0" smtClean="0"/>
              <a:t>Make it user </a:t>
            </a:r>
            <a:r>
              <a:rPr lang="en-US" dirty="0" smtClean="0"/>
              <a:t>friendly </a:t>
            </a:r>
            <a:r>
              <a:rPr lang="en-US" dirty="0" smtClean="0"/>
              <a:t>and </a:t>
            </a:r>
            <a:r>
              <a:rPr lang="en-US" dirty="0"/>
              <a:t>pleasing to the eye</a:t>
            </a:r>
          </a:p>
          <a:p>
            <a:pPr lvl="1">
              <a:lnSpc>
                <a:spcPct val="90000"/>
              </a:lnSpc>
            </a:pPr>
            <a:endParaRPr lang="en-US" dirty="0" smtClean="0"/>
          </a:p>
          <a:p>
            <a:pPr lvl="1">
              <a:lnSpc>
                <a:spcPct val="90000"/>
              </a:lnSpc>
            </a:pPr>
            <a:endParaRPr lang="en-US" dirty="0"/>
          </a:p>
        </p:txBody>
      </p:sp>
    </p:spTree>
    <p:extLst>
      <p:ext uri="{BB962C8B-B14F-4D97-AF65-F5344CB8AC3E}">
        <p14:creationId xmlns:p14="http://schemas.microsoft.com/office/powerpoint/2010/main" val="4978831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294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294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294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294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2947">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82947">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82947">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8114" name="Rectangle 2"/>
          <p:cNvSpPr>
            <a:spLocks noGrp="1" noChangeArrowheads="1"/>
          </p:cNvSpPr>
          <p:nvPr>
            <p:ph type="title"/>
          </p:nvPr>
        </p:nvSpPr>
        <p:spPr/>
        <p:txBody>
          <a:bodyPr>
            <a:normAutofit/>
          </a:bodyPr>
          <a:lstStyle/>
          <a:p>
            <a:r>
              <a:rPr lang="en-US" sz="3000" dirty="0"/>
              <a:t>Increasing the Reliability </a:t>
            </a:r>
            <a:r>
              <a:rPr lang="en-US" sz="3000" dirty="0" smtClean="0"/>
              <a:t>of a Measure on a Survey</a:t>
            </a:r>
            <a:endParaRPr lang="en-US" sz="3000" dirty="0"/>
          </a:p>
        </p:txBody>
      </p:sp>
      <p:sp>
        <p:nvSpPr>
          <p:cNvPr id="218115" name="Rectangle 3"/>
          <p:cNvSpPr>
            <a:spLocks noGrp="1" noChangeArrowheads="1"/>
          </p:cNvSpPr>
          <p:nvPr>
            <p:ph sz="quarter" idx="1"/>
          </p:nvPr>
        </p:nvSpPr>
        <p:spPr/>
        <p:txBody>
          <a:bodyPr>
            <a:normAutofit/>
          </a:bodyPr>
          <a:lstStyle/>
          <a:p>
            <a:r>
              <a:rPr lang="en-US" dirty="0" smtClean="0"/>
              <a:t>Increase the number of items</a:t>
            </a:r>
          </a:p>
          <a:p>
            <a:pPr lvl="1"/>
            <a:r>
              <a:rPr lang="en-US" dirty="0" smtClean="0"/>
              <a:t>Not too many though, can cause fatigue/annoy participants</a:t>
            </a:r>
          </a:p>
          <a:p>
            <a:r>
              <a:rPr lang="en-US" dirty="0" smtClean="0"/>
              <a:t>Standardize the conditions</a:t>
            </a:r>
          </a:p>
          <a:p>
            <a:pPr lvl="1"/>
            <a:r>
              <a:rPr lang="en-US" dirty="0" smtClean="0"/>
              <a:t>E.g., timing, procedures, lighting, instructions</a:t>
            </a:r>
          </a:p>
          <a:p>
            <a:r>
              <a:rPr lang="en-US" dirty="0" smtClean="0"/>
              <a:t>Score your questionnaire carefully</a:t>
            </a:r>
          </a:p>
          <a:p>
            <a:r>
              <a:rPr lang="en-US" dirty="0" smtClean="0"/>
              <a:t>Clearly written &amp; appropriate items (e.g., BRUSO)</a:t>
            </a:r>
            <a:endParaRPr lang="en-US" dirty="0"/>
          </a:p>
        </p:txBody>
      </p:sp>
    </p:spTree>
    <p:extLst>
      <p:ext uri="{BB962C8B-B14F-4D97-AF65-F5344CB8AC3E}">
        <p14:creationId xmlns:p14="http://schemas.microsoft.com/office/powerpoint/2010/main" val="6555006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18115">
                                            <p:txEl>
                                              <p:pRg st="0" end="0"/>
                                            </p:txEl>
                                          </p:spTgt>
                                        </p:tgtEl>
                                        <p:attrNameLst>
                                          <p:attrName>style.visibility</p:attrName>
                                        </p:attrNameLst>
                                      </p:cBhvr>
                                      <p:to>
                                        <p:strVal val="visible"/>
                                      </p:to>
                                    </p:set>
                                    <p:animEffect transition="in" filter="blinds(horizontal)">
                                      <p:cBhvr>
                                        <p:cTn id="7" dur="500"/>
                                        <p:tgtEl>
                                          <p:spTgt spid="21811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18115">
                                            <p:txEl>
                                              <p:pRg st="1" end="1"/>
                                            </p:txEl>
                                          </p:spTgt>
                                        </p:tgtEl>
                                        <p:attrNameLst>
                                          <p:attrName>style.visibility</p:attrName>
                                        </p:attrNameLst>
                                      </p:cBhvr>
                                      <p:to>
                                        <p:strVal val="visible"/>
                                      </p:to>
                                    </p:set>
                                    <p:animEffect transition="in" filter="blinds(horizontal)">
                                      <p:cBhvr>
                                        <p:cTn id="12" dur="500"/>
                                        <p:tgtEl>
                                          <p:spTgt spid="21811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218115">
                                            <p:txEl>
                                              <p:pRg st="2" end="2"/>
                                            </p:txEl>
                                          </p:spTgt>
                                        </p:tgtEl>
                                        <p:attrNameLst>
                                          <p:attrName>style.visibility</p:attrName>
                                        </p:attrNameLst>
                                      </p:cBhvr>
                                      <p:to>
                                        <p:strVal val="visible"/>
                                      </p:to>
                                    </p:set>
                                    <p:animEffect transition="in" filter="blinds(horizontal)">
                                      <p:cBhvr>
                                        <p:cTn id="17" dur="500"/>
                                        <p:tgtEl>
                                          <p:spTgt spid="21811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218115">
                                            <p:txEl>
                                              <p:pRg st="3" end="3"/>
                                            </p:txEl>
                                          </p:spTgt>
                                        </p:tgtEl>
                                        <p:attrNameLst>
                                          <p:attrName>style.visibility</p:attrName>
                                        </p:attrNameLst>
                                      </p:cBhvr>
                                      <p:to>
                                        <p:strVal val="visible"/>
                                      </p:to>
                                    </p:set>
                                    <p:animEffect transition="in" filter="blinds(horizontal)">
                                      <p:cBhvr>
                                        <p:cTn id="22" dur="500"/>
                                        <p:tgtEl>
                                          <p:spTgt spid="21811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218115">
                                            <p:txEl>
                                              <p:pRg st="4" end="4"/>
                                            </p:txEl>
                                          </p:spTgt>
                                        </p:tgtEl>
                                        <p:attrNameLst>
                                          <p:attrName>style.visibility</p:attrName>
                                        </p:attrNameLst>
                                      </p:cBhvr>
                                      <p:to>
                                        <p:strVal val="visible"/>
                                      </p:to>
                                    </p:set>
                                    <p:animEffect transition="in" filter="blinds(horizontal)">
                                      <p:cBhvr>
                                        <p:cTn id="27" dur="500"/>
                                        <p:tgtEl>
                                          <p:spTgt spid="218115">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218115">
                                            <p:txEl>
                                              <p:pRg st="5" end="5"/>
                                            </p:txEl>
                                          </p:spTgt>
                                        </p:tgtEl>
                                        <p:attrNameLst>
                                          <p:attrName>style.visibility</p:attrName>
                                        </p:attrNameLst>
                                      </p:cBhvr>
                                      <p:to>
                                        <p:strVal val="visible"/>
                                      </p:to>
                                    </p:set>
                                    <p:animEffect transition="in" filter="blinds(horizontal)">
                                      <p:cBhvr>
                                        <p:cTn id="32" dur="500"/>
                                        <p:tgtEl>
                                          <p:spTgt spid="21811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Survey Methods</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Mail Surveys</a:t>
            </a:r>
          </a:p>
          <a:p>
            <a:pPr lvl="1"/>
            <a:r>
              <a:rPr lang="en-US" dirty="0" smtClean="0"/>
              <a:t>Convenient</a:t>
            </a:r>
          </a:p>
          <a:p>
            <a:pPr lvl="1"/>
            <a:r>
              <a:rPr lang="en-US" dirty="0" smtClean="0"/>
              <a:t>Nonthreatening </a:t>
            </a:r>
          </a:p>
          <a:p>
            <a:pPr lvl="1"/>
            <a:r>
              <a:rPr lang="en-US" dirty="0" smtClean="0"/>
              <a:t>Allows participants time to think</a:t>
            </a:r>
          </a:p>
          <a:p>
            <a:pPr lvl="1"/>
            <a:r>
              <a:rPr lang="en-US" dirty="0" smtClean="0"/>
              <a:t>Easy to administer</a:t>
            </a:r>
          </a:p>
          <a:p>
            <a:pPr lvl="1"/>
            <a:endParaRPr lang="en-US" dirty="0" smtClean="0"/>
          </a:p>
          <a:p>
            <a:pPr lvl="1"/>
            <a:r>
              <a:rPr lang="en-US" dirty="0" smtClean="0"/>
              <a:t>May not allow full expression</a:t>
            </a:r>
          </a:p>
          <a:p>
            <a:pPr lvl="1"/>
            <a:r>
              <a:rPr lang="en-US" dirty="0" smtClean="0"/>
              <a:t>No control of order in which respondents answer questions</a:t>
            </a:r>
          </a:p>
          <a:p>
            <a:pPr lvl="1"/>
            <a:r>
              <a:rPr lang="en-US" dirty="0" smtClean="0"/>
              <a:t>Lower response rates (i.e., return rate</a:t>
            </a:r>
            <a:r>
              <a:rPr lang="en-US" dirty="0" smtClean="0"/>
              <a:t>)</a:t>
            </a:r>
            <a:endParaRPr lang="en-US" dirty="0" smtClean="0"/>
          </a:p>
        </p:txBody>
      </p:sp>
    </p:spTree>
    <p:extLst>
      <p:ext uri="{BB962C8B-B14F-4D97-AF65-F5344CB8AC3E}">
        <p14:creationId xmlns:p14="http://schemas.microsoft.com/office/powerpoint/2010/main" val="13179730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Increasing response rates</a:t>
            </a:r>
            <a:endParaRPr lang="en-US" dirty="0"/>
          </a:p>
        </p:txBody>
      </p:sp>
      <p:sp>
        <p:nvSpPr>
          <p:cNvPr id="3" name="Content Placeholder 2"/>
          <p:cNvSpPr>
            <a:spLocks noGrp="1"/>
          </p:cNvSpPr>
          <p:nvPr>
            <p:ph sz="quarter" idx="1"/>
          </p:nvPr>
        </p:nvSpPr>
        <p:spPr/>
        <p:txBody>
          <a:bodyPr/>
          <a:lstStyle/>
          <a:p>
            <a:r>
              <a:rPr lang="en-US" dirty="0" smtClean="0"/>
              <a:t>Good cover letter</a:t>
            </a:r>
          </a:p>
          <a:p>
            <a:pPr lvl="1"/>
            <a:r>
              <a:rPr lang="en-US" dirty="0" smtClean="0"/>
              <a:t>Importance of topic</a:t>
            </a:r>
          </a:p>
          <a:p>
            <a:pPr lvl="1"/>
            <a:r>
              <a:rPr lang="en-US" dirty="0" smtClean="0"/>
              <a:t>Explanation of usefulness of results</a:t>
            </a:r>
          </a:p>
          <a:p>
            <a:pPr lvl="1"/>
            <a:r>
              <a:rPr lang="en-US" dirty="0" smtClean="0"/>
              <a:t>Importance of individual response</a:t>
            </a:r>
          </a:p>
          <a:p>
            <a:pPr lvl="1"/>
            <a:r>
              <a:rPr lang="en-US" dirty="0" smtClean="0"/>
              <a:t>“Personal Touch”</a:t>
            </a:r>
          </a:p>
          <a:p>
            <a:pPr lvl="2"/>
            <a:r>
              <a:rPr lang="en-US" dirty="0" smtClean="0"/>
              <a:t>Contact person, Signature</a:t>
            </a:r>
          </a:p>
          <a:p>
            <a:r>
              <a:rPr lang="en-US" dirty="0" smtClean="0"/>
              <a:t>Gift or token</a:t>
            </a:r>
          </a:p>
          <a:p>
            <a:r>
              <a:rPr lang="en-US" dirty="0" smtClean="0"/>
              <a:t>Multiple contact</a:t>
            </a:r>
            <a:endParaRPr lang="en-US" dirty="0"/>
          </a:p>
        </p:txBody>
      </p:sp>
    </p:spTree>
    <p:extLst>
      <p:ext uri="{BB962C8B-B14F-4D97-AF65-F5344CB8AC3E}">
        <p14:creationId xmlns:p14="http://schemas.microsoft.com/office/powerpoint/2010/main" val="422489937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Survey Methods</a:t>
            </a:r>
            <a:endParaRPr lang="en-US" dirty="0"/>
          </a:p>
        </p:txBody>
      </p:sp>
      <p:sp>
        <p:nvSpPr>
          <p:cNvPr id="3" name="Content Placeholder 2"/>
          <p:cNvSpPr>
            <a:spLocks noGrp="1"/>
          </p:cNvSpPr>
          <p:nvPr>
            <p:ph sz="quarter" idx="1"/>
          </p:nvPr>
        </p:nvSpPr>
        <p:spPr/>
        <p:txBody>
          <a:bodyPr/>
          <a:lstStyle/>
          <a:p>
            <a:r>
              <a:rPr lang="en-US" dirty="0" smtClean="0"/>
              <a:t>Telephone</a:t>
            </a:r>
          </a:p>
          <a:p>
            <a:pPr lvl="1"/>
            <a:r>
              <a:rPr lang="en-US" dirty="0" smtClean="0"/>
              <a:t>Relatively cheap</a:t>
            </a:r>
          </a:p>
          <a:p>
            <a:pPr lvl="1"/>
            <a:r>
              <a:rPr lang="en-US" dirty="0" smtClean="0"/>
              <a:t>Central supervision</a:t>
            </a:r>
          </a:p>
          <a:p>
            <a:pPr lvl="1"/>
            <a:endParaRPr lang="en-US" dirty="0" smtClean="0"/>
          </a:p>
          <a:p>
            <a:pPr lvl="1"/>
            <a:r>
              <a:rPr lang="en-US" dirty="0"/>
              <a:t>Questions must be asked carefully</a:t>
            </a:r>
          </a:p>
          <a:p>
            <a:pPr lvl="2"/>
            <a:r>
              <a:rPr lang="en-US" dirty="0"/>
              <a:t>Also, takes more time to read aloud questions</a:t>
            </a:r>
          </a:p>
          <a:p>
            <a:pPr lvl="1"/>
            <a:r>
              <a:rPr lang="en-US" dirty="0" smtClean="0"/>
              <a:t>Sampling issues</a:t>
            </a:r>
            <a:endParaRPr lang="en-US" dirty="0"/>
          </a:p>
        </p:txBody>
      </p:sp>
    </p:spTree>
    <p:extLst>
      <p:ext uri="{BB962C8B-B14F-4D97-AF65-F5344CB8AC3E}">
        <p14:creationId xmlns:p14="http://schemas.microsoft.com/office/powerpoint/2010/main" val="19772838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Survey Methods</a:t>
            </a:r>
            <a:endParaRPr lang="en-US" dirty="0"/>
          </a:p>
        </p:txBody>
      </p:sp>
      <p:sp>
        <p:nvSpPr>
          <p:cNvPr id="3" name="Content Placeholder 2"/>
          <p:cNvSpPr>
            <a:spLocks noGrp="1"/>
          </p:cNvSpPr>
          <p:nvPr>
            <p:ph sz="quarter" idx="1"/>
          </p:nvPr>
        </p:nvSpPr>
        <p:spPr/>
        <p:txBody>
          <a:bodyPr>
            <a:normAutofit fontScale="77500" lnSpcReduction="20000"/>
          </a:bodyPr>
          <a:lstStyle/>
          <a:p>
            <a:r>
              <a:rPr lang="en-US" dirty="0" smtClean="0"/>
              <a:t>Face-to-face (i.e., personal) interviews</a:t>
            </a:r>
          </a:p>
          <a:p>
            <a:pPr lvl="1"/>
            <a:r>
              <a:rPr lang="en-US" dirty="0" smtClean="0"/>
              <a:t>Clarify questions or probe</a:t>
            </a:r>
          </a:p>
          <a:p>
            <a:pPr lvl="1"/>
            <a:r>
              <a:rPr lang="en-US" dirty="0" smtClean="0"/>
              <a:t>May be only way to interact with participants</a:t>
            </a:r>
          </a:p>
          <a:p>
            <a:pPr lvl="1"/>
            <a:r>
              <a:rPr lang="en-US" dirty="0" smtClean="0"/>
              <a:t>Control presentation</a:t>
            </a:r>
          </a:p>
          <a:p>
            <a:pPr lvl="1"/>
            <a:r>
              <a:rPr lang="en-US" dirty="0" smtClean="0"/>
              <a:t>Knowledge of context</a:t>
            </a:r>
          </a:p>
          <a:p>
            <a:pPr lvl="2"/>
            <a:r>
              <a:rPr lang="en-US" dirty="0" smtClean="0"/>
              <a:t>Environment, participant nonverbal cues</a:t>
            </a:r>
          </a:p>
          <a:p>
            <a:pPr lvl="1"/>
            <a:endParaRPr lang="en-US" dirty="0" smtClean="0"/>
          </a:p>
          <a:p>
            <a:pPr lvl="1"/>
            <a:r>
              <a:rPr lang="en-US" dirty="0" smtClean="0"/>
              <a:t>Standardization issues</a:t>
            </a:r>
          </a:p>
          <a:p>
            <a:pPr lvl="1"/>
            <a:r>
              <a:rPr lang="en-US" dirty="0" smtClean="0"/>
              <a:t>Interviewer bias</a:t>
            </a:r>
          </a:p>
          <a:p>
            <a:pPr lvl="2"/>
            <a:r>
              <a:rPr lang="en-US" dirty="0" smtClean="0"/>
              <a:t>Asking questions in a way that biases participants answers</a:t>
            </a:r>
          </a:p>
          <a:p>
            <a:pPr lvl="1"/>
            <a:r>
              <a:rPr lang="en-US" dirty="0" smtClean="0"/>
              <a:t>Social desirability issues</a:t>
            </a:r>
          </a:p>
          <a:p>
            <a:pPr lvl="2"/>
            <a:r>
              <a:rPr lang="en-US" dirty="0" smtClean="0"/>
              <a:t>Want to look good, or like what society thinks is good</a:t>
            </a:r>
          </a:p>
          <a:p>
            <a:pPr lvl="1"/>
            <a:r>
              <a:rPr lang="en-US" dirty="0" smtClean="0"/>
              <a:t>Privacy issues (in some cases)</a:t>
            </a:r>
          </a:p>
          <a:p>
            <a:pPr lvl="1"/>
            <a:r>
              <a:rPr lang="en-US" dirty="0" smtClean="0"/>
              <a:t>Expensive &amp; time consuming</a:t>
            </a:r>
            <a:endParaRPr lang="en-US" dirty="0"/>
          </a:p>
        </p:txBody>
      </p:sp>
    </p:spTree>
    <p:extLst>
      <p:ext uri="{BB962C8B-B14F-4D97-AF65-F5344CB8AC3E}">
        <p14:creationId xmlns:p14="http://schemas.microsoft.com/office/powerpoint/2010/main" val="8097688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linds(horizont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linds(horizont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linds(horizont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linds(horizontal)">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blinds(horizontal)">
                                      <p:cBhvr>
                                        <p:cTn id="37" dur="500"/>
                                        <p:tgtEl>
                                          <p:spTgt spid="3">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nodeType="clickEffect">
                                  <p:stCondLst>
                                    <p:cond delay="0"/>
                                  </p:stCondLst>
                                  <p:childTnLst>
                                    <p:set>
                                      <p:cBhvr>
                                        <p:cTn id="41" dur="1" fill="hold">
                                          <p:stCondLst>
                                            <p:cond delay="0"/>
                                          </p:stCondLst>
                                        </p:cTn>
                                        <p:tgtEl>
                                          <p:spTgt spid="3">
                                            <p:txEl>
                                              <p:pRg st="8" end="8"/>
                                            </p:txEl>
                                          </p:spTgt>
                                        </p:tgtEl>
                                        <p:attrNameLst>
                                          <p:attrName>style.visibility</p:attrName>
                                        </p:attrNameLst>
                                      </p:cBhvr>
                                      <p:to>
                                        <p:strVal val="visible"/>
                                      </p:to>
                                    </p:set>
                                    <p:animEffect transition="in" filter="blinds(horizontal)">
                                      <p:cBhvr>
                                        <p:cTn id="42" dur="500"/>
                                        <p:tgtEl>
                                          <p:spTgt spid="3">
                                            <p:txEl>
                                              <p:pRg st="8" end="8"/>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nodeType="clickEffect">
                                  <p:stCondLst>
                                    <p:cond delay="0"/>
                                  </p:stCondLst>
                                  <p:childTnLst>
                                    <p:set>
                                      <p:cBhvr>
                                        <p:cTn id="46" dur="1" fill="hold">
                                          <p:stCondLst>
                                            <p:cond delay="0"/>
                                          </p:stCondLst>
                                        </p:cTn>
                                        <p:tgtEl>
                                          <p:spTgt spid="3">
                                            <p:txEl>
                                              <p:pRg st="9" end="9"/>
                                            </p:txEl>
                                          </p:spTgt>
                                        </p:tgtEl>
                                        <p:attrNameLst>
                                          <p:attrName>style.visibility</p:attrName>
                                        </p:attrNameLst>
                                      </p:cBhvr>
                                      <p:to>
                                        <p:strVal val="visible"/>
                                      </p:to>
                                    </p:set>
                                    <p:animEffect transition="in" filter="blinds(horizontal)">
                                      <p:cBhvr>
                                        <p:cTn id="47" dur="500"/>
                                        <p:tgtEl>
                                          <p:spTgt spid="3">
                                            <p:txEl>
                                              <p:pRg st="9" end="9"/>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nodeType="clickEffect">
                                  <p:stCondLst>
                                    <p:cond delay="0"/>
                                  </p:stCondLst>
                                  <p:childTnLst>
                                    <p:set>
                                      <p:cBhvr>
                                        <p:cTn id="51" dur="1" fill="hold">
                                          <p:stCondLst>
                                            <p:cond delay="0"/>
                                          </p:stCondLst>
                                        </p:cTn>
                                        <p:tgtEl>
                                          <p:spTgt spid="3">
                                            <p:txEl>
                                              <p:pRg st="10" end="10"/>
                                            </p:txEl>
                                          </p:spTgt>
                                        </p:tgtEl>
                                        <p:attrNameLst>
                                          <p:attrName>style.visibility</p:attrName>
                                        </p:attrNameLst>
                                      </p:cBhvr>
                                      <p:to>
                                        <p:strVal val="visible"/>
                                      </p:to>
                                    </p:set>
                                    <p:animEffect transition="in" filter="blinds(horizontal)">
                                      <p:cBhvr>
                                        <p:cTn id="52" dur="500"/>
                                        <p:tgtEl>
                                          <p:spTgt spid="3">
                                            <p:txEl>
                                              <p:pRg st="10" end="10"/>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3" presetClass="entr" presetSubtype="10" fill="hold" nodeType="clickEffect">
                                  <p:stCondLst>
                                    <p:cond delay="0"/>
                                  </p:stCondLst>
                                  <p:childTnLst>
                                    <p:set>
                                      <p:cBhvr>
                                        <p:cTn id="56" dur="1" fill="hold">
                                          <p:stCondLst>
                                            <p:cond delay="0"/>
                                          </p:stCondLst>
                                        </p:cTn>
                                        <p:tgtEl>
                                          <p:spTgt spid="3">
                                            <p:txEl>
                                              <p:pRg st="11" end="11"/>
                                            </p:txEl>
                                          </p:spTgt>
                                        </p:tgtEl>
                                        <p:attrNameLst>
                                          <p:attrName>style.visibility</p:attrName>
                                        </p:attrNameLst>
                                      </p:cBhvr>
                                      <p:to>
                                        <p:strVal val="visible"/>
                                      </p:to>
                                    </p:set>
                                    <p:animEffect transition="in" filter="blinds(horizontal)">
                                      <p:cBhvr>
                                        <p:cTn id="57" dur="500"/>
                                        <p:tgtEl>
                                          <p:spTgt spid="3">
                                            <p:txEl>
                                              <p:pRg st="11" end="11"/>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3" presetClass="entr" presetSubtype="10" fill="hold" nodeType="clickEffect">
                                  <p:stCondLst>
                                    <p:cond delay="0"/>
                                  </p:stCondLst>
                                  <p:childTnLst>
                                    <p:set>
                                      <p:cBhvr>
                                        <p:cTn id="61" dur="1" fill="hold">
                                          <p:stCondLst>
                                            <p:cond delay="0"/>
                                          </p:stCondLst>
                                        </p:cTn>
                                        <p:tgtEl>
                                          <p:spTgt spid="3">
                                            <p:txEl>
                                              <p:pRg st="12" end="12"/>
                                            </p:txEl>
                                          </p:spTgt>
                                        </p:tgtEl>
                                        <p:attrNameLst>
                                          <p:attrName>style.visibility</p:attrName>
                                        </p:attrNameLst>
                                      </p:cBhvr>
                                      <p:to>
                                        <p:strVal val="visible"/>
                                      </p:to>
                                    </p:set>
                                    <p:animEffect transition="in" filter="blinds(horizontal)">
                                      <p:cBhvr>
                                        <p:cTn id="62" dur="500"/>
                                        <p:tgtEl>
                                          <p:spTgt spid="3">
                                            <p:txEl>
                                              <p:pRg st="12" end="12"/>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3" presetClass="entr" presetSubtype="10" fill="hold" nodeType="clickEffect">
                                  <p:stCondLst>
                                    <p:cond delay="0"/>
                                  </p:stCondLst>
                                  <p:childTnLst>
                                    <p:set>
                                      <p:cBhvr>
                                        <p:cTn id="66" dur="1" fill="hold">
                                          <p:stCondLst>
                                            <p:cond delay="0"/>
                                          </p:stCondLst>
                                        </p:cTn>
                                        <p:tgtEl>
                                          <p:spTgt spid="3">
                                            <p:txEl>
                                              <p:pRg st="13" end="13"/>
                                            </p:txEl>
                                          </p:spTgt>
                                        </p:tgtEl>
                                        <p:attrNameLst>
                                          <p:attrName>style.visibility</p:attrName>
                                        </p:attrNameLst>
                                      </p:cBhvr>
                                      <p:to>
                                        <p:strVal val="visible"/>
                                      </p:to>
                                    </p:set>
                                    <p:animEffect transition="in" filter="blinds(horizontal)">
                                      <p:cBhvr>
                                        <p:cTn id="67" dur="500"/>
                                        <p:tgtEl>
                                          <p:spTgt spid="3">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Survey Method</a:t>
            </a:r>
            <a:endParaRPr lang="en-US" dirty="0"/>
          </a:p>
        </p:txBody>
      </p:sp>
      <p:sp>
        <p:nvSpPr>
          <p:cNvPr id="3" name="Content Placeholder 2"/>
          <p:cNvSpPr>
            <a:spLocks noGrp="1"/>
          </p:cNvSpPr>
          <p:nvPr>
            <p:ph sz="quarter" idx="1"/>
          </p:nvPr>
        </p:nvSpPr>
        <p:spPr/>
        <p:txBody>
          <a:bodyPr>
            <a:normAutofit/>
          </a:bodyPr>
          <a:lstStyle/>
          <a:p>
            <a:r>
              <a:rPr lang="en-US" dirty="0" smtClean="0"/>
              <a:t>Ask people to self-report their</a:t>
            </a:r>
            <a:r>
              <a:rPr lang="is-IS" dirty="0" smtClean="0"/>
              <a:t>…</a:t>
            </a:r>
            <a:endParaRPr lang="en-US" dirty="0" smtClean="0"/>
          </a:p>
          <a:p>
            <a:r>
              <a:rPr lang="en-US" dirty="0" smtClean="0"/>
              <a:t>Behaviors, attitudes, motives, impressions, etc. </a:t>
            </a:r>
          </a:p>
          <a:p>
            <a:endParaRPr lang="en-US" dirty="0" smtClean="0"/>
          </a:p>
          <a:p>
            <a:r>
              <a:rPr lang="en-US" dirty="0" smtClean="0"/>
              <a:t>Note: using a survey in a study does NOT automatically mean the study is descriptive (could be correlational or experimental)</a:t>
            </a:r>
          </a:p>
          <a:p>
            <a:pPr lvl="1"/>
            <a:r>
              <a:rPr lang="en-US" dirty="0" smtClean="0"/>
              <a:t>It is a method for collecting data</a:t>
            </a:r>
          </a:p>
          <a:p>
            <a:endParaRPr lang="en-US" dirty="0" smtClean="0"/>
          </a:p>
        </p:txBody>
      </p:sp>
    </p:spTree>
    <p:extLst>
      <p:ext uri="{BB962C8B-B14F-4D97-AF65-F5344CB8AC3E}">
        <p14:creationId xmlns:p14="http://schemas.microsoft.com/office/powerpoint/2010/main" val="34314213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linds(horizontal)">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blinds(horizontal)">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Internet Surveys</a:t>
            </a:r>
            <a:endParaRPr lang="en-US" dirty="0"/>
          </a:p>
        </p:txBody>
      </p:sp>
      <p:sp>
        <p:nvSpPr>
          <p:cNvPr id="3" name="Content Placeholder 2"/>
          <p:cNvSpPr>
            <a:spLocks noGrp="1"/>
          </p:cNvSpPr>
          <p:nvPr>
            <p:ph sz="quarter" idx="1"/>
          </p:nvPr>
        </p:nvSpPr>
        <p:spPr/>
        <p:txBody>
          <a:bodyPr/>
          <a:lstStyle/>
          <a:p>
            <a:r>
              <a:rPr lang="en-US" dirty="0" smtClean="0"/>
              <a:t>Web-based software available</a:t>
            </a:r>
          </a:p>
          <a:p>
            <a:r>
              <a:rPr lang="en-US" dirty="0" smtClean="0"/>
              <a:t>Participation pools available</a:t>
            </a:r>
          </a:p>
          <a:p>
            <a:pPr lvl="1"/>
            <a:r>
              <a:rPr lang="en-US" dirty="0" smtClean="0"/>
              <a:t>Potentially greater access to some participants, but are they representative</a:t>
            </a:r>
          </a:p>
          <a:p>
            <a:r>
              <a:rPr lang="en-US" dirty="0" smtClean="0"/>
              <a:t>May be similar responses to paper-pencil, but depends on topic</a:t>
            </a:r>
            <a:endParaRPr lang="en-US" dirty="0"/>
          </a:p>
        </p:txBody>
      </p:sp>
    </p:spTree>
    <p:extLst>
      <p:ext uri="{BB962C8B-B14F-4D97-AF65-F5344CB8AC3E}">
        <p14:creationId xmlns:p14="http://schemas.microsoft.com/office/powerpoint/2010/main" val="174942096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type="body" idx="1"/>
          </p:nvPr>
        </p:nvSpPr>
        <p:spPr>
          <a:xfrm>
            <a:off x="762000" y="2743200"/>
            <a:ext cx="7732713" cy="3276600"/>
          </a:xfrm>
        </p:spPr>
        <p:txBody>
          <a:bodyPr>
            <a:normAutofit lnSpcReduction="10000"/>
          </a:bodyPr>
          <a:lstStyle/>
          <a:p>
            <a:pPr marL="514350" indent="-514350">
              <a:buFont typeface="+mj-lt"/>
              <a:buAutoNum type="arabicPeriod"/>
            </a:pPr>
            <a:r>
              <a:rPr lang="en-US" dirty="0" smtClean="0"/>
              <a:t>What does response rate mean?</a:t>
            </a:r>
          </a:p>
          <a:p>
            <a:pPr marL="514350" indent="-514350">
              <a:buFont typeface="+mj-lt"/>
              <a:buAutoNum type="arabicPeriod"/>
            </a:pPr>
            <a:r>
              <a:rPr lang="en-US" dirty="0" smtClean="0"/>
              <a:t>What </a:t>
            </a:r>
            <a:r>
              <a:rPr lang="en-US" dirty="0" smtClean="0"/>
              <a:t>are two ways to assess inter-rater reliability?</a:t>
            </a:r>
          </a:p>
          <a:p>
            <a:pPr marL="514350" indent="-514350">
              <a:buFont typeface="+mj-lt"/>
              <a:buAutoNum type="arabicPeriod"/>
            </a:pPr>
            <a:r>
              <a:rPr lang="en-US" dirty="0" smtClean="0"/>
              <a:t>How can researchers increase the reliability of a survey?</a:t>
            </a:r>
          </a:p>
          <a:p>
            <a:pPr marL="514350" indent="-514350">
              <a:buFont typeface="+mj-lt"/>
              <a:buAutoNum type="arabicPeriod"/>
            </a:pPr>
            <a:r>
              <a:rPr lang="en-US" dirty="0" smtClean="0"/>
              <a:t>What does it mean to reverse score items on a survey?</a:t>
            </a:r>
          </a:p>
        </p:txBody>
      </p:sp>
      <p:sp>
        <p:nvSpPr>
          <p:cNvPr id="2" name="Title 1"/>
          <p:cNvSpPr>
            <a:spLocks noGrp="1"/>
          </p:cNvSpPr>
          <p:nvPr>
            <p:ph type="title"/>
          </p:nvPr>
        </p:nvSpPr>
        <p:spPr/>
        <p:txBody>
          <a:bodyPr/>
          <a:lstStyle/>
          <a:p>
            <a:r>
              <a:rPr lang="en-US" dirty="0" smtClean="0"/>
              <a:t>Mini-review</a:t>
            </a:r>
            <a:endParaRPr lang="en-US" dirty="0"/>
          </a:p>
        </p:txBody>
      </p:sp>
    </p:spTree>
    <p:extLst>
      <p:ext uri="{BB962C8B-B14F-4D97-AF65-F5344CB8AC3E}">
        <p14:creationId xmlns:p14="http://schemas.microsoft.com/office/powerpoint/2010/main" val="150352650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178" name="Rectangle 2"/>
          <p:cNvSpPr>
            <a:spLocks noGrp="1" noChangeArrowheads="1"/>
          </p:cNvSpPr>
          <p:nvPr>
            <p:ph type="title"/>
          </p:nvPr>
        </p:nvSpPr>
        <p:spPr/>
        <p:txBody>
          <a:bodyPr>
            <a:normAutofit/>
          </a:bodyPr>
          <a:lstStyle/>
          <a:p>
            <a:r>
              <a:rPr lang="en-US" dirty="0" smtClean="0"/>
              <a:t>Consider…</a:t>
            </a:r>
            <a:endParaRPr lang="en-US" dirty="0"/>
          </a:p>
        </p:txBody>
      </p:sp>
      <p:sp>
        <p:nvSpPr>
          <p:cNvPr id="178179" name="Rectangle 3"/>
          <p:cNvSpPr>
            <a:spLocks noGrp="1" noChangeArrowheads="1"/>
          </p:cNvSpPr>
          <p:nvPr>
            <p:ph sz="quarter" idx="1"/>
          </p:nvPr>
        </p:nvSpPr>
        <p:spPr/>
        <p:txBody>
          <a:bodyPr/>
          <a:lstStyle/>
          <a:p>
            <a:pPr>
              <a:lnSpc>
                <a:spcPct val="90000"/>
              </a:lnSpc>
            </a:pPr>
            <a:r>
              <a:rPr lang="en-US" sz="2500" dirty="0" smtClean="0"/>
              <a:t>Development of survey items</a:t>
            </a:r>
          </a:p>
          <a:p>
            <a:pPr lvl="1">
              <a:lnSpc>
                <a:spcPct val="90000"/>
              </a:lnSpc>
            </a:pPr>
            <a:r>
              <a:rPr lang="en-US" sz="2200" dirty="0" smtClean="0"/>
              <a:t>How do measure my constructs in a reliable and valid way?</a:t>
            </a:r>
          </a:p>
          <a:p>
            <a:pPr>
              <a:lnSpc>
                <a:spcPct val="90000"/>
              </a:lnSpc>
            </a:pPr>
            <a:r>
              <a:rPr lang="en-US" sz="2500" dirty="0" smtClean="0"/>
              <a:t>Organization &amp; assembly of survey</a:t>
            </a:r>
          </a:p>
          <a:p>
            <a:pPr lvl="1">
              <a:lnSpc>
                <a:spcPct val="90000"/>
              </a:lnSpc>
            </a:pPr>
            <a:r>
              <a:rPr lang="en-US" sz="2200" dirty="0"/>
              <a:t>How should </a:t>
            </a:r>
            <a:r>
              <a:rPr lang="en-US" sz="2200" dirty="0" smtClean="0"/>
              <a:t>questions be group?</a:t>
            </a:r>
            <a:endParaRPr lang="en-US" sz="2200" dirty="0"/>
          </a:p>
          <a:p>
            <a:pPr lvl="1">
              <a:lnSpc>
                <a:spcPct val="90000"/>
              </a:lnSpc>
            </a:pPr>
            <a:r>
              <a:rPr lang="en-US" sz="2200" dirty="0" smtClean="0"/>
              <a:t>Which questions should come first, second, third?</a:t>
            </a:r>
          </a:p>
          <a:p>
            <a:pPr>
              <a:lnSpc>
                <a:spcPct val="90000"/>
              </a:lnSpc>
            </a:pPr>
            <a:r>
              <a:rPr lang="en-US" sz="2500" dirty="0" smtClean="0"/>
              <a:t>Selection process</a:t>
            </a:r>
          </a:p>
          <a:p>
            <a:pPr lvl="1">
              <a:lnSpc>
                <a:spcPct val="90000"/>
              </a:lnSpc>
            </a:pPr>
            <a:r>
              <a:rPr lang="en-US" sz="2200" dirty="0" smtClean="0"/>
              <a:t>Who should take the survey?</a:t>
            </a:r>
          </a:p>
          <a:p>
            <a:pPr>
              <a:lnSpc>
                <a:spcPct val="90000"/>
              </a:lnSpc>
            </a:pPr>
            <a:r>
              <a:rPr lang="en-US" sz="2500" dirty="0" smtClean="0"/>
              <a:t>Administering the survey</a:t>
            </a:r>
          </a:p>
          <a:p>
            <a:pPr lvl="1">
              <a:lnSpc>
                <a:spcPct val="90000"/>
              </a:lnSpc>
            </a:pPr>
            <a:r>
              <a:rPr lang="en-US" sz="2200" dirty="0" smtClean="0"/>
              <a:t>How should the survey be administered?</a:t>
            </a:r>
            <a:endParaRPr lang="en-US" sz="2200" dirty="0"/>
          </a:p>
          <a:p>
            <a:pPr>
              <a:lnSpc>
                <a:spcPct val="90000"/>
              </a:lnSpc>
            </a:pPr>
            <a:endParaRPr lang="en-US" sz="2500" dirty="0"/>
          </a:p>
        </p:txBody>
      </p:sp>
    </p:spTree>
    <p:extLst>
      <p:ext uri="{BB962C8B-B14F-4D97-AF65-F5344CB8AC3E}">
        <p14:creationId xmlns:p14="http://schemas.microsoft.com/office/powerpoint/2010/main" val="8699182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7817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7817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7817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78179">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78179">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78179">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78179">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78179">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178179">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Quick Survey</a:t>
            </a:r>
            <a:endParaRPr lang="en-US" dirty="0"/>
          </a:p>
        </p:txBody>
      </p:sp>
      <p:sp>
        <p:nvSpPr>
          <p:cNvPr id="3" name="Content Placeholder 2"/>
          <p:cNvSpPr>
            <a:spLocks noGrp="1"/>
          </p:cNvSpPr>
          <p:nvPr>
            <p:ph sz="quarter" idx="1"/>
          </p:nvPr>
        </p:nvSpPr>
        <p:spPr/>
        <p:txBody>
          <a:bodyPr>
            <a:normAutofit fontScale="70000" lnSpcReduction="20000"/>
          </a:bodyPr>
          <a:lstStyle/>
          <a:p>
            <a:r>
              <a:rPr lang="en-US" dirty="0" smtClean="0"/>
              <a:t>What do you like about your university?</a:t>
            </a:r>
          </a:p>
          <a:p>
            <a:r>
              <a:rPr lang="en-US" dirty="0" smtClean="0"/>
              <a:t>What do you dislike about your university?</a:t>
            </a:r>
          </a:p>
          <a:p>
            <a:pPr>
              <a:buNone/>
            </a:pPr>
            <a:endParaRPr lang="en-US" dirty="0"/>
          </a:p>
          <a:p>
            <a:pPr>
              <a:buNone/>
            </a:pPr>
            <a:r>
              <a:rPr lang="en-US" dirty="0" smtClean="0"/>
              <a:t>Strongly disagree (SD)</a:t>
            </a:r>
          </a:p>
          <a:p>
            <a:pPr>
              <a:buNone/>
            </a:pPr>
            <a:r>
              <a:rPr lang="en-US" dirty="0" smtClean="0"/>
              <a:t>Disagree (D)</a:t>
            </a:r>
          </a:p>
          <a:p>
            <a:pPr>
              <a:buNone/>
            </a:pPr>
            <a:r>
              <a:rPr lang="en-US" dirty="0" smtClean="0"/>
              <a:t>Neither disagree or agree (NDA)</a:t>
            </a:r>
          </a:p>
          <a:p>
            <a:pPr>
              <a:buNone/>
            </a:pPr>
            <a:r>
              <a:rPr lang="en-US" dirty="0" smtClean="0"/>
              <a:t>Agree (A)</a:t>
            </a:r>
          </a:p>
          <a:p>
            <a:pPr>
              <a:buNone/>
            </a:pPr>
            <a:r>
              <a:rPr lang="en-US" dirty="0" smtClean="0"/>
              <a:t>Strongly agree (SA) </a:t>
            </a:r>
          </a:p>
          <a:p>
            <a:pPr marL="880110" lvl="1" indent="-514350">
              <a:buFont typeface="+mj-lt"/>
              <a:buAutoNum type="arabicPeriod"/>
            </a:pPr>
            <a:r>
              <a:rPr lang="en-US" dirty="0" smtClean="0"/>
              <a:t>I feel safe walking on campus in the evening. </a:t>
            </a:r>
          </a:p>
          <a:p>
            <a:pPr marL="880110" lvl="1" indent="-514350">
              <a:buFont typeface="+mj-lt"/>
              <a:buAutoNum type="arabicPeriod"/>
            </a:pPr>
            <a:r>
              <a:rPr lang="en-US" dirty="0" smtClean="0"/>
              <a:t>It is easy to sign up for classes.</a:t>
            </a:r>
          </a:p>
          <a:p>
            <a:pPr marL="880110" lvl="1" indent="-514350">
              <a:buFont typeface="+mj-lt"/>
              <a:buAutoNum type="arabicPeriod"/>
            </a:pPr>
            <a:r>
              <a:rPr lang="en-US" dirty="0" smtClean="0"/>
              <a:t>I can usually find classes to fit my schedule.</a:t>
            </a:r>
          </a:p>
          <a:p>
            <a:pPr marL="880110" lvl="1" indent="-514350">
              <a:buFont typeface="+mj-lt"/>
              <a:buAutoNum type="arabicPeriod"/>
            </a:pPr>
            <a:r>
              <a:rPr lang="en-US" dirty="0" smtClean="0"/>
              <a:t>It is difficult to find good food on campus.</a:t>
            </a:r>
          </a:p>
          <a:p>
            <a:pPr marL="880110" lvl="1" indent="-514350">
              <a:buFont typeface="+mj-lt"/>
              <a:buAutoNum type="arabicPeriod"/>
            </a:pPr>
            <a:r>
              <a:rPr lang="en-US" dirty="0" smtClean="0"/>
              <a:t>It is easy to find my classes on campus.</a:t>
            </a:r>
          </a:p>
          <a:p>
            <a:pPr marL="880110" lvl="1" indent="-514350">
              <a:buFont typeface="+mj-lt"/>
              <a:buAutoNum type="arabicPeriod"/>
            </a:pPr>
            <a:r>
              <a:rPr lang="en-US" dirty="0" smtClean="0"/>
              <a:t>There tends to be too many other students in my classes.</a:t>
            </a:r>
            <a:endParaRPr lang="en-US" dirty="0"/>
          </a:p>
        </p:txBody>
      </p:sp>
    </p:spTree>
    <p:extLst>
      <p:ext uri="{BB962C8B-B14F-4D97-AF65-F5344CB8AC3E}">
        <p14:creationId xmlns:p14="http://schemas.microsoft.com/office/powerpoint/2010/main" val="13458740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linds(horizontal)">
                                      <p:cBhvr>
                                        <p:cTn id="17" dur="500"/>
                                        <p:tgtEl>
                                          <p:spTgt spid="3">
                                            <p:txEl>
                                              <p:pRg st="3" end="3"/>
                                            </p:txEl>
                                          </p:spTgt>
                                        </p:tgtEl>
                                      </p:cBhvr>
                                    </p:animEffect>
                                  </p:childTnLst>
                                </p:cTn>
                              </p:par>
                              <p:par>
                                <p:cTn id="18" presetID="3" presetClass="entr" presetSubtype="10" fill="hold" nodeType="withEffect">
                                  <p:stCondLst>
                                    <p:cond delay="0"/>
                                  </p:stCondLst>
                                  <p:childTnLst>
                                    <p:set>
                                      <p:cBhvr>
                                        <p:cTn id="19" dur="1" fill="hold">
                                          <p:stCondLst>
                                            <p:cond delay="0"/>
                                          </p:stCondLst>
                                        </p:cTn>
                                        <p:tgtEl>
                                          <p:spTgt spid="3">
                                            <p:txEl>
                                              <p:pRg st="4" end="4"/>
                                            </p:txEl>
                                          </p:spTgt>
                                        </p:tgtEl>
                                        <p:attrNameLst>
                                          <p:attrName>style.visibility</p:attrName>
                                        </p:attrNameLst>
                                      </p:cBhvr>
                                      <p:to>
                                        <p:strVal val="visible"/>
                                      </p:to>
                                    </p:set>
                                    <p:animEffect transition="in" filter="blinds(horizontal)">
                                      <p:cBhvr>
                                        <p:cTn id="20" dur="500"/>
                                        <p:tgtEl>
                                          <p:spTgt spid="3">
                                            <p:txEl>
                                              <p:pRg st="4" end="4"/>
                                            </p:txEl>
                                          </p:spTgt>
                                        </p:tgtEl>
                                      </p:cBhvr>
                                    </p:animEffect>
                                  </p:childTnLst>
                                </p:cTn>
                              </p:par>
                              <p:par>
                                <p:cTn id="21" presetID="3" presetClass="entr" presetSubtype="10" fill="hold"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Effect transition="in" filter="blinds(horizontal)">
                                      <p:cBhvr>
                                        <p:cTn id="23" dur="500"/>
                                        <p:tgtEl>
                                          <p:spTgt spid="3">
                                            <p:txEl>
                                              <p:pRg st="5" end="5"/>
                                            </p:txEl>
                                          </p:spTgt>
                                        </p:tgtEl>
                                      </p:cBhvr>
                                    </p:animEffect>
                                  </p:childTnLst>
                                </p:cTn>
                              </p:par>
                              <p:par>
                                <p:cTn id="24" presetID="3" presetClass="entr" presetSubtype="10" fill="hold" nodeType="withEffect">
                                  <p:stCondLst>
                                    <p:cond delay="0"/>
                                  </p:stCondLst>
                                  <p:childTnLst>
                                    <p:set>
                                      <p:cBhvr>
                                        <p:cTn id="25" dur="1" fill="hold">
                                          <p:stCondLst>
                                            <p:cond delay="0"/>
                                          </p:stCondLst>
                                        </p:cTn>
                                        <p:tgtEl>
                                          <p:spTgt spid="3">
                                            <p:txEl>
                                              <p:pRg st="6" end="6"/>
                                            </p:txEl>
                                          </p:spTgt>
                                        </p:tgtEl>
                                        <p:attrNameLst>
                                          <p:attrName>style.visibility</p:attrName>
                                        </p:attrNameLst>
                                      </p:cBhvr>
                                      <p:to>
                                        <p:strVal val="visible"/>
                                      </p:to>
                                    </p:set>
                                    <p:animEffect transition="in" filter="blinds(horizontal)">
                                      <p:cBhvr>
                                        <p:cTn id="26" dur="500"/>
                                        <p:tgtEl>
                                          <p:spTgt spid="3">
                                            <p:txEl>
                                              <p:pRg st="6" end="6"/>
                                            </p:txEl>
                                          </p:spTgt>
                                        </p:tgtEl>
                                      </p:cBhvr>
                                    </p:animEffect>
                                  </p:childTnLst>
                                </p:cTn>
                              </p:par>
                              <p:par>
                                <p:cTn id="27" presetID="3" presetClass="entr" presetSubtype="10" fill="hold" nodeType="with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animEffect transition="in" filter="blinds(horizontal)">
                                      <p:cBhvr>
                                        <p:cTn id="29" dur="500"/>
                                        <p:tgtEl>
                                          <p:spTgt spid="3">
                                            <p:txEl>
                                              <p:pRg st="7" end="7"/>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3" presetClass="entr" presetSubtype="10" fill="hold" nodeType="clickEffect">
                                  <p:stCondLst>
                                    <p:cond delay="0"/>
                                  </p:stCondLst>
                                  <p:childTnLst>
                                    <p:set>
                                      <p:cBhvr>
                                        <p:cTn id="33" dur="1" fill="hold">
                                          <p:stCondLst>
                                            <p:cond delay="0"/>
                                          </p:stCondLst>
                                        </p:cTn>
                                        <p:tgtEl>
                                          <p:spTgt spid="3">
                                            <p:txEl>
                                              <p:pRg st="8" end="8"/>
                                            </p:txEl>
                                          </p:spTgt>
                                        </p:tgtEl>
                                        <p:attrNameLst>
                                          <p:attrName>style.visibility</p:attrName>
                                        </p:attrNameLst>
                                      </p:cBhvr>
                                      <p:to>
                                        <p:strVal val="visible"/>
                                      </p:to>
                                    </p:set>
                                    <p:animEffect transition="in" filter="blinds(horizontal)">
                                      <p:cBhvr>
                                        <p:cTn id="34" dur="500"/>
                                        <p:tgtEl>
                                          <p:spTgt spid="3">
                                            <p:txEl>
                                              <p:pRg st="8" end="8"/>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3" presetClass="entr" presetSubtype="10" fill="hold" nodeType="clickEffect">
                                  <p:stCondLst>
                                    <p:cond delay="0"/>
                                  </p:stCondLst>
                                  <p:childTnLst>
                                    <p:set>
                                      <p:cBhvr>
                                        <p:cTn id="38" dur="1" fill="hold">
                                          <p:stCondLst>
                                            <p:cond delay="0"/>
                                          </p:stCondLst>
                                        </p:cTn>
                                        <p:tgtEl>
                                          <p:spTgt spid="3">
                                            <p:txEl>
                                              <p:pRg st="9" end="9"/>
                                            </p:txEl>
                                          </p:spTgt>
                                        </p:tgtEl>
                                        <p:attrNameLst>
                                          <p:attrName>style.visibility</p:attrName>
                                        </p:attrNameLst>
                                      </p:cBhvr>
                                      <p:to>
                                        <p:strVal val="visible"/>
                                      </p:to>
                                    </p:set>
                                    <p:animEffect transition="in" filter="blinds(horizontal)">
                                      <p:cBhvr>
                                        <p:cTn id="39" dur="500"/>
                                        <p:tgtEl>
                                          <p:spTgt spid="3">
                                            <p:txEl>
                                              <p:pRg st="9" end="9"/>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3" presetClass="entr" presetSubtype="10" fill="hold" nodeType="clickEffect">
                                  <p:stCondLst>
                                    <p:cond delay="0"/>
                                  </p:stCondLst>
                                  <p:childTnLst>
                                    <p:set>
                                      <p:cBhvr>
                                        <p:cTn id="43" dur="1" fill="hold">
                                          <p:stCondLst>
                                            <p:cond delay="0"/>
                                          </p:stCondLst>
                                        </p:cTn>
                                        <p:tgtEl>
                                          <p:spTgt spid="3">
                                            <p:txEl>
                                              <p:pRg st="10" end="10"/>
                                            </p:txEl>
                                          </p:spTgt>
                                        </p:tgtEl>
                                        <p:attrNameLst>
                                          <p:attrName>style.visibility</p:attrName>
                                        </p:attrNameLst>
                                      </p:cBhvr>
                                      <p:to>
                                        <p:strVal val="visible"/>
                                      </p:to>
                                    </p:set>
                                    <p:animEffect transition="in" filter="blinds(horizontal)">
                                      <p:cBhvr>
                                        <p:cTn id="44" dur="500"/>
                                        <p:tgtEl>
                                          <p:spTgt spid="3">
                                            <p:txEl>
                                              <p:pRg st="10" end="10"/>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3" presetClass="entr" presetSubtype="10" fill="hold" nodeType="clickEffect">
                                  <p:stCondLst>
                                    <p:cond delay="0"/>
                                  </p:stCondLst>
                                  <p:childTnLst>
                                    <p:set>
                                      <p:cBhvr>
                                        <p:cTn id="48" dur="1" fill="hold">
                                          <p:stCondLst>
                                            <p:cond delay="0"/>
                                          </p:stCondLst>
                                        </p:cTn>
                                        <p:tgtEl>
                                          <p:spTgt spid="3">
                                            <p:txEl>
                                              <p:pRg st="11" end="11"/>
                                            </p:txEl>
                                          </p:spTgt>
                                        </p:tgtEl>
                                        <p:attrNameLst>
                                          <p:attrName>style.visibility</p:attrName>
                                        </p:attrNameLst>
                                      </p:cBhvr>
                                      <p:to>
                                        <p:strVal val="visible"/>
                                      </p:to>
                                    </p:set>
                                    <p:animEffect transition="in" filter="blinds(horizontal)">
                                      <p:cBhvr>
                                        <p:cTn id="49" dur="500"/>
                                        <p:tgtEl>
                                          <p:spTgt spid="3">
                                            <p:txEl>
                                              <p:pRg st="11" end="11"/>
                                            </p:txEl>
                                          </p:spTgt>
                                        </p:tgtEl>
                                      </p:cBhvr>
                                    </p:animEffect>
                                  </p:childTnLst>
                                </p:cTn>
                              </p:par>
                            </p:childTnLst>
                          </p:cTn>
                        </p:par>
                      </p:childTnLst>
                    </p:cTn>
                  </p:par>
                  <p:par>
                    <p:cTn id="50" fill="hold">
                      <p:stCondLst>
                        <p:cond delay="indefinite"/>
                      </p:stCondLst>
                      <p:childTnLst>
                        <p:par>
                          <p:cTn id="51" fill="hold">
                            <p:stCondLst>
                              <p:cond delay="0"/>
                            </p:stCondLst>
                            <p:childTnLst>
                              <p:par>
                                <p:cTn id="52" presetID="3" presetClass="entr" presetSubtype="10" fill="hold" nodeType="clickEffect">
                                  <p:stCondLst>
                                    <p:cond delay="0"/>
                                  </p:stCondLst>
                                  <p:childTnLst>
                                    <p:set>
                                      <p:cBhvr>
                                        <p:cTn id="53" dur="1" fill="hold">
                                          <p:stCondLst>
                                            <p:cond delay="0"/>
                                          </p:stCondLst>
                                        </p:cTn>
                                        <p:tgtEl>
                                          <p:spTgt spid="3">
                                            <p:txEl>
                                              <p:pRg st="12" end="12"/>
                                            </p:txEl>
                                          </p:spTgt>
                                        </p:tgtEl>
                                        <p:attrNameLst>
                                          <p:attrName>style.visibility</p:attrName>
                                        </p:attrNameLst>
                                      </p:cBhvr>
                                      <p:to>
                                        <p:strVal val="visible"/>
                                      </p:to>
                                    </p:set>
                                    <p:animEffect transition="in" filter="blinds(horizontal)">
                                      <p:cBhvr>
                                        <p:cTn id="54" dur="500"/>
                                        <p:tgtEl>
                                          <p:spTgt spid="3">
                                            <p:txEl>
                                              <p:pRg st="12" end="12"/>
                                            </p:txEl>
                                          </p:spTgt>
                                        </p:tgtEl>
                                      </p:cBhvr>
                                    </p:animEffect>
                                  </p:childTnLst>
                                </p:cTn>
                              </p:par>
                            </p:childTnLst>
                          </p:cTn>
                        </p:par>
                      </p:childTnLst>
                    </p:cTn>
                  </p:par>
                  <p:par>
                    <p:cTn id="55" fill="hold">
                      <p:stCondLst>
                        <p:cond delay="indefinite"/>
                      </p:stCondLst>
                      <p:childTnLst>
                        <p:par>
                          <p:cTn id="56" fill="hold">
                            <p:stCondLst>
                              <p:cond delay="0"/>
                            </p:stCondLst>
                            <p:childTnLst>
                              <p:par>
                                <p:cTn id="57" presetID="3" presetClass="entr" presetSubtype="10" fill="hold" nodeType="clickEffect">
                                  <p:stCondLst>
                                    <p:cond delay="0"/>
                                  </p:stCondLst>
                                  <p:childTnLst>
                                    <p:set>
                                      <p:cBhvr>
                                        <p:cTn id="58" dur="1" fill="hold">
                                          <p:stCondLst>
                                            <p:cond delay="0"/>
                                          </p:stCondLst>
                                        </p:cTn>
                                        <p:tgtEl>
                                          <p:spTgt spid="3">
                                            <p:txEl>
                                              <p:pRg st="13" end="13"/>
                                            </p:txEl>
                                          </p:spTgt>
                                        </p:tgtEl>
                                        <p:attrNameLst>
                                          <p:attrName>style.visibility</p:attrName>
                                        </p:attrNameLst>
                                      </p:cBhvr>
                                      <p:to>
                                        <p:strVal val="visible"/>
                                      </p:to>
                                    </p:set>
                                    <p:animEffect transition="in" filter="blinds(horizontal)">
                                      <p:cBhvr>
                                        <p:cTn id="59" dur="500"/>
                                        <p:tgtEl>
                                          <p:spTgt spid="3">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42" name="Rectangle 2"/>
          <p:cNvSpPr>
            <a:spLocks noGrp="1" noChangeArrowheads="1"/>
          </p:cNvSpPr>
          <p:nvPr>
            <p:ph type="title"/>
          </p:nvPr>
        </p:nvSpPr>
        <p:spPr/>
        <p:txBody>
          <a:bodyPr/>
          <a:lstStyle/>
          <a:p>
            <a:r>
              <a:rPr lang="en-US" dirty="0"/>
              <a:t>Types of </a:t>
            </a:r>
            <a:r>
              <a:rPr lang="en-US" dirty="0" smtClean="0"/>
              <a:t>Items</a:t>
            </a:r>
            <a:endParaRPr lang="en-US" dirty="0"/>
          </a:p>
        </p:txBody>
      </p:sp>
      <p:sp>
        <p:nvSpPr>
          <p:cNvPr id="163843" name="Rectangle 3"/>
          <p:cNvSpPr>
            <a:spLocks noGrp="1" noChangeArrowheads="1"/>
          </p:cNvSpPr>
          <p:nvPr>
            <p:ph type="body" idx="1"/>
          </p:nvPr>
        </p:nvSpPr>
        <p:spPr/>
        <p:txBody>
          <a:bodyPr/>
          <a:lstStyle/>
          <a:p>
            <a:r>
              <a:rPr lang="en-US" dirty="0" smtClean="0"/>
              <a:t>Open-Ended – free response</a:t>
            </a:r>
          </a:p>
          <a:p>
            <a:pPr lvl="1"/>
            <a:r>
              <a:rPr lang="en-US" dirty="0" smtClean="0"/>
              <a:t>Pros: wider range of responses</a:t>
            </a:r>
          </a:p>
          <a:p>
            <a:pPr lvl="1"/>
            <a:r>
              <a:rPr lang="en-US" dirty="0" smtClean="0"/>
              <a:t>Cons: difficulty of scoring, people skip them</a:t>
            </a:r>
          </a:p>
          <a:p>
            <a:r>
              <a:rPr lang="en-US" dirty="0" smtClean="0"/>
              <a:t>Closed-Ended</a:t>
            </a:r>
            <a:r>
              <a:rPr lang="en-US" dirty="0"/>
              <a:t> </a:t>
            </a:r>
            <a:r>
              <a:rPr lang="en-US" dirty="0" smtClean="0"/>
              <a:t>- restricted</a:t>
            </a:r>
          </a:p>
          <a:p>
            <a:pPr lvl="1"/>
            <a:r>
              <a:rPr lang="en-US" dirty="0" smtClean="0"/>
              <a:t>Pros: ease of scoring</a:t>
            </a:r>
          </a:p>
          <a:p>
            <a:pPr lvl="1"/>
            <a:r>
              <a:rPr lang="en-US" dirty="0" smtClean="0"/>
              <a:t>Cons: limited information</a:t>
            </a:r>
          </a:p>
          <a:p>
            <a:r>
              <a:rPr lang="en-US" dirty="0" smtClean="0"/>
              <a:t>Partially Open-Ended</a:t>
            </a:r>
          </a:p>
          <a:p>
            <a:pPr lvl="1"/>
            <a:r>
              <a:rPr lang="en-US" dirty="0" smtClean="0"/>
              <a:t>Closed-ended, but include an “other” option</a:t>
            </a:r>
            <a:endParaRPr lang="en-US" dirty="0"/>
          </a:p>
        </p:txBody>
      </p:sp>
    </p:spTree>
    <p:extLst>
      <p:ext uri="{BB962C8B-B14F-4D97-AF65-F5344CB8AC3E}">
        <p14:creationId xmlns:p14="http://schemas.microsoft.com/office/powerpoint/2010/main" val="20793648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63843">
                                            <p:txEl>
                                              <p:pRg st="0" end="0"/>
                                            </p:txEl>
                                          </p:spTgt>
                                        </p:tgtEl>
                                        <p:attrNameLst>
                                          <p:attrName>style.visibility</p:attrName>
                                        </p:attrNameLst>
                                      </p:cBhvr>
                                      <p:to>
                                        <p:strVal val="visible"/>
                                      </p:to>
                                    </p:set>
                                    <p:animEffect transition="in" filter="blinds(horizontal)">
                                      <p:cBhvr>
                                        <p:cTn id="7" dur="500"/>
                                        <p:tgtEl>
                                          <p:spTgt spid="16384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63843">
                                            <p:txEl>
                                              <p:pRg st="1" end="1"/>
                                            </p:txEl>
                                          </p:spTgt>
                                        </p:tgtEl>
                                        <p:attrNameLst>
                                          <p:attrName>style.visibility</p:attrName>
                                        </p:attrNameLst>
                                      </p:cBhvr>
                                      <p:to>
                                        <p:strVal val="visible"/>
                                      </p:to>
                                    </p:set>
                                    <p:animEffect transition="in" filter="blinds(horizontal)">
                                      <p:cBhvr>
                                        <p:cTn id="12" dur="500"/>
                                        <p:tgtEl>
                                          <p:spTgt spid="16384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163843">
                                            <p:txEl>
                                              <p:pRg st="2" end="2"/>
                                            </p:txEl>
                                          </p:spTgt>
                                        </p:tgtEl>
                                        <p:attrNameLst>
                                          <p:attrName>style.visibility</p:attrName>
                                        </p:attrNameLst>
                                      </p:cBhvr>
                                      <p:to>
                                        <p:strVal val="visible"/>
                                      </p:to>
                                    </p:set>
                                    <p:animEffect transition="in" filter="blinds(horizontal)">
                                      <p:cBhvr>
                                        <p:cTn id="17" dur="500"/>
                                        <p:tgtEl>
                                          <p:spTgt spid="16384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163843">
                                            <p:txEl>
                                              <p:pRg st="3" end="3"/>
                                            </p:txEl>
                                          </p:spTgt>
                                        </p:tgtEl>
                                        <p:attrNameLst>
                                          <p:attrName>style.visibility</p:attrName>
                                        </p:attrNameLst>
                                      </p:cBhvr>
                                      <p:to>
                                        <p:strVal val="visible"/>
                                      </p:to>
                                    </p:set>
                                    <p:animEffect transition="in" filter="blinds(horizontal)">
                                      <p:cBhvr>
                                        <p:cTn id="22" dur="500"/>
                                        <p:tgtEl>
                                          <p:spTgt spid="16384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163843">
                                            <p:txEl>
                                              <p:pRg st="4" end="4"/>
                                            </p:txEl>
                                          </p:spTgt>
                                        </p:tgtEl>
                                        <p:attrNameLst>
                                          <p:attrName>style.visibility</p:attrName>
                                        </p:attrNameLst>
                                      </p:cBhvr>
                                      <p:to>
                                        <p:strVal val="visible"/>
                                      </p:to>
                                    </p:set>
                                    <p:animEffect transition="in" filter="blinds(horizontal)">
                                      <p:cBhvr>
                                        <p:cTn id="27" dur="500"/>
                                        <p:tgtEl>
                                          <p:spTgt spid="16384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163843">
                                            <p:txEl>
                                              <p:pRg st="5" end="5"/>
                                            </p:txEl>
                                          </p:spTgt>
                                        </p:tgtEl>
                                        <p:attrNameLst>
                                          <p:attrName>style.visibility</p:attrName>
                                        </p:attrNameLst>
                                      </p:cBhvr>
                                      <p:to>
                                        <p:strVal val="visible"/>
                                      </p:to>
                                    </p:set>
                                    <p:animEffect transition="in" filter="blinds(horizontal)">
                                      <p:cBhvr>
                                        <p:cTn id="32" dur="500"/>
                                        <p:tgtEl>
                                          <p:spTgt spid="16384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nodeType="clickEffect">
                                  <p:stCondLst>
                                    <p:cond delay="0"/>
                                  </p:stCondLst>
                                  <p:childTnLst>
                                    <p:set>
                                      <p:cBhvr>
                                        <p:cTn id="36" dur="1" fill="hold">
                                          <p:stCondLst>
                                            <p:cond delay="0"/>
                                          </p:stCondLst>
                                        </p:cTn>
                                        <p:tgtEl>
                                          <p:spTgt spid="163843">
                                            <p:txEl>
                                              <p:pRg st="6" end="6"/>
                                            </p:txEl>
                                          </p:spTgt>
                                        </p:tgtEl>
                                        <p:attrNameLst>
                                          <p:attrName>style.visibility</p:attrName>
                                        </p:attrNameLst>
                                      </p:cBhvr>
                                      <p:to>
                                        <p:strVal val="visible"/>
                                      </p:to>
                                    </p:set>
                                    <p:animEffect transition="in" filter="blinds(horizontal)">
                                      <p:cBhvr>
                                        <p:cTn id="37" dur="500"/>
                                        <p:tgtEl>
                                          <p:spTgt spid="16384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nodeType="clickEffect">
                                  <p:stCondLst>
                                    <p:cond delay="0"/>
                                  </p:stCondLst>
                                  <p:childTnLst>
                                    <p:set>
                                      <p:cBhvr>
                                        <p:cTn id="41" dur="1" fill="hold">
                                          <p:stCondLst>
                                            <p:cond delay="0"/>
                                          </p:stCondLst>
                                        </p:cTn>
                                        <p:tgtEl>
                                          <p:spTgt spid="163843">
                                            <p:txEl>
                                              <p:pRg st="7" end="7"/>
                                            </p:txEl>
                                          </p:spTgt>
                                        </p:tgtEl>
                                        <p:attrNameLst>
                                          <p:attrName>style.visibility</p:attrName>
                                        </p:attrNameLst>
                                      </p:cBhvr>
                                      <p:to>
                                        <p:strVal val="visible"/>
                                      </p:to>
                                    </p:set>
                                    <p:animEffect transition="in" filter="blinds(horizontal)">
                                      <p:cBhvr>
                                        <p:cTn id="42" dur="500"/>
                                        <p:tgtEl>
                                          <p:spTgt spid="16384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Cognitive Process Involved</a:t>
            </a:r>
            <a:endParaRPr lang="en-US" dirty="0"/>
          </a:p>
        </p:txBody>
      </p:sp>
      <p:sp>
        <p:nvSpPr>
          <p:cNvPr id="3" name="Content Placeholder 2"/>
          <p:cNvSpPr>
            <a:spLocks noGrp="1"/>
          </p:cNvSpPr>
          <p:nvPr>
            <p:ph sz="quarter" idx="1"/>
          </p:nvPr>
        </p:nvSpPr>
        <p:spPr/>
        <p:txBody>
          <a:bodyPr/>
          <a:lstStyle/>
          <a:p>
            <a:r>
              <a:rPr lang="en-US" dirty="0" smtClean="0"/>
              <a:t>How much time do you spend on Facebook in a typical day?</a:t>
            </a:r>
          </a:p>
          <a:p>
            <a:pPr lvl="1"/>
            <a:r>
              <a:rPr lang="en-US" dirty="0" smtClean="0"/>
              <a:t>___ a lot more than average</a:t>
            </a:r>
          </a:p>
          <a:p>
            <a:pPr lvl="1"/>
            <a:r>
              <a:rPr lang="en-US" dirty="0" smtClean="0"/>
              <a:t>___ somewhat more than average</a:t>
            </a:r>
          </a:p>
          <a:p>
            <a:pPr lvl="1"/>
            <a:r>
              <a:rPr lang="en-US" dirty="0" smtClean="0"/>
              <a:t>___ average</a:t>
            </a:r>
          </a:p>
          <a:p>
            <a:pPr lvl="1"/>
            <a:r>
              <a:rPr lang="en-US" dirty="0" smtClean="0"/>
              <a:t>___ somewhat fewer than average</a:t>
            </a:r>
          </a:p>
          <a:p>
            <a:pPr lvl="1"/>
            <a:r>
              <a:rPr lang="en-US" dirty="0" smtClean="0"/>
              <a:t>___ a lot fewer than average.</a:t>
            </a:r>
            <a:endParaRPr lang="en-US" dirty="0"/>
          </a:p>
        </p:txBody>
      </p:sp>
      <p:sp>
        <p:nvSpPr>
          <p:cNvPr id="4" name="Rounded Rectangle 3"/>
          <p:cNvSpPr/>
          <p:nvPr/>
        </p:nvSpPr>
        <p:spPr>
          <a:xfrm>
            <a:off x="493776" y="5562600"/>
            <a:ext cx="1524000" cy="685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Question Interpretation</a:t>
            </a:r>
            <a:endParaRPr lang="en-US" dirty="0"/>
          </a:p>
        </p:txBody>
      </p:sp>
      <p:sp>
        <p:nvSpPr>
          <p:cNvPr id="7" name="Rounded Rectangle 6"/>
          <p:cNvSpPr/>
          <p:nvPr/>
        </p:nvSpPr>
        <p:spPr>
          <a:xfrm>
            <a:off x="2170176" y="5562600"/>
            <a:ext cx="1524000" cy="685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Information Retrieval</a:t>
            </a:r>
            <a:endParaRPr lang="en-US" dirty="0"/>
          </a:p>
        </p:txBody>
      </p:sp>
      <p:sp>
        <p:nvSpPr>
          <p:cNvPr id="8" name="Rounded Rectangle 7"/>
          <p:cNvSpPr/>
          <p:nvPr/>
        </p:nvSpPr>
        <p:spPr>
          <a:xfrm>
            <a:off x="3846576" y="5562600"/>
            <a:ext cx="1524000" cy="685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Judgement Formation</a:t>
            </a:r>
            <a:endParaRPr lang="en-US" dirty="0"/>
          </a:p>
        </p:txBody>
      </p:sp>
      <p:sp>
        <p:nvSpPr>
          <p:cNvPr id="9" name="Rounded Rectangle 8"/>
          <p:cNvSpPr/>
          <p:nvPr/>
        </p:nvSpPr>
        <p:spPr>
          <a:xfrm>
            <a:off x="5522976" y="5562600"/>
            <a:ext cx="1524000" cy="685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Response Format</a:t>
            </a:r>
            <a:endParaRPr lang="en-US" dirty="0"/>
          </a:p>
        </p:txBody>
      </p:sp>
      <p:sp>
        <p:nvSpPr>
          <p:cNvPr id="10" name="Rounded Rectangle 9"/>
          <p:cNvSpPr/>
          <p:nvPr/>
        </p:nvSpPr>
        <p:spPr>
          <a:xfrm>
            <a:off x="7239000" y="5562600"/>
            <a:ext cx="1524000" cy="685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Response Editing</a:t>
            </a:r>
            <a:endParaRPr lang="en-US" dirty="0"/>
          </a:p>
        </p:txBody>
      </p:sp>
    </p:spTree>
    <p:extLst>
      <p:ext uri="{BB962C8B-B14F-4D97-AF65-F5344CB8AC3E}">
        <p14:creationId xmlns:p14="http://schemas.microsoft.com/office/powerpoint/2010/main" val="13206487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7" grpId="0" animBg="1"/>
      <p:bldP spid="8" grpId="0" animBg="1"/>
      <p:bldP spid="9" grpId="0" animBg="1"/>
      <p:bldP spid="10"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Rating scales</a:t>
            </a:r>
            <a:endParaRPr lang="en-US" dirty="0"/>
          </a:p>
        </p:txBody>
      </p:sp>
      <p:sp>
        <p:nvSpPr>
          <p:cNvPr id="201730" name="Rectangle 2"/>
          <p:cNvSpPr>
            <a:spLocks noGrp="1" noChangeArrowheads="1"/>
          </p:cNvSpPr>
          <p:nvPr>
            <p:ph sz="quarter" idx="1"/>
          </p:nvPr>
        </p:nvSpPr>
        <p:spPr/>
        <p:txBody>
          <a:bodyPr/>
          <a:lstStyle/>
          <a:p>
            <a:r>
              <a:rPr lang="en-US" dirty="0" smtClean="0"/>
              <a:t>Need </a:t>
            </a:r>
            <a:r>
              <a:rPr lang="en-US" dirty="0"/>
              <a:t>to be </a:t>
            </a:r>
            <a:r>
              <a:rPr lang="en-US" dirty="0" smtClean="0"/>
              <a:t>consider:</a:t>
            </a:r>
            <a:endParaRPr lang="en-US" dirty="0"/>
          </a:p>
          <a:p>
            <a:pPr lvl="1"/>
            <a:r>
              <a:rPr lang="en-US" dirty="0"/>
              <a:t>Number of points </a:t>
            </a:r>
            <a:r>
              <a:rPr lang="en-US" dirty="0" smtClean="0"/>
              <a:t>(5-10 values)</a:t>
            </a:r>
          </a:p>
          <a:p>
            <a:pPr lvl="2"/>
            <a:r>
              <a:rPr lang="en-US" dirty="0" smtClean="0"/>
              <a:t>People tend to avoid endpoints</a:t>
            </a:r>
          </a:p>
          <a:p>
            <a:pPr lvl="2"/>
            <a:r>
              <a:rPr lang="en-US" dirty="0" smtClean="0"/>
              <a:t>Discrimination above 10 – difficult </a:t>
            </a:r>
            <a:endParaRPr lang="en-US" dirty="0"/>
          </a:p>
          <a:p>
            <a:pPr lvl="1"/>
            <a:r>
              <a:rPr lang="en-US" dirty="0" smtClean="0"/>
              <a:t>Labeling</a:t>
            </a:r>
          </a:p>
          <a:p>
            <a:pPr lvl="2"/>
            <a:r>
              <a:rPr lang="en-US" dirty="0" smtClean="0"/>
              <a:t>Anchors</a:t>
            </a:r>
            <a:endParaRPr lang="en-US" dirty="0"/>
          </a:p>
        </p:txBody>
      </p:sp>
      <p:pic>
        <p:nvPicPr>
          <p:cNvPr id="201731" name="Picture 3"/>
          <p:cNvPicPr>
            <a:picLocks noChangeAspect="1" noChangeArrowheads="1"/>
          </p:cNvPicPr>
          <p:nvPr/>
        </p:nvPicPr>
        <p:blipFill>
          <a:blip r:embed="rId3" cstate="print"/>
          <a:srcRect/>
          <a:stretch>
            <a:fillRect/>
          </a:stretch>
        </p:blipFill>
        <p:spPr bwMode="auto">
          <a:xfrm>
            <a:off x="2742582" y="3429000"/>
            <a:ext cx="5791818" cy="3256246"/>
          </a:xfrm>
          <a:prstGeom prst="rect">
            <a:avLst/>
          </a:prstGeom>
          <a:noFill/>
          <a:ln w="9525">
            <a:noFill/>
            <a:miter lim="800000"/>
            <a:headEnd/>
            <a:tailEnd/>
          </a:ln>
          <a:effectLst/>
        </p:spPr>
      </p:pic>
    </p:spTree>
    <p:extLst>
      <p:ext uri="{BB962C8B-B14F-4D97-AF65-F5344CB8AC3E}">
        <p14:creationId xmlns:p14="http://schemas.microsoft.com/office/powerpoint/2010/main" val="19309546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01730">
                                            <p:txEl>
                                              <p:pRg st="1" end="1"/>
                                            </p:txEl>
                                          </p:spTgt>
                                        </p:tgtEl>
                                        <p:attrNameLst>
                                          <p:attrName>style.visibility</p:attrName>
                                        </p:attrNameLst>
                                      </p:cBhvr>
                                      <p:to>
                                        <p:strVal val="visible"/>
                                      </p:to>
                                    </p:set>
                                    <p:animEffect transition="in" filter="blinds(horizontal)">
                                      <p:cBhvr>
                                        <p:cTn id="7" dur="500"/>
                                        <p:tgtEl>
                                          <p:spTgt spid="201730">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01730">
                                            <p:txEl>
                                              <p:pRg st="2" end="2"/>
                                            </p:txEl>
                                          </p:spTgt>
                                        </p:tgtEl>
                                        <p:attrNameLst>
                                          <p:attrName>style.visibility</p:attrName>
                                        </p:attrNameLst>
                                      </p:cBhvr>
                                      <p:to>
                                        <p:strVal val="visible"/>
                                      </p:to>
                                    </p:set>
                                    <p:animEffect transition="in" filter="blinds(horizontal)">
                                      <p:cBhvr>
                                        <p:cTn id="12" dur="500"/>
                                        <p:tgtEl>
                                          <p:spTgt spid="201730">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201730">
                                            <p:txEl>
                                              <p:pRg st="3" end="3"/>
                                            </p:txEl>
                                          </p:spTgt>
                                        </p:tgtEl>
                                        <p:attrNameLst>
                                          <p:attrName>style.visibility</p:attrName>
                                        </p:attrNameLst>
                                      </p:cBhvr>
                                      <p:to>
                                        <p:strVal val="visible"/>
                                      </p:to>
                                    </p:set>
                                    <p:animEffect transition="in" filter="blinds(horizontal)">
                                      <p:cBhvr>
                                        <p:cTn id="17" dur="500"/>
                                        <p:tgtEl>
                                          <p:spTgt spid="201730">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201730">
                                            <p:txEl>
                                              <p:pRg st="4" end="4"/>
                                            </p:txEl>
                                          </p:spTgt>
                                        </p:tgtEl>
                                        <p:attrNameLst>
                                          <p:attrName>style.visibility</p:attrName>
                                        </p:attrNameLst>
                                      </p:cBhvr>
                                      <p:to>
                                        <p:strVal val="visible"/>
                                      </p:to>
                                    </p:set>
                                    <p:animEffect transition="in" filter="blinds(horizontal)">
                                      <p:cBhvr>
                                        <p:cTn id="22" dur="500"/>
                                        <p:tgtEl>
                                          <p:spTgt spid="201730">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201730">
                                            <p:txEl>
                                              <p:pRg st="5" end="5"/>
                                            </p:txEl>
                                          </p:spTgt>
                                        </p:tgtEl>
                                        <p:attrNameLst>
                                          <p:attrName>style.visibility</p:attrName>
                                        </p:attrNameLst>
                                      </p:cBhvr>
                                      <p:to>
                                        <p:strVal val="visible"/>
                                      </p:to>
                                    </p:set>
                                    <p:animEffect transition="in" filter="blinds(horizontal)">
                                      <p:cBhvr>
                                        <p:cTn id="27" dur="500"/>
                                        <p:tgtEl>
                                          <p:spTgt spid="201730">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201731"/>
                                        </p:tgtEl>
                                        <p:attrNameLst>
                                          <p:attrName>style.visibility</p:attrName>
                                        </p:attrNameLst>
                                      </p:cBhvr>
                                      <p:to>
                                        <p:strVal val="visible"/>
                                      </p:to>
                                    </p:set>
                                    <p:animEffect transition="in" filter="blinds(horizontal)">
                                      <p:cBhvr>
                                        <p:cTn id="32" dur="500"/>
                                        <p:tgtEl>
                                          <p:spTgt spid="20173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Rating Scales</a:t>
            </a:r>
            <a:endParaRPr lang="en-US" dirty="0"/>
          </a:p>
        </p:txBody>
      </p:sp>
      <p:sp>
        <p:nvSpPr>
          <p:cNvPr id="203778" name="Rectangle 2"/>
          <p:cNvSpPr>
            <a:spLocks noGrp="1" noChangeArrowheads="1"/>
          </p:cNvSpPr>
          <p:nvPr>
            <p:ph sz="quarter" idx="1"/>
          </p:nvPr>
        </p:nvSpPr>
        <p:spPr/>
        <p:txBody>
          <a:bodyPr/>
          <a:lstStyle/>
          <a:p>
            <a:pPr lvl="1"/>
            <a:r>
              <a:rPr lang="en-US" sz="2900" dirty="0" err="1" smtClean="0"/>
              <a:t>Likert</a:t>
            </a:r>
            <a:r>
              <a:rPr lang="en-US" sz="2900" dirty="0" smtClean="0"/>
              <a:t> Scale</a:t>
            </a:r>
            <a:endParaRPr lang="en-US" sz="2900" dirty="0"/>
          </a:p>
          <a:p>
            <a:pPr lvl="2"/>
            <a:r>
              <a:rPr lang="en-US" sz="2600" dirty="0" smtClean="0"/>
              <a:t>Degree </a:t>
            </a:r>
            <a:r>
              <a:rPr lang="en-US" sz="2600" dirty="0"/>
              <a:t>of </a:t>
            </a:r>
            <a:r>
              <a:rPr lang="en-US" sz="2600" dirty="0" smtClean="0"/>
              <a:t>agreement/disagreement </a:t>
            </a:r>
            <a:r>
              <a:rPr lang="en-US" sz="2600" dirty="0"/>
              <a:t>to a series of statements</a:t>
            </a:r>
          </a:p>
          <a:p>
            <a:pPr lvl="2"/>
            <a:endParaRPr lang="en-US" dirty="0"/>
          </a:p>
        </p:txBody>
      </p:sp>
      <p:pic>
        <p:nvPicPr>
          <p:cNvPr id="4" name="Picture 3"/>
          <p:cNvPicPr>
            <a:picLocks noChangeAspect="1" noChangeArrowheads="1"/>
          </p:cNvPicPr>
          <p:nvPr/>
        </p:nvPicPr>
        <p:blipFill>
          <a:blip r:embed="rId3" cstate="print"/>
          <a:srcRect/>
          <a:stretch>
            <a:fillRect/>
          </a:stretch>
        </p:blipFill>
        <p:spPr bwMode="auto">
          <a:xfrm>
            <a:off x="1447800" y="3020295"/>
            <a:ext cx="6172200" cy="3609105"/>
          </a:xfrm>
          <a:prstGeom prst="rect">
            <a:avLst/>
          </a:prstGeom>
          <a:noFill/>
          <a:ln w="9525">
            <a:noFill/>
            <a:miter lim="800000"/>
            <a:headEnd/>
            <a:tailEnd/>
          </a:ln>
          <a:effectLst/>
        </p:spPr>
      </p:pic>
    </p:spTree>
    <p:extLst>
      <p:ext uri="{BB962C8B-B14F-4D97-AF65-F5344CB8AC3E}">
        <p14:creationId xmlns:p14="http://schemas.microsoft.com/office/powerpoint/2010/main" val="34090608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03778">
                                            <p:txEl>
                                              <p:pRg st="1" end="1"/>
                                            </p:txEl>
                                          </p:spTgt>
                                        </p:tgtEl>
                                        <p:attrNameLst>
                                          <p:attrName>style.visibility</p:attrName>
                                        </p:attrNameLst>
                                      </p:cBhvr>
                                      <p:to>
                                        <p:strVal val="visible"/>
                                      </p:to>
                                    </p:set>
                                    <p:animEffect transition="in" filter="blinds(horizontal)">
                                      <p:cBhvr>
                                        <p:cTn id="7" dur="500"/>
                                        <p:tgtEl>
                                          <p:spTgt spid="203778">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linds(horizontal)">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Rating Scales</a:t>
            </a:r>
          </a:p>
        </p:txBody>
      </p:sp>
      <p:sp>
        <p:nvSpPr>
          <p:cNvPr id="3" name="Content Placeholder 2"/>
          <p:cNvSpPr>
            <a:spLocks noGrp="1"/>
          </p:cNvSpPr>
          <p:nvPr>
            <p:ph sz="quarter" idx="1"/>
          </p:nvPr>
        </p:nvSpPr>
        <p:spPr>
          <a:xfrm>
            <a:off x="612648" y="1600200"/>
            <a:ext cx="8153400" cy="4953000"/>
          </a:xfrm>
        </p:spPr>
        <p:txBody>
          <a:bodyPr>
            <a:normAutofit lnSpcReduction="10000"/>
          </a:bodyPr>
          <a:lstStyle/>
          <a:p>
            <a:r>
              <a:rPr lang="en-US" dirty="0" smtClean="0"/>
              <a:t>Response bias (i.e., response set)</a:t>
            </a:r>
          </a:p>
          <a:p>
            <a:pPr lvl="1"/>
            <a:r>
              <a:rPr lang="en-US" dirty="0" smtClean="0"/>
              <a:t>When questions have same choices, tendency to answer all (or most) of questions in same way</a:t>
            </a:r>
          </a:p>
          <a:p>
            <a:pPr lvl="1"/>
            <a:endParaRPr lang="en-US" dirty="0" smtClean="0"/>
          </a:p>
          <a:p>
            <a:r>
              <a:rPr lang="en-US" dirty="0" smtClean="0"/>
              <a:t>Minimize this by including a mixture of positive &amp; negative statements</a:t>
            </a:r>
          </a:p>
          <a:p>
            <a:pPr lvl="2"/>
            <a:r>
              <a:rPr lang="en-US" dirty="0"/>
              <a:t>I like to be the center of attention. (Strongly agree)</a:t>
            </a:r>
          </a:p>
          <a:p>
            <a:pPr lvl="2"/>
            <a:r>
              <a:rPr lang="en-US" dirty="0"/>
              <a:t>I am uncomfortable when all eyes are on me. (Strongly disagree)</a:t>
            </a:r>
          </a:p>
          <a:p>
            <a:pPr lvl="1"/>
            <a:r>
              <a:rPr lang="en-US" dirty="0" smtClean="0"/>
              <a:t>Creation of a “total” score ---- we can’t just sum the items, we have to reverse score some items</a:t>
            </a:r>
          </a:p>
          <a:p>
            <a:pPr lvl="2"/>
            <a:r>
              <a:rPr lang="en-US" dirty="0" smtClean="0"/>
              <a:t>Make all high scores mean the same thing</a:t>
            </a:r>
            <a:endParaRPr lang="en-US" dirty="0"/>
          </a:p>
        </p:txBody>
      </p:sp>
    </p:spTree>
    <p:extLst>
      <p:ext uri="{BB962C8B-B14F-4D97-AF65-F5344CB8AC3E}">
        <p14:creationId xmlns:p14="http://schemas.microsoft.com/office/powerpoint/2010/main" val="21612686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blinds(horizontal)">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blinds(horizontal)">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blinds(horizontal)">
                                      <p:cBhvr>
                                        <p:cTn id="22" dur="500"/>
                                        <p:tgtEl>
                                          <p:spTgt spid="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blinds(horizontal)">
                                      <p:cBhvr>
                                        <p:cTn id="27" dur="500"/>
                                        <p:tgtEl>
                                          <p:spTgt spid="3">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blinds(horizontal)">
                                      <p:cBhvr>
                                        <p:cTn id="3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2222</TotalTime>
  <Words>5037</Words>
  <Application>Microsoft Office PowerPoint</Application>
  <PresentationFormat>On-screen Show (4:3)</PresentationFormat>
  <Paragraphs>356</Paragraphs>
  <Slides>21</Slides>
  <Notes>21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21</vt:i4>
      </vt:variant>
    </vt:vector>
  </HeadingPairs>
  <TitlesOfParts>
    <vt:vector size="27" baseType="lpstr">
      <vt:lpstr>Arial</vt:lpstr>
      <vt:lpstr>Calibri</vt:lpstr>
      <vt:lpstr>Tw Cen MT</vt:lpstr>
      <vt:lpstr>Wingdings</vt:lpstr>
      <vt:lpstr>Wingdings 2</vt:lpstr>
      <vt:lpstr>Median</vt:lpstr>
      <vt:lpstr>Survey method</vt:lpstr>
      <vt:lpstr>Survey Method</vt:lpstr>
      <vt:lpstr>Consider…</vt:lpstr>
      <vt:lpstr>Quick Survey</vt:lpstr>
      <vt:lpstr>Types of Items</vt:lpstr>
      <vt:lpstr>Cognitive Process Involved</vt:lpstr>
      <vt:lpstr>Rating scales</vt:lpstr>
      <vt:lpstr>Rating Scales</vt:lpstr>
      <vt:lpstr>Rating Scales</vt:lpstr>
      <vt:lpstr>Types of Survey Questions:</vt:lpstr>
      <vt:lpstr>PowerPoint Presentation</vt:lpstr>
      <vt:lpstr>Writing Items</vt:lpstr>
      <vt:lpstr>Improving poor survey items:</vt:lpstr>
      <vt:lpstr>Designing a Survey</vt:lpstr>
      <vt:lpstr>Increasing the Reliability of a Measure on a Survey</vt:lpstr>
      <vt:lpstr>Survey Methods</vt:lpstr>
      <vt:lpstr>Increasing response rates</vt:lpstr>
      <vt:lpstr>Survey Methods</vt:lpstr>
      <vt:lpstr>Survey Methods</vt:lpstr>
      <vt:lpstr>Internet Surveys</vt:lpstr>
      <vt:lpstr>Mini-review</vt:lpstr>
    </vt:vector>
  </TitlesOfParts>
  <Company>Kennesaw State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Ch13: Descriptive Research Strategy</dc:title>
  <dc:creator>its</dc:creator>
  <cp:lastModifiedBy>Jennifer Willard</cp:lastModifiedBy>
  <cp:revision>120</cp:revision>
  <cp:lastPrinted>2013-02-13T17:27:38Z</cp:lastPrinted>
  <dcterms:created xsi:type="dcterms:W3CDTF">2010-09-22T20:34:16Z</dcterms:created>
  <dcterms:modified xsi:type="dcterms:W3CDTF">2017-06-02T14:06:24Z</dcterms:modified>
</cp:coreProperties>
</file>