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318" r:id="rId3"/>
    <p:sldId id="319" r:id="rId4"/>
    <p:sldId id="320" r:id="rId5"/>
    <p:sldId id="322" r:id="rId6"/>
    <p:sldId id="323" r:id="rId7"/>
    <p:sldId id="324" r:id="rId8"/>
    <p:sldId id="325" r:id="rId9"/>
    <p:sldId id="326" r:id="rId10"/>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94" autoAdjust="0"/>
    <p:restoredTop sz="48901" autoAdjust="0"/>
  </p:normalViewPr>
  <p:slideViewPr>
    <p:cSldViewPr>
      <p:cViewPr>
        <p:scale>
          <a:sx n="50" d="100"/>
          <a:sy n="50" d="100"/>
        </p:scale>
        <p:origin x="2394" y="-60"/>
      </p:cViewPr>
      <p:guideLst>
        <p:guide orient="horz" pos="2160"/>
        <p:guide pos="2880"/>
      </p:guideLst>
    </p:cSldViewPr>
  </p:slideViewPr>
  <p:outlineViewPr>
    <p:cViewPr>
      <p:scale>
        <a:sx n="33" d="100"/>
        <a:sy n="33" d="100"/>
      </p:scale>
      <p:origin x="0" y="3570"/>
    </p:cViewPr>
  </p:outlineViewPr>
  <p:notesTextViewPr>
    <p:cViewPr>
      <p:scale>
        <a:sx n="100" d="100"/>
        <a:sy n="100" d="100"/>
      </p:scale>
      <p:origin x="0" y="0"/>
    </p:cViewPr>
  </p:notesTextViewPr>
  <p:notesViewPr>
    <p:cSldViewPr>
      <p:cViewPr varScale="1">
        <p:scale>
          <a:sx n="84" d="100"/>
          <a:sy n="84" d="100"/>
        </p:scale>
        <p:origin x="-1968" y="-72"/>
      </p:cViewPr>
      <p:guideLst>
        <p:guide orient="horz" pos="2932"/>
        <p:guide pos="21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552" tIns="46776" rIns="93552" bIns="46776" rtlCol="0"/>
          <a:lstStyle>
            <a:lvl1pPr algn="l">
              <a:defRPr sz="1200"/>
            </a:lvl1pPr>
          </a:lstStyle>
          <a:p>
            <a:endParaRPr lang="en-US"/>
          </a:p>
        </p:txBody>
      </p:sp>
      <p:sp>
        <p:nvSpPr>
          <p:cNvPr id="3" name="Date Placeholder 2"/>
          <p:cNvSpPr>
            <a:spLocks noGrp="1"/>
          </p:cNvSpPr>
          <p:nvPr>
            <p:ph type="dt" sz="quarter" idx="1"/>
          </p:nvPr>
        </p:nvSpPr>
        <p:spPr>
          <a:xfrm>
            <a:off x="3942163" y="1"/>
            <a:ext cx="3015827" cy="465455"/>
          </a:xfrm>
          <a:prstGeom prst="rect">
            <a:avLst/>
          </a:prstGeom>
        </p:spPr>
        <p:txBody>
          <a:bodyPr vert="horz" lIns="93552" tIns="46776" rIns="93552" bIns="46776" rtlCol="0"/>
          <a:lstStyle>
            <a:lvl1pPr algn="r">
              <a:defRPr sz="1200"/>
            </a:lvl1pPr>
          </a:lstStyle>
          <a:p>
            <a:fld id="{31ADCB3D-E6B7-4D0E-98F2-285C15024604}" type="datetimeFigureOut">
              <a:rPr lang="en-US" smtClean="0"/>
              <a:pPr/>
              <a:t>6/2/2017</a:t>
            </a:fld>
            <a:endParaRPr lang="en-US"/>
          </a:p>
        </p:txBody>
      </p:sp>
      <p:sp>
        <p:nvSpPr>
          <p:cNvPr id="4" name="Footer Placeholder 3"/>
          <p:cNvSpPr>
            <a:spLocks noGrp="1"/>
          </p:cNvSpPr>
          <p:nvPr>
            <p:ph type="ftr" sz="quarter" idx="2"/>
          </p:nvPr>
        </p:nvSpPr>
        <p:spPr>
          <a:xfrm>
            <a:off x="0" y="8842019"/>
            <a:ext cx="3015827" cy="465455"/>
          </a:xfrm>
          <a:prstGeom prst="rect">
            <a:avLst/>
          </a:prstGeom>
        </p:spPr>
        <p:txBody>
          <a:bodyPr vert="horz" lIns="93552" tIns="46776" rIns="93552" bIns="46776" rtlCol="0" anchor="b"/>
          <a:lstStyle>
            <a:lvl1pPr algn="l">
              <a:defRPr sz="1200"/>
            </a:lvl1pPr>
          </a:lstStyle>
          <a:p>
            <a:endParaRPr lang="en-US"/>
          </a:p>
        </p:txBody>
      </p:sp>
      <p:sp>
        <p:nvSpPr>
          <p:cNvPr id="5" name="Slide Number Placeholder 4"/>
          <p:cNvSpPr>
            <a:spLocks noGrp="1"/>
          </p:cNvSpPr>
          <p:nvPr>
            <p:ph type="sldNum" sz="quarter" idx="3"/>
          </p:nvPr>
        </p:nvSpPr>
        <p:spPr>
          <a:xfrm>
            <a:off x="3942163" y="8842019"/>
            <a:ext cx="3015827" cy="465455"/>
          </a:xfrm>
          <a:prstGeom prst="rect">
            <a:avLst/>
          </a:prstGeom>
        </p:spPr>
        <p:txBody>
          <a:bodyPr vert="horz" lIns="93552" tIns="46776" rIns="93552" bIns="46776" rtlCol="0" anchor="b"/>
          <a:lstStyle>
            <a:lvl1pPr algn="r">
              <a:defRPr sz="1200"/>
            </a:lvl1pPr>
          </a:lstStyle>
          <a:p>
            <a:fld id="{54E48077-CEE1-4759-9E79-B3D5F974233E}" type="slidenum">
              <a:rPr lang="en-US" smtClean="0"/>
              <a:pPr/>
              <a:t>‹#›</a:t>
            </a:fld>
            <a:endParaRPr lang="en-US"/>
          </a:p>
        </p:txBody>
      </p:sp>
    </p:spTree>
    <p:extLst>
      <p:ext uri="{BB962C8B-B14F-4D97-AF65-F5344CB8AC3E}">
        <p14:creationId xmlns:p14="http://schemas.microsoft.com/office/powerpoint/2010/main" val="3645795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552" tIns="46776" rIns="93552" bIns="46776" rtlCol="0"/>
          <a:lstStyle>
            <a:lvl1pPr algn="l">
              <a:defRPr sz="1200"/>
            </a:lvl1pPr>
          </a:lstStyle>
          <a:p>
            <a:endParaRPr lang="en-US"/>
          </a:p>
        </p:txBody>
      </p:sp>
      <p:sp>
        <p:nvSpPr>
          <p:cNvPr id="3" name="Date Placeholder 2"/>
          <p:cNvSpPr>
            <a:spLocks noGrp="1"/>
          </p:cNvSpPr>
          <p:nvPr>
            <p:ph type="dt" idx="1"/>
          </p:nvPr>
        </p:nvSpPr>
        <p:spPr>
          <a:xfrm>
            <a:off x="3942163" y="1"/>
            <a:ext cx="3015827" cy="465455"/>
          </a:xfrm>
          <a:prstGeom prst="rect">
            <a:avLst/>
          </a:prstGeom>
        </p:spPr>
        <p:txBody>
          <a:bodyPr vert="horz" lIns="93552" tIns="46776" rIns="93552" bIns="46776" rtlCol="0"/>
          <a:lstStyle>
            <a:lvl1pPr algn="r">
              <a:defRPr sz="1200"/>
            </a:lvl1pPr>
          </a:lstStyle>
          <a:p>
            <a:fld id="{E60DE694-6BEB-4B71-A478-D51E0AE4B335}" type="datetimeFigureOut">
              <a:rPr lang="en-US" smtClean="0"/>
              <a:pPr/>
              <a:t>6/2/2017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552" tIns="46776" rIns="93552" bIns="46776" rtlCol="0" anchor="ctr"/>
          <a:lstStyle/>
          <a:p>
            <a:endParaRPr lang="en-US"/>
          </a:p>
        </p:txBody>
      </p:sp>
      <p:sp>
        <p:nvSpPr>
          <p:cNvPr id="5" name="Notes Placeholder 4"/>
          <p:cNvSpPr>
            <a:spLocks noGrp="1"/>
          </p:cNvSpPr>
          <p:nvPr>
            <p:ph type="body" sz="quarter" idx="3"/>
          </p:nvPr>
        </p:nvSpPr>
        <p:spPr>
          <a:xfrm>
            <a:off x="695960" y="4421824"/>
            <a:ext cx="5567680" cy="4189095"/>
          </a:xfrm>
          <a:prstGeom prst="rect">
            <a:avLst/>
          </a:prstGeom>
        </p:spPr>
        <p:txBody>
          <a:bodyPr vert="horz" lIns="93552" tIns="46776" rIns="93552" bIns="467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5827" cy="465455"/>
          </a:xfrm>
          <a:prstGeom prst="rect">
            <a:avLst/>
          </a:prstGeom>
        </p:spPr>
        <p:txBody>
          <a:bodyPr vert="horz" lIns="93552" tIns="46776" rIns="93552" bIns="46776" rtlCol="0" anchor="b"/>
          <a:lstStyle>
            <a:lvl1pPr algn="l">
              <a:defRPr sz="1200"/>
            </a:lvl1pPr>
          </a:lstStyle>
          <a:p>
            <a:endParaRPr lang="en-US"/>
          </a:p>
        </p:txBody>
      </p:sp>
      <p:sp>
        <p:nvSpPr>
          <p:cNvPr id="7" name="Slide Number Placeholder 6"/>
          <p:cNvSpPr>
            <a:spLocks noGrp="1"/>
          </p:cNvSpPr>
          <p:nvPr>
            <p:ph type="sldNum" sz="quarter" idx="5"/>
          </p:nvPr>
        </p:nvSpPr>
        <p:spPr>
          <a:xfrm>
            <a:off x="3942163" y="8842030"/>
            <a:ext cx="3015827" cy="465455"/>
          </a:xfrm>
          <a:prstGeom prst="rect">
            <a:avLst/>
          </a:prstGeom>
        </p:spPr>
        <p:txBody>
          <a:bodyPr vert="horz" lIns="93552" tIns="46776" rIns="93552" bIns="46776" rtlCol="0" anchor="b"/>
          <a:lstStyle>
            <a:lvl1pPr algn="r">
              <a:defRPr sz="1200"/>
            </a:lvl1pPr>
          </a:lstStyle>
          <a:p>
            <a:fld id="{91E5D7E8-F96F-4A21-AE02-ECEF97F6542E}" type="slidenum">
              <a:rPr lang="en-US" smtClean="0"/>
              <a:pPr/>
              <a:t>‹#›</a:t>
            </a:fld>
            <a:endParaRPr lang="en-US"/>
          </a:p>
        </p:txBody>
      </p:sp>
    </p:spTree>
    <p:extLst>
      <p:ext uri="{BB962C8B-B14F-4D97-AF65-F5344CB8AC3E}">
        <p14:creationId xmlns:p14="http://schemas.microsoft.com/office/powerpoint/2010/main" val="4222289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E5D7E8-F96F-4A21-AE02-ECEF97F6542E}" type="slidenum">
              <a:rPr lang="en-US" smtClean="0"/>
              <a:pPr/>
              <a:t>1</a:t>
            </a:fld>
            <a:endParaRPr lang="en-US"/>
          </a:p>
        </p:txBody>
      </p:sp>
    </p:spTree>
    <p:extLst>
      <p:ext uri="{BB962C8B-B14F-4D97-AF65-F5344CB8AC3E}">
        <p14:creationId xmlns:p14="http://schemas.microsoft.com/office/powerpoint/2010/main" val="1486090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US" dirty="0" smtClean="0"/>
              <a:t>Archival research – </a:t>
            </a:r>
            <a:r>
              <a:rPr lang="en-US" dirty="0" smtClean="0"/>
              <a:t>involves studying existing </a:t>
            </a:r>
            <a:r>
              <a:rPr lang="en-US" dirty="0" smtClean="0"/>
              <a:t>records (e.g., police </a:t>
            </a:r>
            <a:r>
              <a:rPr lang="en-US" dirty="0" smtClean="0"/>
              <a:t>records, census</a:t>
            </a:r>
            <a:r>
              <a:rPr lang="en-US" baseline="0" dirty="0" smtClean="0"/>
              <a:t> data, medical records, transcripts from congressional hearings</a:t>
            </a:r>
            <a:r>
              <a:rPr lang="en-US" dirty="0" smtClean="0"/>
              <a:t>). These records serve as your</a:t>
            </a:r>
            <a:r>
              <a:rPr lang="en-US" baseline="0" dirty="0" smtClean="0"/>
              <a:t> data.</a:t>
            </a:r>
          </a:p>
          <a:p>
            <a:pPr marL="171450" indent="-171450">
              <a:buFont typeface="Arial" panose="020B0604020202020204" pitchFamily="34" charset="0"/>
              <a:buChar char="•"/>
            </a:pPr>
            <a:r>
              <a:rPr lang="en-US" baseline="0" dirty="0" smtClean="0"/>
              <a:t>Because a vast amount of information may be gathered in archival research, it is important that researchers develop clear, focused questions or hypotheses at the beginning of the process. </a:t>
            </a:r>
          </a:p>
          <a:p>
            <a:pPr marL="171450" lvl="0" indent="-171450">
              <a:buFont typeface="Arial" panose="020B0604020202020204" pitchFamily="34" charset="0"/>
              <a:buChar char="•"/>
            </a:pPr>
            <a:r>
              <a:rPr lang="en-US" baseline="0" dirty="0" err="1" smtClean="0"/>
              <a:t>Bordens</a:t>
            </a:r>
            <a:r>
              <a:rPr lang="en-US" baseline="0" dirty="0" smtClean="0"/>
              <a:t> and Abbott’s (2008) textbook) notes some issues that need to be addressed when conducting archival research.</a:t>
            </a:r>
          </a:p>
          <a:p>
            <a:pPr marL="628650" lvl="1" indent="-171450">
              <a:buFont typeface="Arial" panose="020B0604020202020204" pitchFamily="34" charset="0"/>
              <a:buChar char="•"/>
            </a:pPr>
            <a:r>
              <a:rPr lang="en-US" baseline="0" dirty="0" smtClean="0"/>
              <a:t>First, researchers must gain access to the records. In some cases this is relatively easy, as some databases are freely available on the internet. However, in other situations it may be very difficult to obtain the records, which may require consent and permission from various parties.</a:t>
            </a:r>
          </a:p>
          <a:p>
            <a:pPr marL="628650" lvl="1" indent="-171450">
              <a:buFont typeface="Arial" panose="020B0604020202020204" pitchFamily="34" charset="0"/>
              <a:buChar char="•"/>
            </a:pPr>
            <a:r>
              <a:rPr lang="en-US" baseline="0" dirty="0" smtClean="0"/>
              <a:t>Once, researchers have gained access they’ll have to examine the completeness of the records. This may mean determining whether the questions they are asking can be asked with the data available. It may mean making decisions about specific records that may include only partial information. </a:t>
            </a:r>
          </a:p>
          <a:p>
            <a:pPr marL="628650" lvl="1" indent="-171450">
              <a:buFont typeface="Arial" panose="020B0604020202020204" pitchFamily="34" charset="0"/>
              <a:buChar char="•"/>
            </a:pPr>
            <a:r>
              <a:rPr lang="en-US" baseline="0" dirty="0" smtClean="0"/>
              <a:t>Researchers may also make decisions about which records to select and include in the study. </a:t>
            </a:r>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CC7B3FD6-8AA8-4974-8C2C-2E89491A9068}" type="slidenum">
              <a:rPr lang="en-US" smtClean="0"/>
              <a:pPr/>
              <a:t>2</a:t>
            </a:fld>
            <a:endParaRPr lang="en-US"/>
          </a:p>
        </p:txBody>
      </p:sp>
    </p:spTree>
    <p:extLst>
      <p:ext uri="{BB962C8B-B14F-4D97-AF65-F5344CB8AC3E}">
        <p14:creationId xmlns:p14="http://schemas.microsoft.com/office/powerpoint/2010/main" val="357268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71450" indent="-171450">
              <a:buFont typeface="Arial" panose="020B0604020202020204" pitchFamily="34" charset="0"/>
              <a:buChar char="•"/>
            </a:pPr>
            <a:r>
              <a:rPr lang="en-US" dirty="0" smtClean="0"/>
              <a:t>A</a:t>
            </a:r>
            <a:r>
              <a:rPr lang="en-US" baseline="0" dirty="0" smtClean="0"/>
              <a:t> content analysis is a procedure used to analyze information (typically, spoken or written records). This information may be archival or used in conjunction with observational methods. In fact, there are similarities between the methods. </a:t>
            </a:r>
          </a:p>
          <a:p>
            <a:pPr marL="628650" lvl="1" indent="-171450">
              <a:buFont typeface="Arial" panose="020B0604020202020204" pitchFamily="34" charset="0"/>
              <a:buChar char="•"/>
            </a:pPr>
            <a:r>
              <a:rPr lang="en-US" baseline="0" dirty="0" smtClean="0"/>
              <a:t>Similar to archival and observational research methods, with content analyses it is important to decide which materials you plan to use. For example, you could examine advertisements in magazines to examine gender differences sexual objectification (i.e., treating people as instruments of pleasure). However, which magazines should the researcher choose to examine? From what time period? How many issues? Which advertisements should be the focus? As you can see, there are a lot of questions to consider. The answers to these questions may influence our judgements about the external validity of the study. </a:t>
            </a:r>
          </a:p>
          <a:p>
            <a:pPr marL="628650" lvl="1" indent="-171450">
              <a:buFont typeface="Arial" panose="020B0604020202020204" pitchFamily="34" charset="0"/>
              <a:buChar char="•"/>
            </a:pPr>
            <a:r>
              <a:rPr lang="en-US" dirty="0" smtClean="0"/>
              <a:t>Researchers will also have to make decisions about the units of analysis</a:t>
            </a:r>
          </a:p>
          <a:p>
            <a:pPr marL="1085850" lvl="2" indent="-171450">
              <a:buFont typeface="Arial" panose="020B0604020202020204" pitchFamily="34" charset="0"/>
              <a:buChar char="•"/>
            </a:pPr>
            <a:r>
              <a:rPr lang="en-US" dirty="0" smtClean="0"/>
              <a:t>Recording unit – element of the material that you are going to record (word, sentences, phrases, themes)</a:t>
            </a:r>
          </a:p>
          <a:p>
            <a:pPr marL="1085850" lvl="2" indent="-171450">
              <a:buFont typeface="Arial" panose="020B0604020202020204" pitchFamily="34" charset="0"/>
              <a:buChar char="•"/>
            </a:pPr>
            <a:r>
              <a:rPr lang="en-US" dirty="0" smtClean="0"/>
              <a:t>Context unit – context in which recording unit was</a:t>
            </a:r>
            <a:r>
              <a:rPr lang="en-US" baseline="0" dirty="0" smtClean="0"/>
              <a:t> used (context can give meaning and help with interpretation later)</a:t>
            </a:r>
          </a:p>
          <a:p>
            <a:pPr marL="628650" lvl="1" indent="-171450">
              <a:buFont typeface="Arial" panose="020B0604020202020204" pitchFamily="34" charset="0"/>
              <a:buChar char="•"/>
            </a:pPr>
            <a:r>
              <a:rPr lang="en-US" baseline="0" dirty="0" smtClean="0"/>
              <a:t>Researchers must develop clear operational definitions. Reminder, that operational definitions are the procedures used to asses specific variables. In this case, how can we tell if sexual objectification is occurring. In order to do this, researchers could look for instances in which men and women are reduced to body parts rather than presented as whole persons – but we’d want this to be even more specific.</a:t>
            </a:r>
            <a:r>
              <a:rPr lang="en-US" dirty="0" smtClean="0"/>
              <a:t> We have to be able categorize the records. These categorizes</a:t>
            </a:r>
            <a:r>
              <a:rPr lang="en-US" baseline="0" dirty="0" smtClean="0"/>
              <a:t> should be </a:t>
            </a:r>
            <a:r>
              <a:rPr lang="en-US" dirty="0" smtClean="0"/>
              <a:t>exhaustive, mutually exclusive, independent</a:t>
            </a:r>
            <a:r>
              <a:rPr lang="en-US" baseline="0" dirty="0" smtClean="0"/>
              <a:t>, derived from one classification system.</a:t>
            </a:r>
          </a:p>
          <a:p>
            <a:pPr marL="628650" lvl="1" indent="-171450">
              <a:buFont typeface="Arial" panose="020B0604020202020204" pitchFamily="34" charset="0"/>
              <a:buChar char="•"/>
            </a:pPr>
            <a:r>
              <a:rPr lang="en-US" baseline="0" dirty="0" smtClean="0"/>
              <a:t>We may also have more than one researcher coding the records. In this case, we could assess reliability similar to what is done in observational research by looking at </a:t>
            </a:r>
            <a:r>
              <a:rPr lang="en-US" baseline="0" dirty="0" err="1" smtClean="0"/>
              <a:t>interjudge</a:t>
            </a:r>
            <a:r>
              <a:rPr lang="en-US" baseline="0" dirty="0" smtClean="0"/>
              <a:t> or interrater reliability. Doing so, may reduce potential bias issues and make the process more systematic and objective. </a:t>
            </a:r>
            <a:endParaRPr lang="en-US" dirty="0" smtClean="0"/>
          </a:p>
          <a:p>
            <a:pPr lvl="0">
              <a:buFontTx/>
              <a:buChar char="-"/>
            </a:pPr>
            <a:endParaRPr lang="en-US" dirty="0" smtClean="0"/>
          </a:p>
          <a:p>
            <a:pPr lvl="0">
              <a:buFontTx/>
              <a:buChar char="-"/>
            </a:pPr>
            <a:endParaRPr lang="en-US" dirty="0"/>
          </a:p>
        </p:txBody>
      </p:sp>
      <p:sp>
        <p:nvSpPr>
          <p:cNvPr id="4" name="Slide Number Placeholder 3"/>
          <p:cNvSpPr>
            <a:spLocks noGrp="1"/>
          </p:cNvSpPr>
          <p:nvPr>
            <p:ph type="sldNum" sz="quarter" idx="10"/>
          </p:nvPr>
        </p:nvSpPr>
        <p:spPr/>
        <p:txBody>
          <a:bodyPr/>
          <a:lstStyle/>
          <a:p>
            <a:fld id="{CC7B3FD6-8AA8-4974-8C2C-2E89491A9068}" type="slidenum">
              <a:rPr lang="en-US" smtClean="0"/>
              <a:pPr/>
              <a:t>3</a:t>
            </a:fld>
            <a:endParaRPr lang="en-US"/>
          </a:p>
        </p:txBody>
      </p:sp>
    </p:spTree>
    <p:extLst>
      <p:ext uri="{BB962C8B-B14F-4D97-AF65-F5344CB8AC3E}">
        <p14:creationId xmlns:p14="http://schemas.microsoft.com/office/powerpoint/2010/main" val="508981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Adkins, Covert, and </a:t>
            </a:r>
            <a:r>
              <a:rPr lang="en-US" dirty="0" err="1" smtClean="0"/>
              <a:t>Wasburn</a:t>
            </a:r>
            <a:r>
              <a:rPr lang="en-US" dirty="0" smtClean="0"/>
              <a:t> (2007) examined the extend of media bias in Time and Newsweek coverage of domestic</a:t>
            </a:r>
            <a:r>
              <a:rPr lang="en-US" baseline="0" dirty="0" smtClean="0"/>
              <a:t> social issues from 1975 through 2000. The authors codes 873 articles for liberal and conservative bias. These authors had to make decisions about which magazines (Time and Newsweek) to examine, as well as which types of articles (domestic social issues) over a specific time frame (1975-2000). Additionally, they had to make determinations about what articles are classified as domestic social issues. They needed to develop operational definitions to determine what liberal vs. conservative bias looked like. Additionally, they needed to establish interrater reliability. </a:t>
            </a:r>
            <a:endParaRPr lang="en-US" dirty="0"/>
          </a:p>
        </p:txBody>
      </p:sp>
      <p:sp>
        <p:nvSpPr>
          <p:cNvPr id="4" name="Slide Number Placeholder 3"/>
          <p:cNvSpPr>
            <a:spLocks noGrp="1"/>
          </p:cNvSpPr>
          <p:nvPr>
            <p:ph type="sldNum" sz="quarter" idx="10"/>
          </p:nvPr>
        </p:nvSpPr>
        <p:spPr/>
        <p:txBody>
          <a:bodyPr/>
          <a:lstStyle/>
          <a:p>
            <a:fld id="{CC7B3FD6-8AA8-4974-8C2C-2E89491A9068}" type="slidenum">
              <a:rPr lang="en-US" smtClean="0"/>
              <a:pPr/>
              <a:t>4</a:t>
            </a:fld>
            <a:endParaRPr lang="en-US"/>
          </a:p>
        </p:txBody>
      </p:sp>
    </p:spTree>
    <p:extLst>
      <p:ext uri="{BB962C8B-B14F-4D97-AF65-F5344CB8AC3E}">
        <p14:creationId xmlns:p14="http://schemas.microsoft.com/office/powerpoint/2010/main" val="2904150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though the above example and then answer</a:t>
            </a:r>
            <a:r>
              <a:rPr lang="en-US" baseline="0" dirty="0" smtClean="0"/>
              <a:t> the questions. </a:t>
            </a:r>
            <a:endParaRPr lang="en-US" dirty="0" smtClean="0"/>
          </a:p>
          <a:p>
            <a:endParaRPr lang="en-US" dirty="0" smtClean="0"/>
          </a:p>
          <a:p>
            <a:endParaRPr lang="en-US" dirty="0" smtClean="0"/>
          </a:p>
          <a:p>
            <a:r>
              <a:rPr lang="en-US" dirty="0" smtClean="0"/>
              <a:t>In another</a:t>
            </a:r>
            <a:r>
              <a:rPr lang="en-US" baseline="0" dirty="0" smtClean="0"/>
              <a:t> study published in 2008, Kramer and Winter examined impression management among users of </a:t>
            </a:r>
            <a:r>
              <a:rPr lang="en-US" baseline="0" dirty="0" err="1" smtClean="0"/>
              <a:t>StudiVZ</a:t>
            </a:r>
            <a:r>
              <a:rPr lang="en-US" baseline="0" dirty="0" smtClean="0"/>
              <a:t> (Germany social networking site – like </a:t>
            </a:r>
            <a:r>
              <a:rPr lang="en-US" baseline="0" dirty="0" err="1" smtClean="0"/>
              <a:t>facebook</a:t>
            </a:r>
            <a:r>
              <a:rPr lang="en-US" baseline="0" dirty="0" smtClean="0"/>
              <a:t>). Not only did they perform a content analysis by examining users profile pages, but they combined this method with a survey method by sending some users a survey to assess constructs like personality. Once researchers have coded the data then they would look for patterns by performing correlational research. For example, is there a positive relationship between how extraverted users are and the number of friends listed on their profile page? Notice, that 58 out of the 150 responded to the survey (approximately 39%). How concerned about the response rate should we be?</a:t>
            </a:r>
            <a:endParaRPr lang="en-US" dirty="0"/>
          </a:p>
        </p:txBody>
      </p:sp>
      <p:sp>
        <p:nvSpPr>
          <p:cNvPr id="4" name="Slide Number Placeholder 3"/>
          <p:cNvSpPr>
            <a:spLocks noGrp="1"/>
          </p:cNvSpPr>
          <p:nvPr>
            <p:ph type="sldNum" sz="quarter" idx="10"/>
          </p:nvPr>
        </p:nvSpPr>
        <p:spPr/>
        <p:txBody>
          <a:bodyPr/>
          <a:lstStyle/>
          <a:p>
            <a:fld id="{CC7B3FD6-8AA8-4974-8C2C-2E89491A9068}" type="slidenum">
              <a:rPr lang="en-US" smtClean="0"/>
              <a:pPr/>
              <a:t>5</a:t>
            </a:fld>
            <a:endParaRPr lang="en-US"/>
          </a:p>
        </p:txBody>
      </p:sp>
    </p:spTree>
    <p:extLst>
      <p:ext uri="{BB962C8B-B14F-4D97-AF65-F5344CB8AC3E}">
        <p14:creationId xmlns:p14="http://schemas.microsoft.com/office/powerpoint/2010/main" val="1261470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US" dirty="0" smtClean="0"/>
              <a:t>Researchers may also choose to conduct</a:t>
            </a:r>
            <a:r>
              <a:rPr lang="en-US" baseline="0" dirty="0" smtClean="0"/>
              <a:t> a meta-analysis. This is similar to a literature review in that several previously conducted studies are examined to determine if there are patterns or themes across many studies. However, it is different from a literature review in how those patterns/themes are identified. A literature review would be considered more qualitative, whereas a meta-analysis would be considered more quantitative. The data, the statistics, from the studies are collected and then further analyzed via statistics. </a:t>
            </a:r>
          </a:p>
          <a:p>
            <a:pPr marL="628650" lvl="1" indent="-171450">
              <a:buFont typeface="Arial" panose="020B0604020202020204" pitchFamily="34" charset="0"/>
              <a:buChar char="•"/>
            </a:pPr>
            <a:r>
              <a:rPr lang="en-US" baseline="0" dirty="0" smtClean="0"/>
              <a:t>Meta-analyses are systematic and quantitative. They combine the data from many studies to provide information about the average size of some effect. That is, how larger an effect or how strong a relationship is. For example, researchers may compile 50 studies of the effect of violent video games on aggression. A meta-analysis may help to determine if there is a positive relationship between the two variables, and if there is, how strong is that relationship.</a:t>
            </a:r>
          </a:p>
          <a:p>
            <a:pPr marL="171450" lvl="0" indent="-171450">
              <a:buFont typeface="Arial" panose="020B0604020202020204" pitchFamily="34" charset="0"/>
              <a:buChar char="•"/>
            </a:pPr>
            <a:r>
              <a:rPr lang="en-US" baseline="0" dirty="0" smtClean="0"/>
              <a:t>When engaging in a meta-analysis researchers would first need to </a:t>
            </a:r>
            <a:r>
              <a:rPr lang="en-US" b="1" baseline="0" dirty="0" smtClean="0"/>
              <a:t>identify studies </a:t>
            </a:r>
            <a:r>
              <a:rPr lang="en-US" baseline="0" dirty="0" smtClean="0"/>
              <a:t>that fit their specific criteria. Researchers can look through databases (like </a:t>
            </a:r>
            <a:r>
              <a:rPr lang="en-US" baseline="0" dirty="0" err="1" smtClean="0"/>
              <a:t>PsycINFO</a:t>
            </a:r>
            <a:r>
              <a:rPr lang="en-US" baseline="0" dirty="0" smtClean="0"/>
              <a:t>), consult experts in the field, post requests for studies on their topic via email </a:t>
            </a:r>
            <a:r>
              <a:rPr lang="en-US" baseline="0" dirty="0" err="1" smtClean="0"/>
              <a:t>listervs</a:t>
            </a:r>
            <a:r>
              <a:rPr lang="en-US" baseline="0" dirty="0" smtClean="0"/>
              <a:t>, find abstracts of researcher presented at conferences, etc.</a:t>
            </a:r>
          </a:p>
          <a:p>
            <a:pPr marL="628650" lvl="1" indent="-171450">
              <a:buFont typeface="Arial" panose="020B0604020202020204" pitchFamily="34" charset="0"/>
              <a:buChar char="•"/>
            </a:pPr>
            <a:r>
              <a:rPr lang="en-US" baseline="0" dirty="0" smtClean="0"/>
              <a:t>Researchers do have to be concerned about the </a:t>
            </a:r>
            <a:r>
              <a:rPr lang="en-US" b="1" baseline="0" dirty="0" smtClean="0"/>
              <a:t>file drawer phenomenon</a:t>
            </a:r>
            <a:r>
              <a:rPr lang="en-US" baseline="0" dirty="0" smtClean="0"/>
              <a:t>. In psychology, as is the case in some other fields, there has been a bias to publish research in which there are statistically significant findings. Those that do not find statistically significant relationships may get shoveled in the file drawer. Researchers may then need to try contacting individuals who have conducted similar research, but not published it. There are also specific journals that publish what we call ‘null findings’ (non-significant relationships). </a:t>
            </a:r>
          </a:p>
          <a:p>
            <a:pPr marL="628650" lvl="1" indent="-171450">
              <a:buFont typeface="Arial" panose="020B0604020202020204" pitchFamily="34" charset="0"/>
              <a:buChar char="•"/>
            </a:pPr>
            <a:r>
              <a:rPr lang="en-US" baseline="0" dirty="0" smtClean="0"/>
              <a:t>Once we have a set of studies, then researchers must go through those studies more carefully to determine which should be included and which should be excluded. Perhaps studies are excluded because they measured one of the key variables differently (not consistently with the criteria outlined by the researchers) or because the study is lacking necessary information.</a:t>
            </a:r>
          </a:p>
          <a:p>
            <a:pPr marL="628650" lvl="1" indent="-171450">
              <a:buFont typeface="Arial" panose="020B0604020202020204" pitchFamily="34" charset="0"/>
              <a:buChar char="•"/>
            </a:pPr>
            <a:r>
              <a:rPr lang="en-US" dirty="0" smtClean="0"/>
              <a:t>Researchers then </a:t>
            </a:r>
            <a:r>
              <a:rPr lang="en-US" b="1" dirty="0" smtClean="0"/>
              <a:t>get the data</a:t>
            </a:r>
            <a:r>
              <a:rPr lang="en-US" dirty="0" smtClean="0"/>
              <a:t> from these studies</a:t>
            </a:r>
            <a:r>
              <a:rPr lang="en-US" baseline="0" dirty="0" smtClean="0"/>
              <a:t> and </a:t>
            </a:r>
            <a:r>
              <a:rPr lang="en-US" b="1" baseline="0" dirty="0" smtClean="0"/>
              <a:t>statistically analyze </a:t>
            </a:r>
            <a:r>
              <a:rPr lang="en-US" baseline="0" dirty="0" smtClean="0"/>
              <a:t>the data. </a:t>
            </a:r>
          </a:p>
          <a:p>
            <a:pPr marL="628650" lvl="1"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91E5D7E8-F96F-4A21-AE02-ECEF97F6542E}" type="slidenum">
              <a:rPr lang="en-US" smtClean="0"/>
              <a:pPr/>
              <a:t>6</a:t>
            </a:fld>
            <a:endParaRPr lang="en-US"/>
          </a:p>
        </p:txBody>
      </p:sp>
    </p:spTree>
    <p:extLst>
      <p:ext uri="{BB962C8B-B14F-4D97-AF65-F5344CB8AC3E}">
        <p14:creationId xmlns:p14="http://schemas.microsoft.com/office/powerpoint/2010/main" val="3834793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of a meta-analysis</a:t>
            </a:r>
            <a:r>
              <a:rPr lang="en-US" baseline="0" dirty="0" smtClean="0"/>
              <a:t> from a study conducted by Bushman (2016) entitled “violent media and hostile appraisals: A meta-analytic review.”</a:t>
            </a:r>
            <a:endParaRPr lang="en-US" dirty="0"/>
          </a:p>
        </p:txBody>
      </p:sp>
      <p:sp>
        <p:nvSpPr>
          <p:cNvPr id="4" name="Slide Number Placeholder 3"/>
          <p:cNvSpPr>
            <a:spLocks noGrp="1"/>
          </p:cNvSpPr>
          <p:nvPr>
            <p:ph type="sldNum" sz="quarter" idx="10"/>
          </p:nvPr>
        </p:nvSpPr>
        <p:spPr/>
        <p:txBody>
          <a:bodyPr/>
          <a:lstStyle/>
          <a:p>
            <a:fld id="{91E5D7E8-F96F-4A21-AE02-ECEF97F6542E}" type="slidenum">
              <a:rPr lang="en-US" smtClean="0"/>
              <a:pPr/>
              <a:t>7</a:t>
            </a:fld>
            <a:endParaRPr lang="en-US"/>
          </a:p>
        </p:txBody>
      </p:sp>
    </p:spTree>
    <p:extLst>
      <p:ext uri="{BB962C8B-B14F-4D97-AF65-F5344CB8AC3E}">
        <p14:creationId xmlns:p14="http://schemas.microsoft.com/office/powerpoint/2010/main" val="1449581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1C7E43F-136C-4651-BFDE-8859E42D5FD2}" type="datetimeFigureOut">
              <a:rPr lang="en-US" smtClean="0"/>
              <a:pPr/>
              <a:t>6/2/2017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EC2B16D-3F92-4788-ABB0-A9471FB2E4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C7E43F-136C-4651-BFDE-8859E42D5FD2}" type="datetimeFigureOut">
              <a:rPr lang="en-US" smtClean="0"/>
              <a:pPr/>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2B16D-3F92-4788-ABB0-A9471FB2E4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1C7E43F-136C-4651-BFDE-8859E42D5FD2}" type="datetimeFigureOut">
              <a:rPr lang="en-US" smtClean="0"/>
              <a:pPr/>
              <a:t>6/2/2017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EC2B16D-3F92-4788-ABB0-A9471FB2E45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C7E43F-136C-4651-BFDE-8859E42D5FD2}" type="datetimeFigureOut">
              <a:rPr lang="en-US" smtClean="0"/>
              <a:pPr/>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EC2B16D-3F92-4788-ABB0-A9471FB2E45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1C7E43F-136C-4651-BFDE-8859E42D5FD2}" type="datetimeFigureOut">
              <a:rPr lang="en-US" smtClean="0"/>
              <a:pPr/>
              <a:t>6/2/2017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C2B16D-3F92-4788-ABB0-A9471FB2E45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1C7E43F-136C-4651-BFDE-8859E42D5FD2}" type="datetimeFigureOut">
              <a:rPr lang="en-US" smtClean="0"/>
              <a:pPr/>
              <a:t>6/2/2017</a:t>
            </a:fld>
            <a:endParaRPr lang="en-US"/>
          </a:p>
        </p:txBody>
      </p:sp>
      <p:sp>
        <p:nvSpPr>
          <p:cNvPr id="10" name="Slide Number Placeholder 9"/>
          <p:cNvSpPr>
            <a:spLocks noGrp="1"/>
          </p:cNvSpPr>
          <p:nvPr>
            <p:ph type="sldNum" sz="quarter" idx="16"/>
          </p:nvPr>
        </p:nvSpPr>
        <p:spPr/>
        <p:txBody>
          <a:bodyPr rtlCol="0"/>
          <a:lstStyle/>
          <a:p>
            <a:fld id="{6EC2B16D-3F92-4788-ABB0-A9471FB2E45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1C7E43F-136C-4651-BFDE-8859E42D5FD2}" type="datetimeFigureOut">
              <a:rPr lang="en-US" smtClean="0"/>
              <a:pPr/>
              <a:t>6/2/2017</a:t>
            </a:fld>
            <a:endParaRPr lang="en-US"/>
          </a:p>
        </p:txBody>
      </p:sp>
      <p:sp>
        <p:nvSpPr>
          <p:cNvPr id="12" name="Slide Number Placeholder 11"/>
          <p:cNvSpPr>
            <a:spLocks noGrp="1"/>
          </p:cNvSpPr>
          <p:nvPr>
            <p:ph type="sldNum" sz="quarter" idx="16"/>
          </p:nvPr>
        </p:nvSpPr>
        <p:spPr/>
        <p:txBody>
          <a:bodyPr rtlCol="0"/>
          <a:lstStyle/>
          <a:p>
            <a:fld id="{6EC2B16D-3F92-4788-ABB0-A9471FB2E45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C7E43F-136C-4651-BFDE-8859E42D5FD2}" type="datetimeFigureOut">
              <a:rPr lang="en-US" smtClean="0"/>
              <a:pPr/>
              <a:t>6/2/2017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EC2B16D-3F92-4788-ABB0-A9471FB2E4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7E43F-136C-4651-BFDE-8859E42D5FD2}" type="datetimeFigureOut">
              <a:rPr lang="en-US" smtClean="0"/>
              <a:pPr/>
              <a:t>6/2/2017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EC2B16D-3F92-4788-ABB0-A9471FB2E4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C7E43F-136C-4651-BFDE-8859E42D5FD2}" type="datetimeFigureOut">
              <a:rPr lang="en-US" smtClean="0"/>
              <a:pPr/>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EC2B16D-3F92-4788-ABB0-A9471FB2E45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1C7E43F-136C-4651-BFDE-8859E42D5FD2}" type="datetimeFigureOut">
              <a:rPr lang="en-US" smtClean="0"/>
              <a:pPr/>
              <a:t>6/2/2017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EC2B16D-3F92-4788-ABB0-A9471FB2E45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1C7E43F-136C-4651-BFDE-8859E42D5FD2}" type="datetimeFigureOut">
              <a:rPr lang="en-US" smtClean="0"/>
              <a:pPr/>
              <a:t>6/2/2017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EC2B16D-3F92-4788-ABB0-A9471FB2E4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Archival Research,</a:t>
            </a:r>
            <a:br>
              <a:rPr lang="en-US" dirty="0" smtClean="0"/>
            </a:br>
            <a:r>
              <a:rPr lang="en-US" dirty="0" smtClean="0"/>
              <a:t>Content Analysis, &amp;</a:t>
            </a:r>
            <a:br>
              <a:rPr lang="en-US" dirty="0" smtClean="0"/>
            </a:br>
            <a:r>
              <a:rPr lang="en-US" dirty="0" smtClean="0"/>
              <a:t>Meta-Analysis</a:t>
            </a:r>
            <a:endParaRPr lang="en-US" dirty="0"/>
          </a:p>
        </p:txBody>
      </p:sp>
      <p:sp>
        <p:nvSpPr>
          <p:cNvPr id="3" name="Subtitle 2"/>
          <p:cNvSpPr>
            <a:spLocks noGrp="1"/>
          </p:cNvSpPr>
          <p:nvPr>
            <p:ph type="subTitle" idx="1"/>
          </p:nvPr>
        </p:nvSpPr>
        <p:spPr/>
        <p:txBody>
          <a:bodyPr/>
          <a:lstStyle/>
          <a:p>
            <a:r>
              <a:rPr lang="en-US" dirty="0" smtClean="0"/>
              <a:t>Research Methods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Archival </a:t>
            </a:r>
            <a:r>
              <a:rPr lang="en-US" dirty="0" smtClean="0"/>
              <a:t>Research</a:t>
            </a:r>
            <a:endParaRPr lang="en-US" dirty="0"/>
          </a:p>
        </p:txBody>
      </p:sp>
      <p:sp>
        <p:nvSpPr>
          <p:cNvPr id="3" name="Content Placeholder 2"/>
          <p:cNvSpPr>
            <a:spLocks noGrp="1"/>
          </p:cNvSpPr>
          <p:nvPr>
            <p:ph sz="quarter" idx="1"/>
          </p:nvPr>
        </p:nvSpPr>
        <p:spPr/>
        <p:txBody>
          <a:bodyPr/>
          <a:lstStyle/>
          <a:p>
            <a:r>
              <a:rPr lang="en-US" dirty="0" smtClean="0"/>
              <a:t>Studying existing records</a:t>
            </a:r>
          </a:p>
          <a:p>
            <a:pPr lvl="1"/>
            <a:r>
              <a:rPr lang="en-US" dirty="0" smtClean="0"/>
              <a:t>E.g., US Census Bureau, police </a:t>
            </a:r>
            <a:r>
              <a:rPr lang="en-US" dirty="0" smtClean="0"/>
              <a:t>reports</a:t>
            </a:r>
            <a:endParaRPr lang="en-US" dirty="0" smtClean="0"/>
          </a:p>
          <a:p>
            <a:r>
              <a:rPr lang="en-US" dirty="0" smtClean="0"/>
              <a:t>Developing clear questions or hypotheses</a:t>
            </a:r>
          </a:p>
          <a:p>
            <a:r>
              <a:rPr lang="en-US" dirty="0" smtClean="0"/>
              <a:t>Issues</a:t>
            </a:r>
          </a:p>
          <a:p>
            <a:pPr lvl="1"/>
            <a:r>
              <a:rPr lang="en-US" dirty="0"/>
              <a:t>G</a:t>
            </a:r>
            <a:r>
              <a:rPr lang="en-US" dirty="0" smtClean="0"/>
              <a:t>aining access</a:t>
            </a:r>
          </a:p>
          <a:p>
            <a:pPr lvl="1"/>
            <a:r>
              <a:rPr lang="en-US" dirty="0"/>
              <a:t>C</a:t>
            </a:r>
            <a:r>
              <a:rPr lang="en-US" dirty="0" smtClean="0"/>
              <a:t>ompleteness </a:t>
            </a:r>
            <a:r>
              <a:rPr lang="en-US" dirty="0" smtClean="0"/>
              <a:t>of </a:t>
            </a:r>
            <a:r>
              <a:rPr lang="en-US" dirty="0" smtClean="0"/>
              <a:t>records</a:t>
            </a:r>
          </a:p>
          <a:p>
            <a:pPr lvl="1"/>
            <a:r>
              <a:rPr lang="en-US" dirty="0"/>
              <a:t>S</a:t>
            </a:r>
            <a:r>
              <a:rPr lang="en-US" dirty="0" smtClean="0"/>
              <a:t>election of records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Analysis</a:t>
            </a:r>
            <a:endParaRPr lang="en-US" dirty="0"/>
          </a:p>
        </p:txBody>
      </p:sp>
      <p:sp>
        <p:nvSpPr>
          <p:cNvPr id="3" name="Content Placeholder 2"/>
          <p:cNvSpPr>
            <a:spLocks noGrp="1"/>
          </p:cNvSpPr>
          <p:nvPr>
            <p:ph sz="quarter" idx="1"/>
          </p:nvPr>
        </p:nvSpPr>
        <p:spPr/>
        <p:txBody>
          <a:bodyPr>
            <a:normAutofit lnSpcReduction="10000"/>
          </a:bodyPr>
          <a:lstStyle/>
          <a:p>
            <a:r>
              <a:rPr lang="en-US" dirty="0"/>
              <a:t>Content Analysis</a:t>
            </a:r>
          </a:p>
          <a:p>
            <a:pPr lvl="1"/>
            <a:r>
              <a:rPr lang="en-US" dirty="0"/>
              <a:t>Analyze spoken or written record</a:t>
            </a:r>
          </a:p>
          <a:p>
            <a:pPr lvl="1"/>
            <a:r>
              <a:rPr lang="en-US" dirty="0"/>
              <a:t>Sampling</a:t>
            </a:r>
          </a:p>
          <a:p>
            <a:pPr lvl="2"/>
            <a:r>
              <a:rPr lang="en-US" dirty="0"/>
              <a:t>Which materials to use?</a:t>
            </a:r>
          </a:p>
          <a:p>
            <a:pPr lvl="1"/>
            <a:r>
              <a:rPr lang="en-US" dirty="0"/>
              <a:t>Units of </a:t>
            </a:r>
            <a:r>
              <a:rPr lang="en-US" dirty="0" smtClean="0"/>
              <a:t>analysis</a:t>
            </a:r>
          </a:p>
          <a:p>
            <a:pPr lvl="2"/>
            <a:r>
              <a:rPr lang="en-US" dirty="0" smtClean="0"/>
              <a:t>Recording unit</a:t>
            </a:r>
          </a:p>
          <a:p>
            <a:pPr lvl="2"/>
            <a:r>
              <a:rPr lang="en-US" dirty="0" smtClean="0"/>
              <a:t>Content unit</a:t>
            </a:r>
            <a:endParaRPr lang="en-US" dirty="0"/>
          </a:p>
          <a:p>
            <a:pPr lvl="1"/>
            <a:r>
              <a:rPr lang="en-US" dirty="0" smtClean="0"/>
              <a:t>Clear </a:t>
            </a:r>
            <a:r>
              <a:rPr lang="en-US" dirty="0" smtClean="0"/>
              <a:t>operational </a:t>
            </a:r>
            <a:r>
              <a:rPr lang="en-US" dirty="0" smtClean="0"/>
              <a:t>definitions</a:t>
            </a:r>
          </a:p>
          <a:p>
            <a:pPr lvl="1"/>
            <a:r>
              <a:rPr lang="en-US" dirty="0" smtClean="0"/>
              <a:t>Multiple coders (to </a:t>
            </a:r>
            <a:r>
              <a:rPr lang="en-US" dirty="0" smtClean="0"/>
              <a:t>assess reliability)</a:t>
            </a:r>
          </a:p>
          <a:p>
            <a:pPr lvl="2"/>
            <a:r>
              <a:rPr lang="en-US" dirty="0" smtClean="0"/>
              <a:t>Reduce bias issues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dirty="0" smtClean="0"/>
              <a:t>Adkins, Covert, </a:t>
            </a:r>
            <a:r>
              <a:rPr lang="en-US" dirty="0" smtClean="0"/>
              <a:t>&amp; </a:t>
            </a:r>
            <a:r>
              <a:rPr lang="en-US" dirty="0" err="1" smtClean="0"/>
              <a:t>Wasburn</a:t>
            </a:r>
            <a:r>
              <a:rPr lang="en-US" dirty="0" smtClean="0"/>
              <a:t> (2007) examined the extent of media bias in Time and Newsweek coverage of domestic social issues from 1975 through 2000. The authors coded 873 articles.</a:t>
            </a:r>
          </a:p>
          <a:p>
            <a:endParaRPr lang="en-US" dirty="0" smtClean="0"/>
          </a:p>
          <a:p>
            <a:r>
              <a:rPr lang="en-US" dirty="0"/>
              <a:t>Selection of article topics?</a:t>
            </a:r>
          </a:p>
          <a:p>
            <a:r>
              <a:rPr lang="en-US" dirty="0" smtClean="0"/>
              <a:t>What </a:t>
            </a:r>
            <a:r>
              <a:rPr lang="en-US" dirty="0" smtClean="0"/>
              <a:t>is liberal? What is conservative?</a:t>
            </a:r>
          </a:p>
          <a:p>
            <a:r>
              <a:rPr lang="en-US" dirty="0" smtClean="0"/>
              <a:t>Inter-rater </a:t>
            </a:r>
            <a:r>
              <a:rPr lang="en-US" dirty="0" smtClean="0"/>
              <a:t>reliability?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r>
              <a:rPr lang="en-US" dirty="0" smtClean="0"/>
              <a:t>Kramer and Winter (2008) interested in impression management among users of </a:t>
            </a:r>
            <a:r>
              <a:rPr lang="en-US" dirty="0" err="1" smtClean="0"/>
              <a:t>StudiVZ</a:t>
            </a:r>
            <a:r>
              <a:rPr lang="en-US" dirty="0" smtClean="0"/>
              <a:t>. Researchers randomly sent 150 members an invitation to complete their study. Fifty-eight participants answered questions about their extraversion levels, self-esteem, efficacy of self-presentation. Two researchers coded participants’ user profile page (e.g., number of photos, friends, relationship status,  style of text, style of profile photo, etc.).</a:t>
            </a:r>
          </a:p>
          <a:p>
            <a:r>
              <a:rPr lang="en-US" dirty="0" smtClean="0"/>
              <a:t>What type of study is this?</a:t>
            </a:r>
          </a:p>
          <a:p>
            <a:r>
              <a:rPr lang="en-US" dirty="0" smtClean="0"/>
              <a:t>What are the variables of interest?</a:t>
            </a:r>
          </a:p>
          <a:p>
            <a:r>
              <a:rPr lang="en-US" dirty="0" smtClean="0"/>
              <a:t>How could reliability be assessed?</a:t>
            </a:r>
          </a:p>
          <a:p>
            <a:r>
              <a:rPr lang="en-US" dirty="0" smtClean="0"/>
              <a:t>Do we need to be concerned about response rate?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Meta-Analysis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Statistical procedure combining data from multiple studies</a:t>
            </a:r>
          </a:p>
          <a:p>
            <a:pPr lvl="1"/>
            <a:r>
              <a:rPr lang="en-US" dirty="0" smtClean="0"/>
              <a:t>Systematic, quantitatively combines data in order to provide information about effect sizes</a:t>
            </a:r>
          </a:p>
          <a:p>
            <a:r>
              <a:rPr lang="en-US" dirty="0" smtClean="0"/>
              <a:t>Steps</a:t>
            </a:r>
          </a:p>
          <a:p>
            <a:pPr lvl="1"/>
            <a:r>
              <a:rPr lang="en-US" dirty="0" smtClean="0"/>
              <a:t>Identify studies</a:t>
            </a:r>
          </a:p>
          <a:p>
            <a:pPr lvl="2"/>
            <a:r>
              <a:rPr lang="en-US" dirty="0" smtClean="0"/>
              <a:t>File drawer phenomenon</a:t>
            </a:r>
          </a:p>
          <a:p>
            <a:pPr lvl="1"/>
            <a:r>
              <a:rPr lang="en-US" dirty="0" smtClean="0"/>
              <a:t>Determine eligibility of studies </a:t>
            </a:r>
          </a:p>
          <a:p>
            <a:pPr lvl="1"/>
            <a:r>
              <a:rPr lang="en-US" dirty="0" smtClean="0"/>
              <a:t>Get the data from these studies</a:t>
            </a:r>
          </a:p>
          <a:p>
            <a:pPr lvl="1"/>
            <a:r>
              <a:rPr lang="en-US" dirty="0" smtClean="0"/>
              <a:t>Statistically analyze the data</a:t>
            </a:r>
            <a:endParaRPr lang="en-US" dirty="0"/>
          </a:p>
        </p:txBody>
      </p:sp>
    </p:spTree>
    <p:extLst>
      <p:ext uri="{BB962C8B-B14F-4D97-AF65-F5344CB8AC3E}">
        <p14:creationId xmlns:p14="http://schemas.microsoft.com/office/powerpoint/2010/main" val="230347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464346" y="1828800"/>
            <a:ext cx="8450003" cy="3886200"/>
          </a:xfrm>
        </p:spPr>
      </p:pic>
    </p:spTree>
    <p:extLst>
      <p:ext uri="{BB962C8B-B14F-4D97-AF65-F5344CB8AC3E}">
        <p14:creationId xmlns:p14="http://schemas.microsoft.com/office/powerpoint/2010/main" val="28260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303650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505200"/>
          </a:xfrm>
        </p:spPr>
        <p:txBody>
          <a:bodyPr/>
          <a:lstStyle/>
          <a:p>
            <a:pPr marL="514350" indent="-514350">
              <a:buAutoNum type="arabicPeriod"/>
            </a:pPr>
            <a:r>
              <a:rPr lang="en-US" dirty="0" smtClean="0"/>
              <a:t>In what ways are a content analysis and observational research similar?</a:t>
            </a:r>
          </a:p>
          <a:p>
            <a:pPr marL="514350" indent="-514350">
              <a:buAutoNum type="arabicPeriod"/>
            </a:pPr>
            <a:r>
              <a:rPr lang="en-US" dirty="0" smtClean="0"/>
              <a:t>Compare and contrast meta-analysis to literature reviews.</a:t>
            </a:r>
          </a:p>
          <a:p>
            <a:pPr marL="514350" indent="-514350">
              <a:buAutoNum type="arabicPeriod"/>
            </a:pPr>
            <a:r>
              <a:rPr lang="en-US" dirty="0" smtClean="0"/>
              <a:t>Provide an example of a content analysis.</a:t>
            </a:r>
            <a:endParaRPr lang="en-US" dirty="0"/>
          </a:p>
        </p:txBody>
      </p:sp>
      <p:sp>
        <p:nvSpPr>
          <p:cNvPr id="3" name="Title 2"/>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11670505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1995</TotalTime>
  <Words>1542</Words>
  <Application>Microsoft Office PowerPoint</Application>
  <PresentationFormat>On-screen Show (4:3)</PresentationFormat>
  <Paragraphs>79</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Tw Cen MT</vt:lpstr>
      <vt:lpstr>Wingdings</vt:lpstr>
      <vt:lpstr>Wingdings 2</vt:lpstr>
      <vt:lpstr>Median</vt:lpstr>
      <vt:lpstr>Archival Research, Content Analysis, &amp; Meta-Analysis</vt:lpstr>
      <vt:lpstr>Archival Research</vt:lpstr>
      <vt:lpstr>Content Analysis</vt:lpstr>
      <vt:lpstr>Example</vt:lpstr>
      <vt:lpstr>Example</vt:lpstr>
      <vt:lpstr>Meta-Analysis</vt:lpstr>
      <vt:lpstr>Example</vt:lpstr>
      <vt:lpstr>PowerPoint Presentation</vt:lpstr>
      <vt:lpstr>Mini-Review</vt:lpstr>
    </vt:vector>
  </TitlesOfParts>
  <Company>Kennesaw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Ch13: Descriptive Research Strategy</dc:title>
  <dc:creator>its</dc:creator>
  <cp:lastModifiedBy>Jennifer Willard</cp:lastModifiedBy>
  <cp:revision>106</cp:revision>
  <cp:lastPrinted>2013-02-13T17:27:38Z</cp:lastPrinted>
  <dcterms:created xsi:type="dcterms:W3CDTF">2010-09-22T20:34:16Z</dcterms:created>
  <dcterms:modified xsi:type="dcterms:W3CDTF">2017-06-02T16:09:51Z</dcterms:modified>
</cp:coreProperties>
</file>