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335" r:id="rId3"/>
    <p:sldId id="288" r:id="rId4"/>
    <p:sldId id="292" r:id="rId5"/>
    <p:sldId id="289" r:id="rId6"/>
    <p:sldId id="293" r:id="rId7"/>
    <p:sldId id="294" r:id="rId8"/>
    <p:sldId id="290" r:id="rId9"/>
    <p:sldId id="397" r:id="rId10"/>
    <p:sldId id="398" r:id="rId11"/>
    <p:sldId id="369" r:id="rId12"/>
    <p:sldId id="338" r:id="rId13"/>
    <p:sldId id="339" r:id="rId14"/>
    <p:sldId id="307" r:id="rId15"/>
  </p:sldIdLst>
  <p:sldSz cx="9144000" cy="6858000" type="screen4x3"/>
  <p:notesSz cx="69596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16" autoAdjust="0"/>
    <p:restoredTop sz="57407" autoAdjust="0"/>
  </p:normalViewPr>
  <p:slideViewPr>
    <p:cSldViewPr>
      <p:cViewPr varScale="1">
        <p:scale>
          <a:sx n="61" d="100"/>
          <a:sy n="61" d="100"/>
        </p:scale>
        <p:origin x="2536" y="200"/>
      </p:cViewPr>
      <p:guideLst>
        <p:guide orient="horz" pos="2160"/>
        <p:guide pos="2880"/>
      </p:guideLst>
    </p:cSldViewPr>
  </p:slideViewPr>
  <p:outlineViewPr>
    <p:cViewPr>
      <p:scale>
        <a:sx n="33" d="100"/>
        <a:sy n="33" d="100"/>
      </p:scale>
      <p:origin x="0" y="3570"/>
    </p:cViewPr>
  </p:outlineViewPr>
  <p:notesTextViewPr>
    <p:cViewPr>
      <p:scale>
        <a:sx n="100" d="100"/>
        <a:sy n="100" d="100"/>
      </p:scale>
      <p:origin x="0" y="0"/>
    </p:cViewPr>
  </p:notesTextViewPr>
  <p:notesViewPr>
    <p:cSldViewPr>
      <p:cViewPr varScale="1">
        <p:scale>
          <a:sx n="84" d="100"/>
          <a:sy n="84" d="100"/>
        </p:scale>
        <p:origin x="-1968" y="-72"/>
      </p:cViewPr>
      <p:guideLst>
        <p:guide orient="horz" pos="2932"/>
        <p:guide pos="2192"/>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552" tIns="46776" rIns="93552" bIns="46776" rtlCol="0"/>
          <a:lstStyle>
            <a:lvl1pPr algn="l">
              <a:defRPr sz="1200"/>
            </a:lvl1pPr>
          </a:lstStyle>
          <a:p>
            <a:endParaRPr lang="en-US"/>
          </a:p>
        </p:txBody>
      </p:sp>
      <p:sp>
        <p:nvSpPr>
          <p:cNvPr id="3" name="Date Placeholder 2"/>
          <p:cNvSpPr>
            <a:spLocks noGrp="1"/>
          </p:cNvSpPr>
          <p:nvPr>
            <p:ph type="dt" sz="quarter" idx="1"/>
          </p:nvPr>
        </p:nvSpPr>
        <p:spPr>
          <a:xfrm>
            <a:off x="3942163" y="1"/>
            <a:ext cx="3015827" cy="465455"/>
          </a:xfrm>
          <a:prstGeom prst="rect">
            <a:avLst/>
          </a:prstGeom>
        </p:spPr>
        <p:txBody>
          <a:bodyPr vert="horz" lIns="93552" tIns="46776" rIns="93552" bIns="46776" rtlCol="0"/>
          <a:lstStyle>
            <a:lvl1pPr algn="r">
              <a:defRPr sz="1200"/>
            </a:lvl1pPr>
          </a:lstStyle>
          <a:p>
            <a:fld id="{31ADCB3D-E6B7-4D0E-98F2-285C15024604}" type="datetimeFigureOut">
              <a:rPr lang="en-US" smtClean="0"/>
              <a:pPr/>
              <a:t>5/24/17</a:t>
            </a:fld>
            <a:endParaRPr lang="en-US"/>
          </a:p>
        </p:txBody>
      </p:sp>
      <p:sp>
        <p:nvSpPr>
          <p:cNvPr id="4" name="Footer Placeholder 3"/>
          <p:cNvSpPr>
            <a:spLocks noGrp="1"/>
          </p:cNvSpPr>
          <p:nvPr>
            <p:ph type="ftr" sz="quarter" idx="2"/>
          </p:nvPr>
        </p:nvSpPr>
        <p:spPr>
          <a:xfrm>
            <a:off x="0" y="8842019"/>
            <a:ext cx="3015827" cy="465455"/>
          </a:xfrm>
          <a:prstGeom prst="rect">
            <a:avLst/>
          </a:prstGeom>
        </p:spPr>
        <p:txBody>
          <a:bodyPr vert="horz" lIns="93552" tIns="46776" rIns="93552" bIns="46776" rtlCol="0" anchor="b"/>
          <a:lstStyle>
            <a:lvl1pPr algn="l">
              <a:defRPr sz="1200"/>
            </a:lvl1pPr>
          </a:lstStyle>
          <a:p>
            <a:endParaRPr lang="en-US"/>
          </a:p>
        </p:txBody>
      </p:sp>
      <p:sp>
        <p:nvSpPr>
          <p:cNvPr id="5" name="Slide Number Placeholder 4"/>
          <p:cNvSpPr>
            <a:spLocks noGrp="1"/>
          </p:cNvSpPr>
          <p:nvPr>
            <p:ph type="sldNum" sz="quarter" idx="3"/>
          </p:nvPr>
        </p:nvSpPr>
        <p:spPr>
          <a:xfrm>
            <a:off x="3942163" y="8842019"/>
            <a:ext cx="3015827" cy="465455"/>
          </a:xfrm>
          <a:prstGeom prst="rect">
            <a:avLst/>
          </a:prstGeom>
        </p:spPr>
        <p:txBody>
          <a:bodyPr vert="horz" lIns="93552" tIns="46776" rIns="93552" bIns="46776" rtlCol="0" anchor="b"/>
          <a:lstStyle>
            <a:lvl1pPr algn="r">
              <a:defRPr sz="1200"/>
            </a:lvl1pPr>
          </a:lstStyle>
          <a:p>
            <a:fld id="{54E48077-CEE1-4759-9E79-B3D5F974233E}" type="slidenum">
              <a:rPr lang="en-US" smtClean="0"/>
              <a:pPr/>
              <a:t>‹#›</a:t>
            </a:fld>
            <a:endParaRPr lang="en-US"/>
          </a:p>
        </p:txBody>
      </p:sp>
    </p:spTree>
    <p:extLst>
      <p:ext uri="{BB962C8B-B14F-4D97-AF65-F5344CB8AC3E}">
        <p14:creationId xmlns:p14="http://schemas.microsoft.com/office/powerpoint/2010/main" val="3645795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552" tIns="46776" rIns="93552" bIns="46776" rtlCol="0"/>
          <a:lstStyle>
            <a:lvl1pPr algn="l">
              <a:defRPr sz="1200"/>
            </a:lvl1pPr>
          </a:lstStyle>
          <a:p>
            <a:endParaRPr lang="en-US"/>
          </a:p>
        </p:txBody>
      </p:sp>
      <p:sp>
        <p:nvSpPr>
          <p:cNvPr id="3" name="Date Placeholder 2"/>
          <p:cNvSpPr>
            <a:spLocks noGrp="1"/>
          </p:cNvSpPr>
          <p:nvPr>
            <p:ph type="dt" idx="1"/>
          </p:nvPr>
        </p:nvSpPr>
        <p:spPr>
          <a:xfrm>
            <a:off x="3942163" y="1"/>
            <a:ext cx="3015827" cy="465455"/>
          </a:xfrm>
          <a:prstGeom prst="rect">
            <a:avLst/>
          </a:prstGeom>
        </p:spPr>
        <p:txBody>
          <a:bodyPr vert="horz" lIns="93552" tIns="46776" rIns="93552" bIns="46776" rtlCol="0"/>
          <a:lstStyle>
            <a:lvl1pPr algn="r">
              <a:defRPr sz="1200"/>
            </a:lvl1pPr>
          </a:lstStyle>
          <a:p>
            <a:fld id="{E60DE694-6BEB-4B71-A478-D51E0AE4B335}" type="datetimeFigureOut">
              <a:rPr lang="en-US" smtClean="0"/>
              <a:pPr/>
              <a:t>5/24/17</a:t>
            </a:fld>
            <a:endParaRPr lang="en-US"/>
          </a:p>
        </p:txBody>
      </p:sp>
      <p:sp>
        <p:nvSpPr>
          <p:cNvPr id="4" name="Slide Image Placeholder 3"/>
          <p:cNvSpPr>
            <a:spLocks noGrp="1" noRot="1" noChangeAspect="1"/>
          </p:cNvSpPr>
          <p:nvPr>
            <p:ph type="sldImg" idx="2"/>
          </p:nvPr>
        </p:nvSpPr>
        <p:spPr>
          <a:xfrm>
            <a:off x="1152525" y="698500"/>
            <a:ext cx="4654550" cy="3490913"/>
          </a:xfrm>
          <a:prstGeom prst="rect">
            <a:avLst/>
          </a:prstGeom>
          <a:noFill/>
          <a:ln w="12700">
            <a:solidFill>
              <a:prstClr val="black"/>
            </a:solidFill>
          </a:ln>
        </p:spPr>
        <p:txBody>
          <a:bodyPr vert="horz" lIns="93552" tIns="46776" rIns="93552" bIns="46776" rtlCol="0" anchor="ctr"/>
          <a:lstStyle/>
          <a:p>
            <a:endParaRPr lang="en-US"/>
          </a:p>
        </p:txBody>
      </p:sp>
      <p:sp>
        <p:nvSpPr>
          <p:cNvPr id="5" name="Notes Placeholder 4"/>
          <p:cNvSpPr>
            <a:spLocks noGrp="1"/>
          </p:cNvSpPr>
          <p:nvPr>
            <p:ph type="body" sz="quarter" idx="3"/>
          </p:nvPr>
        </p:nvSpPr>
        <p:spPr>
          <a:xfrm>
            <a:off x="695960" y="4421824"/>
            <a:ext cx="5567680" cy="4189095"/>
          </a:xfrm>
          <a:prstGeom prst="rect">
            <a:avLst/>
          </a:prstGeom>
        </p:spPr>
        <p:txBody>
          <a:bodyPr vert="horz" lIns="93552" tIns="46776" rIns="93552" bIns="467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5827" cy="465455"/>
          </a:xfrm>
          <a:prstGeom prst="rect">
            <a:avLst/>
          </a:prstGeom>
        </p:spPr>
        <p:txBody>
          <a:bodyPr vert="horz" lIns="93552" tIns="46776" rIns="93552" bIns="46776" rtlCol="0" anchor="b"/>
          <a:lstStyle>
            <a:lvl1pPr algn="l">
              <a:defRPr sz="1200"/>
            </a:lvl1pPr>
          </a:lstStyle>
          <a:p>
            <a:endParaRPr lang="en-US"/>
          </a:p>
        </p:txBody>
      </p:sp>
      <p:sp>
        <p:nvSpPr>
          <p:cNvPr id="7" name="Slide Number Placeholder 6"/>
          <p:cNvSpPr>
            <a:spLocks noGrp="1"/>
          </p:cNvSpPr>
          <p:nvPr>
            <p:ph type="sldNum" sz="quarter" idx="5"/>
          </p:nvPr>
        </p:nvSpPr>
        <p:spPr>
          <a:xfrm>
            <a:off x="3942163" y="8842030"/>
            <a:ext cx="3015827" cy="465455"/>
          </a:xfrm>
          <a:prstGeom prst="rect">
            <a:avLst/>
          </a:prstGeom>
        </p:spPr>
        <p:txBody>
          <a:bodyPr vert="horz" lIns="93552" tIns="46776" rIns="93552" bIns="46776" rtlCol="0" anchor="b"/>
          <a:lstStyle>
            <a:lvl1pPr algn="r">
              <a:defRPr sz="1200"/>
            </a:lvl1pPr>
          </a:lstStyle>
          <a:p>
            <a:fld id="{91E5D7E8-F96F-4A21-AE02-ECEF97F6542E}" type="slidenum">
              <a:rPr lang="en-US" smtClean="0"/>
              <a:pPr/>
              <a:t>‹#›</a:t>
            </a:fld>
            <a:endParaRPr lang="en-US"/>
          </a:p>
        </p:txBody>
      </p:sp>
    </p:spTree>
    <p:extLst>
      <p:ext uri="{BB962C8B-B14F-4D97-AF65-F5344CB8AC3E}">
        <p14:creationId xmlns:p14="http://schemas.microsoft.com/office/powerpoint/2010/main" val="4222289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E5D7E8-F96F-4A21-AE02-ECEF97F6542E}" type="slidenum">
              <a:rPr lang="en-US" smtClean="0"/>
              <a:pPr/>
              <a:t>1</a:t>
            </a:fld>
            <a:endParaRPr lang="en-US"/>
          </a:p>
        </p:txBody>
      </p:sp>
    </p:spTree>
    <p:extLst>
      <p:ext uri="{BB962C8B-B14F-4D97-AF65-F5344CB8AC3E}">
        <p14:creationId xmlns:p14="http://schemas.microsoft.com/office/powerpoint/2010/main" val="1486090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231775"/>
            <a:ext cx="4654550" cy="3490913"/>
          </a:xfrm>
        </p:spPr>
      </p:sp>
      <p:sp>
        <p:nvSpPr>
          <p:cNvPr id="3" name="Notes Placeholder 2"/>
          <p:cNvSpPr>
            <a:spLocks noGrp="1"/>
          </p:cNvSpPr>
          <p:nvPr>
            <p:ph type="body" idx="1"/>
          </p:nvPr>
        </p:nvSpPr>
        <p:spPr>
          <a:xfrm>
            <a:off x="463974" y="3801216"/>
            <a:ext cx="6186311" cy="4809702"/>
          </a:xfrm>
        </p:spPr>
        <p:txBody>
          <a:bodyPr>
            <a:normAutofit fontScale="92500" lnSpcReduction="10000"/>
          </a:bodyPr>
          <a:lstStyle/>
          <a:p>
            <a:pPr marL="285750" indent="-285750">
              <a:buFont typeface="Arial" charset="0"/>
              <a:buChar char="•"/>
            </a:pPr>
            <a:r>
              <a:rPr lang="en-US" sz="1400" dirty="0" smtClean="0"/>
              <a:t>Now the previous method</a:t>
            </a:r>
            <a:r>
              <a:rPr lang="en-US" sz="1400" baseline="0" dirty="0" smtClean="0"/>
              <a:t> of examining interrater reliability</a:t>
            </a:r>
            <a:r>
              <a:rPr lang="en-US" sz="1400" dirty="0" smtClean="0"/>
              <a:t> focused on dichotomous responses (i.e., yes/no). However, we might also be interested in say agreement between observers using a continuous</a:t>
            </a:r>
            <a:r>
              <a:rPr lang="en-US" sz="1400" baseline="0" dirty="0" smtClean="0"/>
              <a:t> </a:t>
            </a:r>
            <a:r>
              <a:rPr lang="en-US" sz="1400" dirty="0" smtClean="0"/>
              <a:t>measure. For example, perhaps we examine nervousness of</a:t>
            </a:r>
            <a:r>
              <a:rPr lang="en-US" sz="1400" baseline="0" dirty="0" smtClean="0"/>
              <a:t> participants </a:t>
            </a:r>
            <a:r>
              <a:rPr lang="en-US" sz="1400" dirty="0" smtClean="0"/>
              <a:t>on a 1 to 7 scale with high scores indicating more nervousness. </a:t>
            </a:r>
          </a:p>
          <a:p>
            <a:pPr marL="285750" indent="-285750">
              <a:buFont typeface="Arial" charset="0"/>
              <a:buChar char="•"/>
            </a:pPr>
            <a:endParaRPr lang="en-US" sz="1400" dirty="0" smtClean="0"/>
          </a:p>
          <a:p>
            <a:pPr marL="285750" indent="-285750">
              <a:buFont typeface="Arial" charset="0"/>
              <a:buChar char="•"/>
            </a:pPr>
            <a:r>
              <a:rPr lang="en-US" sz="1400" dirty="0" smtClean="0"/>
              <a:t>Interrater reliability could,</a:t>
            </a:r>
            <a:r>
              <a:rPr lang="en-US" sz="1400" baseline="0" dirty="0" smtClean="0"/>
              <a:t> in this case, </a:t>
            </a:r>
            <a:r>
              <a:rPr lang="en-US" sz="1400" dirty="0" smtClean="0"/>
              <a:t>be measured using Pearson’s r</a:t>
            </a:r>
            <a:r>
              <a:rPr lang="en-US" sz="1400" baseline="0" dirty="0" smtClean="0"/>
              <a:t> (i.e., c</a:t>
            </a:r>
            <a:r>
              <a:rPr lang="en-US" sz="1400" dirty="0" smtClean="0"/>
              <a:t>orrelation coefficient).</a:t>
            </a:r>
          </a:p>
          <a:p>
            <a:pPr marL="742950" lvl="1" indent="-285750">
              <a:buFont typeface="Arial" charset="0"/>
              <a:buChar char="•"/>
            </a:pPr>
            <a:r>
              <a:rPr lang="en-US" sz="1400" dirty="0" smtClean="0"/>
              <a:t>As a review, what information can correlations give us? </a:t>
            </a:r>
          </a:p>
          <a:p>
            <a:pPr marL="1200150" lvl="2" indent="-285750">
              <a:buFont typeface="Arial" charset="0"/>
              <a:buChar char="•"/>
            </a:pPr>
            <a:r>
              <a:rPr lang="en-US" sz="1400" dirty="0" smtClean="0"/>
              <a:t>Magnitude &amp; direction. </a:t>
            </a:r>
          </a:p>
          <a:p>
            <a:pPr marL="742950" lvl="1" indent="-285750">
              <a:buFont typeface="Arial" charset="0"/>
              <a:buChar char="•"/>
            </a:pPr>
            <a:r>
              <a:rPr lang="en-US" sz="1400" dirty="0" smtClean="0"/>
              <a:t>What is the range of values? </a:t>
            </a:r>
          </a:p>
          <a:p>
            <a:pPr marL="1200150" lvl="2" indent="-285750">
              <a:buFont typeface="Arial" charset="0"/>
              <a:buChar char="•"/>
            </a:pPr>
            <a:r>
              <a:rPr lang="en-US" sz="1400" dirty="0" smtClean="0"/>
              <a:t>-/+</a:t>
            </a:r>
            <a:r>
              <a:rPr lang="en-US" sz="1400" baseline="0" dirty="0" smtClean="0"/>
              <a:t> 1.00</a:t>
            </a:r>
            <a:endParaRPr lang="en-US" sz="1400" dirty="0" smtClean="0"/>
          </a:p>
          <a:p>
            <a:pPr marL="742950" lvl="1" indent="-285750">
              <a:buFont typeface="Arial" charset="0"/>
              <a:buChar char="•"/>
            </a:pPr>
            <a:r>
              <a:rPr lang="en-US" sz="1400" dirty="0" smtClean="0"/>
              <a:t>What sort of correlation would we want?</a:t>
            </a:r>
          </a:p>
          <a:p>
            <a:pPr marL="1200150" lvl="2" indent="-285750">
              <a:buFont typeface="Arial" charset="0"/>
              <a:buChar char="•"/>
            </a:pPr>
            <a:r>
              <a:rPr lang="en-US" sz="1400" dirty="0" smtClean="0"/>
              <a:t>Ideally, we would want to see a strong positive correlation.</a:t>
            </a:r>
          </a:p>
          <a:p>
            <a:pPr marL="285750" indent="-285750">
              <a:buFont typeface="Arial" charset="0"/>
              <a:buChar char="•"/>
            </a:pPr>
            <a:endParaRPr lang="en-US" sz="1400" dirty="0" smtClean="0"/>
          </a:p>
          <a:p>
            <a:pPr marL="285750" indent="-285750">
              <a:buFont typeface="Arial" charset="0"/>
              <a:buChar char="•"/>
            </a:pPr>
            <a:r>
              <a:rPr lang="en-US" sz="1400" dirty="0" smtClean="0"/>
              <a:t>Note: Scores could be highly correlated, but very different.</a:t>
            </a:r>
          </a:p>
          <a:p>
            <a:pPr marL="742950" lvl="1" indent="-285750">
              <a:buFont typeface="Arial" charset="0"/>
              <a:buChar char="•"/>
            </a:pPr>
            <a:r>
              <a:rPr lang="en-US" sz="1400" dirty="0" smtClean="0"/>
              <a:t>Let’s say again that we are measuring how nervous participants appear</a:t>
            </a:r>
            <a:r>
              <a:rPr lang="en-US" sz="1400" baseline="0" dirty="0" smtClean="0"/>
              <a:t> using that 1 to 7 point scale described earlier. </a:t>
            </a:r>
            <a:r>
              <a:rPr lang="en-US" sz="1400" dirty="0" smtClean="0"/>
              <a:t>Here we have three</a:t>
            </a:r>
            <a:r>
              <a:rPr lang="en-US" sz="1400" baseline="0" dirty="0" smtClean="0"/>
              <a:t> </a:t>
            </a:r>
            <a:r>
              <a:rPr lang="en-US" sz="1400" dirty="0" smtClean="0"/>
              <a:t>participants or observations.</a:t>
            </a:r>
            <a:r>
              <a:rPr lang="en-US" sz="1400" baseline="0" dirty="0" smtClean="0"/>
              <a:t> </a:t>
            </a:r>
            <a:r>
              <a:rPr lang="en-US" sz="1400" dirty="0" smtClean="0"/>
              <a:t>The observations here are related – but never actually have the same scores.</a:t>
            </a:r>
            <a:r>
              <a:rPr lang="en-US" sz="1400" baseline="0" dirty="0" smtClean="0"/>
              <a:t> </a:t>
            </a:r>
            <a:r>
              <a:rPr lang="en-US" sz="1400" dirty="0" smtClean="0"/>
              <a:t>It looks like the observers are in agreement in terms of which participants are more nervous, but their ideas about what the actual values on the scale mean are probably different. Thus,</a:t>
            </a:r>
            <a:r>
              <a:rPr lang="en-US" sz="1400" baseline="0" dirty="0" smtClean="0"/>
              <a:t> we also should t</a:t>
            </a:r>
            <a:r>
              <a:rPr lang="en-US" sz="1400" dirty="0" smtClean="0"/>
              <a:t>ake a look at the mean and standard deviations – if they are similar and there is a strong positive correlation, then more likely observers are in agreement.</a:t>
            </a:r>
          </a:p>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CC7B3FD6-8AA8-4974-8C2C-2E89491A9068}" type="slidenum">
              <a:rPr lang="en-US" smtClean="0"/>
              <a:pPr/>
              <a:t>10</a:t>
            </a:fld>
            <a:endParaRPr lang="en-US"/>
          </a:p>
        </p:txBody>
      </p:sp>
    </p:spTree>
    <p:extLst>
      <p:ext uri="{BB962C8B-B14F-4D97-AF65-F5344CB8AC3E}">
        <p14:creationId xmlns:p14="http://schemas.microsoft.com/office/powerpoint/2010/main" val="1676423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171450" indent="-171450">
              <a:buFont typeface="Arial" pitchFamily="34" charset="0"/>
              <a:buChar char="•"/>
            </a:pPr>
            <a:r>
              <a:rPr lang="en-US" dirty="0" smtClean="0"/>
              <a:t>Researchers</a:t>
            </a:r>
            <a:r>
              <a:rPr lang="en-US" baseline="0" dirty="0" smtClean="0"/>
              <a:t> will also have to make decisions about how much they plan to interact with participants and what their role in the observation will be. </a:t>
            </a:r>
          </a:p>
          <a:p>
            <a:pPr marL="171450" indent="-171450">
              <a:buFont typeface="Arial" pitchFamily="34" charset="0"/>
              <a:buChar char="•"/>
            </a:pPr>
            <a:endParaRPr lang="en-US" dirty="0" smtClean="0"/>
          </a:p>
          <a:p>
            <a:pPr marL="171450" indent="-171450">
              <a:buFont typeface="Arial" pitchFamily="34" charset="0"/>
              <a:buChar char="•"/>
            </a:pPr>
            <a:r>
              <a:rPr lang="en-US" b="1" dirty="0" smtClean="0"/>
              <a:t>Undisguised observations </a:t>
            </a:r>
            <a:r>
              <a:rPr lang="en-US" dirty="0" smtClean="0"/>
              <a:t>(open/overt)</a:t>
            </a:r>
            <a:r>
              <a:rPr lang="en-US" baseline="0" dirty="0" smtClean="0"/>
              <a:t> – here the p</a:t>
            </a:r>
            <a:r>
              <a:rPr lang="en-US" dirty="0" smtClean="0"/>
              <a:t>resence of researcher is known. For example, if I said today Dr. Smith is going to be observing our classroom.</a:t>
            </a:r>
            <a:r>
              <a:rPr lang="en-US" baseline="0" dirty="0" smtClean="0"/>
              <a:t> Everyone in the classroom is aware that there is a researcher present who will be observing us. </a:t>
            </a:r>
            <a:endParaRPr lang="en-US" dirty="0" smtClean="0"/>
          </a:p>
          <a:p>
            <a:pPr marL="628650" lvl="1" indent="-171450">
              <a:buFont typeface="Arial" pitchFamily="34" charset="0"/>
              <a:buChar char="•"/>
            </a:pPr>
            <a:r>
              <a:rPr lang="en-US" dirty="0" smtClean="0"/>
              <a:t>In some cases</a:t>
            </a:r>
            <a:r>
              <a:rPr lang="en-US" baseline="0" dirty="0" smtClean="0"/>
              <a:t> the research may engage in </a:t>
            </a:r>
            <a:r>
              <a:rPr lang="en-US" b="1" baseline="0" dirty="0" smtClean="0"/>
              <a:t>n</a:t>
            </a:r>
            <a:r>
              <a:rPr lang="en-US" b="1" dirty="0" smtClean="0"/>
              <a:t>onparticipant observations</a:t>
            </a:r>
            <a:r>
              <a:rPr lang="en-US" b="1" baseline="0" dirty="0" smtClean="0"/>
              <a:t> </a:t>
            </a:r>
            <a:r>
              <a:rPr lang="en-US" baseline="0" dirty="0" smtClean="0"/>
              <a:t>in which they simply observe, they don’t interact with the participants. If Dr. Smith stayed at the back of the room and made observations without getting involved. </a:t>
            </a:r>
            <a:endParaRPr lang="en-US" dirty="0" smtClean="0"/>
          </a:p>
          <a:p>
            <a:pPr marL="628650" lvl="1" indent="-171450">
              <a:buFont typeface="Arial" pitchFamily="34" charset="0"/>
              <a:buChar char="•"/>
            </a:pPr>
            <a:r>
              <a:rPr lang="en-US" dirty="0" smtClean="0"/>
              <a:t>Participant observations occur when the researcher</a:t>
            </a:r>
            <a:r>
              <a:rPr lang="en-US" baseline="0" dirty="0" smtClean="0"/>
              <a:t> both </a:t>
            </a:r>
            <a:r>
              <a:rPr lang="en-US" b="1" baseline="0" dirty="0" smtClean="0"/>
              <a:t>observes and participates</a:t>
            </a:r>
            <a:r>
              <a:rPr lang="en-US" baseline="0" dirty="0" smtClean="0"/>
              <a:t>. Imagine that Dr. Smith raise his or her hand to ask questions or participated in group activities with the rest of the class. In this situation, Dr. Smith would be an undisguised participant observer. </a:t>
            </a:r>
            <a:endParaRPr lang="en-US" dirty="0" smtClean="0"/>
          </a:p>
          <a:p>
            <a:pPr marL="171450" indent="-171450">
              <a:buFont typeface="Arial" pitchFamily="34" charset="0"/>
              <a:buChar char="•"/>
            </a:pPr>
            <a:r>
              <a:rPr lang="en-US" dirty="0" smtClean="0"/>
              <a:t>Researchers</a:t>
            </a:r>
            <a:r>
              <a:rPr lang="en-US" baseline="0" dirty="0" smtClean="0"/>
              <a:t> may sometimes need to engage in </a:t>
            </a:r>
            <a:r>
              <a:rPr lang="en-US" b="1" baseline="0" dirty="0" smtClean="0"/>
              <a:t>d</a:t>
            </a:r>
            <a:r>
              <a:rPr lang="en-US" b="1" dirty="0" smtClean="0"/>
              <a:t>isguised or covert </a:t>
            </a:r>
            <a:r>
              <a:rPr lang="en-US" dirty="0" smtClean="0"/>
              <a:t>observations.</a:t>
            </a:r>
            <a:r>
              <a:rPr lang="en-US" baseline="0" dirty="0" smtClean="0"/>
              <a:t> </a:t>
            </a:r>
            <a:endParaRPr lang="en-US" dirty="0" smtClean="0"/>
          </a:p>
          <a:p>
            <a:pPr marL="628650" lvl="1" indent="-171450">
              <a:buFont typeface="Arial" pitchFamily="34" charset="0"/>
              <a:buChar char="•"/>
            </a:pPr>
            <a:r>
              <a:rPr lang="en-US" dirty="0" smtClean="0"/>
              <a:t>Presence of researcher is unknown or minimized.</a:t>
            </a:r>
            <a:r>
              <a:rPr lang="en-US" baseline="0" dirty="0" smtClean="0"/>
              <a:t> Researchers do</a:t>
            </a:r>
            <a:r>
              <a:rPr lang="en-US" dirty="0" smtClean="0"/>
              <a:t> not tell people they are being observed. </a:t>
            </a:r>
          </a:p>
          <a:p>
            <a:pPr marL="628650" lvl="1" indent="-171450">
              <a:buFont typeface="Arial" pitchFamily="34" charset="0"/>
              <a:buChar char="•"/>
            </a:pPr>
            <a:r>
              <a:rPr lang="en-US" dirty="0" smtClean="0"/>
              <a:t>Researchers</a:t>
            </a:r>
            <a:r>
              <a:rPr lang="en-US" baseline="0" dirty="0" smtClean="0"/>
              <a:t> may o</a:t>
            </a:r>
            <a:r>
              <a:rPr lang="en-US" dirty="0" smtClean="0"/>
              <a:t>bserve from behind the scenes (e.g., from a window, one-way mirror, in a public location). Thus, playing the part of a </a:t>
            </a:r>
            <a:r>
              <a:rPr lang="en-US" dirty="0" smtClean="0">
                <a:solidFill>
                  <a:schemeClr val="tx1"/>
                </a:solidFill>
              </a:rPr>
              <a:t>disguised nonparticipant observer</a:t>
            </a:r>
            <a:r>
              <a:rPr lang="en-US" dirty="0" smtClean="0"/>
              <a:t>.</a:t>
            </a:r>
          </a:p>
          <a:p>
            <a:pPr marL="628650" lvl="1" indent="-171450">
              <a:buFont typeface="Arial" pitchFamily="34" charset="0"/>
              <a:buChar char="•"/>
            </a:pPr>
            <a:r>
              <a:rPr lang="en-US" dirty="0" smtClean="0"/>
              <a:t>Or researchers may interact with participants (i.e., participant observations), but participants don’t know they are interacting with a researcher who is observing</a:t>
            </a:r>
            <a:r>
              <a:rPr lang="en-US" baseline="0" dirty="0" smtClean="0"/>
              <a:t> them. For example, if Dr. Smith came into the classroom without identifying him or herself as a researcher. Essentially, the researcher is going undercover to observe behavior. </a:t>
            </a:r>
            <a:endParaRPr lang="en-US" dirty="0" smtClean="0"/>
          </a:p>
          <a:p>
            <a:pPr marL="171450" indent="-171450">
              <a:buFont typeface="Arial" charset="0"/>
              <a:buChar char="•"/>
            </a:pPr>
            <a:endParaRPr lang="en-US" dirty="0" smtClean="0"/>
          </a:p>
          <a:p>
            <a:pPr marL="171450" indent="-171450">
              <a:buFont typeface="Arial" charset="0"/>
              <a:buChar char="•"/>
            </a:pPr>
            <a:r>
              <a:rPr lang="en-US" dirty="0" smtClean="0"/>
              <a:t>When thinking about whether</a:t>
            </a:r>
            <a:r>
              <a:rPr lang="en-US" baseline="0" dirty="0" smtClean="0"/>
              <a:t> or not the researcher should be undisguised/disguised or be observers/participants they must think about</a:t>
            </a:r>
          </a:p>
          <a:p>
            <a:pPr marL="628650" lvl="1" indent="-171450">
              <a:buFont typeface="Arial" charset="0"/>
              <a:buChar char="•"/>
            </a:pPr>
            <a:r>
              <a:rPr lang="en-US" b="1" dirty="0" smtClean="0"/>
              <a:t>Reactivity</a:t>
            </a:r>
            <a:r>
              <a:rPr lang="en-US" dirty="0" smtClean="0"/>
              <a:t> issues – If researcher</a:t>
            </a:r>
            <a:r>
              <a:rPr lang="en-US" baseline="0" dirty="0" smtClean="0"/>
              <a:t>s are undisguised</a:t>
            </a:r>
            <a:r>
              <a:rPr lang="en-US" dirty="0" smtClean="0"/>
              <a:t>, their</a:t>
            </a:r>
            <a:r>
              <a:rPr lang="en-US" baseline="0" dirty="0" smtClean="0"/>
              <a:t> </a:t>
            </a:r>
            <a:r>
              <a:rPr lang="en-US" dirty="0" smtClean="0"/>
              <a:t>presence could influence participants’</a:t>
            </a:r>
            <a:r>
              <a:rPr lang="en-US" baseline="0" dirty="0" smtClean="0"/>
              <a:t> </a:t>
            </a:r>
            <a:r>
              <a:rPr lang="en-US" dirty="0" smtClean="0"/>
              <a:t>behavior.</a:t>
            </a:r>
            <a:r>
              <a:rPr lang="en-US" baseline="0" dirty="0" smtClean="0"/>
              <a:t> For example, if you know that Dr. Smith is watching your behavior, you may engage in more socially desirable behaviors (i.e., text less in class, ask questions, pay attention) to look a like a model student. Reactivity may be reduced through disguised observations. </a:t>
            </a:r>
          </a:p>
          <a:p>
            <a:pPr marL="1085850" lvl="2" indent="-171450">
              <a:buFont typeface="Arial" charset="0"/>
              <a:buChar char="•"/>
            </a:pPr>
            <a:r>
              <a:rPr lang="en-US" baseline="0" dirty="0" smtClean="0"/>
              <a:t>However, if</a:t>
            </a:r>
            <a:r>
              <a:rPr lang="en-US" dirty="0" smtClean="0"/>
              <a:t> researchers are disguised, their presence could also influence responses. For example, in the </a:t>
            </a:r>
            <a:r>
              <a:rPr lang="en-US" dirty="0" err="1" smtClean="0"/>
              <a:t>Rosenhan</a:t>
            </a:r>
            <a:r>
              <a:rPr lang="en-US" dirty="0" smtClean="0"/>
              <a:t> (1973) study researchers pretended</a:t>
            </a:r>
            <a:r>
              <a:rPr lang="en-US" baseline="0" dirty="0" smtClean="0"/>
              <a:t> to initially hear voices in order to be admitted to a psychiatric institution. Once admitted they acted normally and were interested in seeing how staff responded to them. They keep notes, but their excessive note taking was interpreted by staff as a sign of abnormal behavior.  </a:t>
            </a:r>
          </a:p>
          <a:p>
            <a:pPr marL="628650" lvl="1" indent="-171450">
              <a:buFont typeface="Arial" charset="0"/>
              <a:buChar char="•"/>
            </a:pPr>
            <a:r>
              <a:rPr lang="en-US" dirty="0" smtClean="0"/>
              <a:t>There</a:t>
            </a:r>
            <a:r>
              <a:rPr lang="en-US" baseline="0" dirty="0" smtClean="0"/>
              <a:t> are also </a:t>
            </a:r>
            <a:r>
              <a:rPr lang="en-US" b="1" baseline="0" dirty="0" smtClean="0"/>
              <a:t>e</a:t>
            </a:r>
            <a:r>
              <a:rPr lang="en-US" b="1" dirty="0" smtClean="0"/>
              <a:t>thical issues </a:t>
            </a:r>
            <a:r>
              <a:rPr lang="en-US" dirty="0" smtClean="0"/>
              <a:t>that need to be considered</a:t>
            </a:r>
            <a:r>
              <a:rPr lang="en-US" baseline="0" dirty="0" smtClean="0"/>
              <a:t> when </a:t>
            </a:r>
            <a:r>
              <a:rPr lang="en-US" dirty="0" smtClean="0"/>
              <a:t>deception is involved. Must weigh benefits versus the costs. </a:t>
            </a:r>
            <a:endParaRPr lang="en-US" dirty="0"/>
          </a:p>
        </p:txBody>
      </p:sp>
      <p:sp>
        <p:nvSpPr>
          <p:cNvPr id="4" name="Slide Number Placeholder 3"/>
          <p:cNvSpPr>
            <a:spLocks noGrp="1"/>
          </p:cNvSpPr>
          <p:nvPr>
            <p:ph type="sldNum" sz="quarter" idx="10"/>
          </p:nvPr>
        </p:nvSpPr>
        <p:spPr/>
        <p:txBody>
          <a:bodyPr/>
          <a:lstStyle/>
          <a:p>
            <a:fld id="{91E5D7E8-F96F-4A21-AE02-ECEF97F6542E}" type="slidenum">
              <a:rPr lang="en-US" smtClean="0"/>
              <a:pPr/>
              <a:t>11</a:t>
            </a:fld>
            <a:endParaRPr lang="en-US"/>
          </a:p>
        </p:txBody>
      </p:sp>
    </p:spTree>
    <p:extLst>
      <p:ext uri="{BB962C8B-B14F-4D97-AF65-F5344CB8AC3E}">
        <p14:creationId xmlns:p14="http://schemas.microsoft.com/office/powerpoint/2010/main" val="2242415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153988"/>
            <a:ext cx="4654550" cy="3490912"/>
          </a:xfrm>
        </p:spPr>
      </p:sp>
      <p:sp>
        <p:nvSpPr>
          <p:cNvPr id="3" name="Notes Placeholder 2"/>
          <p:cNvSpPr>
            <a:spLocks noGrp="1"/>
          </p:cNvSpPr>
          <p:nvPr>
            <p:ph type="body" idx="1"/>
          </p:nvPr>
        </p:nvSpPr>
        <p:spPr>
          <a:xfrm>
            <a:off x="386645" y="3801216"/>
            <a:ext cx="6263640" cy="4809702"/>
          </a:xfrm>
        </p:spPr>
        <p:txBody>
          <a:bodyPr>
            <a:normAutofit fontScale="92500" lnSpcReduction="10000"/>
          </a:bodyPr>
          <a:lstStyle/>
          <a:p>
            <a:pPr marL="171450" indent="-171450">
              <a:buFont typeface="Arial" charset="0"/>
              <a:buChar char="•"/>
            </a:pPr>
            <a:r>
              <a:rPr lang="en-US" b="1" dirty="0" smtClean="0"/>
              <a:t>Reactivity</a:t>
            </a:r>
            <a:r>
              <a:rPr lang="en-US" dirty="0" smtClean="0"/>
              <a:t> issues – participants changing their behavior as a result of your presence.</a:t>
            </a:r>
            <a:r>
              <a:rPr lang="en-US" baseline="0" dirty="0" smtClean="0"/>
              <a:t> For example, s</a:t>
            </a:r>
            <a:r>
              <a:rPr lang="en-US" dirty="0" smtClean="0"/>
              <a:t>eeing</a:t>
            </a:r>
            <a:r>
              <a:rPr lang="en-US" baseline="0" dirty="0" smtClean="0"/>
              <a:t> that your productivity is being monitored, might cause you to become more productive. </a:t>
            </a:r>
          </a:p>
          <a:p>
            <a:pPr marL="171450" indent="-171450">
              <a:buFont typeface="Arial" charset="0"/>
              <a:buChar char="•"/>
            </a:pPr>
            <a:r>
              <a:rPr lang="en-US" dirty="0" smtClean="0"/>
              <a:t>Can be reduced in many</a:t>
            </a:r>
            <a:r>
              <a:rPr lang="en-US" baseline="0" dirty="0" smtClean="0"/>
              <a:t> different ways.</a:t>
            </a:r>
            <a:endParaRPr lang="en-US" dirty="0" smtClean="0"/>
          </a:p>
          <a:p>
            <a:pPr marL="628650" lvl="1" indent="-171450">
              <a:buFont typeface="Arial" charset="0"/>
              <a:buChar char="•"/>
            </a:pPr>
            <a:r>
              <a:rPr lang="en-US" dirty="0" smtClean="0"/>
              <a:t>Researchers may choose to </a:t>
            </a:r>
            <a:r>
              <a:rPr lang="en-US" b="1" dirty="0" smtClean="0"/>
              <a:t>remain hidden </a:t>
            </a:r>
            <a:r>
              <a:rPr lang="en-US" dirty="0" smtClean="0"/>
              <a:t>(as discussed</a:t>
            </a:r>
            <a:r>
              <a:rPr lang="en-US" baseline="0" dirty="0" smtClean="0"/>
              <a:t> on a previous slide).</a:t>
            </a:r>
            <a:endParaRPr lang="en-US" dirty="0" smtClean="0"/>
          </a:p>
          <a:p>
            <a:pPr marL="628650" lvl="1" indent="-171450">
              <a:buFont typeface="Arial" charset="0"/>
              <a:buChar char="•"/>
            </a:pPr>
            <a:r>
              <a:rPr lang="en-US" dirty="0" smtClean="0"/>
              <a:t>It is also possible that if researchers</a:t>
            </a:r>
            <a:r>
              <a:rPr lang="en-US" baseline="0" dirty="0" smtClean="0"/>
              <a:t> just wait awhile </a:t>
            </a:r>
            <a:r>
              <a:rPr lang="en-US" b="1" baseline="0" dirty="0" smtClean="0"/>
              <a:t>h</a:t>
            </a:r>
            <a:r>
              <a:rPr lang="en-US" b="1" dirty="0" smtClean="0"/>
              <a:t>abituation</a:t>
            </a:r>
            <a:r>
              <a:rPr lang="en-US" dirty="0" smtClean="0"/>
              <a:t> can occur.</a:t>
            </a:r>
            <a:r>
              <a:rPr lang="en-US" baseline="0" dirty="0" smtClean="0"/>
              <a:t> That is, participants just get used to the researchers presence and/or the presence of a camera or some other recording device. Think about what happens when you go to observe a group of children for the first time. Children often flock to the new observer. Over time, that observer might become less noticeable. </a:t>
            </a:r>
            <a:endParaRPr lang="en-US" dirty="0" smtClean="0"/>
          </a:p>
          <a:p>
            <a:pPr marL="628650" lvl="1" indent="-171450">
              <a:buFont typeface="Arial" charset="0"/>
              <a:buChar char="•"/>
            </a:pPr>
            <a:r>
              <a:rPr lang="en-US" dirty="0" smtClean="0"/>
              <a:t>Researchers</a:t>
            </a:r>
            <a:r>
              <a:rPr lang="en-US" baseline="0" dirty="0" smtClean="0"/>
              <a:t> may also choose to use i</a:t>
            </a:r>
            <a:r>
              <a:rPr lang="en-US" dirty="0" smtClean="0"/>
              <a:t>ndirect measures (i.e.,</a:t>
            </a:r>
            <a:r>
              <a:rPr lang="en-US" baseline="0" dirty="0" smtClean="0"/>
              <a:t> </a:t>
            </a:r>
            <a:r>
              <a:rPr lang="en-US" dirty="0" smtClean="0"/>
              <a:t>unobtrusive measures).</a:t>
            </a:r>
          </a:p>
          <a:p>
            <a:pPr marL="1085850" lvl="2" indent="-171450">
              <a:buFont typeface="Arial" charset="0"/>
              <a:buChar char="•"/>
            </a:pPr>
            <a:r>
              <a:rPr lang="en-US" dirty="0" smtClean="0"/>
              <a:t>Counting </a:t>
            </a:r>
            <a:r>
              <a:rPr lang="en-US" dirty="0" err="1" smtClean="0"/>
              <a:t>noseprints</a:t>
            </a:r>
            <a:r>
              <a:rPr lang="en-US" dirty="0" smtClean="0"/>
              <a:t> or</a:t>
            </a:r>
            <a:r>
              <a:rPr lang="en-US" baseline="0" dirty="0" smtClean="0"/>
              <a:t> fingers on exhibits with windows </a:t>
            </a:r>
            <a:r>
              <a:rPr lang="en-US" dirty="0" smtClean="0"/>
              <a:t>or the wear/tear</a:t>
            </a:r>
            <a:r>
              <a:rPr lang="en-US" baseline="0" dirty="0" smtClean="0"/>
              <a:t> on </a:t>
            </a:r>
            <a:r>
              <a:rPr lang="en-US" dirty="0" smtClean="0"/>
              <a:t>floor</a:t>
            </a:r>
            <a:r>
              <a:rPr lang="en-US" baseline="0" dirty="0" smtClean="0"/>
              <a:t> at museums (to determine which exhibits people are most interested in)</a:t>
            </a:r>
          </a:p>
          <a:p>
            <a:pPr marL="1085850" lvl="2" indent="-171450">
              <a:buFont typeface="Arial" charset="0"/>
              <a:buChar char="•"/>
            </a:pPr>
            <a:r>
              <a:rPr lang="en-US" baseline="0" dirty="0" smtClean="0"/>
              <a:t>Determining what people are listening to by going to a mechanic shop and looking at their pre-programmed radio stations</a:t>
            </a:r>
          </a:p>
          <a:p>
            <a:pPr marL="171450" lvl="0" indent="-171450">
              <a:buFont typeface="Arial" charset="0"/>
              <a:buChar char="•"/>
            </a:pPr>
            <a:endParaRPr lang="en-US" baseline="0" dirty="0" smtClean="0"/>
          </a:p>
          <a:p>
            <a:pPr marL="171450" lvl="0" indent="-171450">
              <a:buFont typeface="Arial" charset="0"/>
              <a:buChar char="•"/>
            </a:pPr>
            <a:r>
              <a:rPr lang="en-US" baseline="0" dirty="0" smtClean="0"/>
              <a:t>Advantages of observations</a:t>
            </a:r>
          </a:p>
          <a:p>
            <a:pPr marL="628650" lvl="1" indent="-171450">
              <a:buFont typeface="Arial" charset="0"/>
              <a:buChar char="•"/>
            </a:pPr>
            <a:r>
              <a:rPr lang="en-US" baseline="0" dirty="0" smtClean="0"/>
              <a:t>In some cases they can offer, higher external and ecological validity.</a:t>
            </a:r>
          </a:p>
          <a:p>
            <a:pPr marL="628650" lvl="1" indent="-171450">
              <a:buFont typeface="Arial" charset="0"/>
              <a:buChar char="•"/>
            </a:pPr>
            <a:r>
              <a:rPr lang="en-US" baseline="0" dirty="0" smtClean="0"/>
              <a:t>Can examine behaviors that can’t be manipulated</a:t>
            </a:r>
          </a:p>
          <a:p>
            <a:pPr marL="1085850" lvl="2" indent="-171450">
              <a:buFont typeface="Arial" charset="0"/>
              <a:buChar char="•"/>
            </a:pPr>
            <a:r>
              <a:rPr lang="en-US" baseline="0" dirty="0" smtClean="0"/>
              <a:t>For example, if a researcher were interested in investigating the punishment behavior in parents, he obviously couldn’t make parents yell or spank their children. However, a researcher could stroll through public places such as malls and watch parents disciplining their children.</a:t>
            </a:r>
          </a:p>
          <a:p>
            <a:pPr marL="171450" lvl="0" indent="-171450">
              <a:buFont typeface="Arial" charset="0"/>
              <a:buChar char="•"/>
            </a:pPr>
            <a:r>
              <a:rPr lang="en-US" baseline="0" dirty="0" smtClean="0"/>
              <a:t>Disadvantages</a:t>
            </a:r>
          </a:p>
          <a:p>
            <a:pPr marL="628650" lvl="1" indent="-171450">
              <a:buFont typeface="Arial" charset="0"/>
              <a:buChar char="•"/>
            </a:pPr>
            <a:r>
              <a:rPr lang="en-US" baseline="0" dirty="0" smtClean="0"/>
              <a:t>No causal statements, unless the observation is part of dependent measures used in an experiment. In naturalistic observations, we typically don’t know why behavior might have occurred or the relationship between variables.</a:t>
            </a:r>
          </a:p>
          <a:p>
            <a:pPr marL="628650" lvl="1" indent="-171450">
              <a:buFont typeface="Arial" charset="0"/>
              <a:buChar char="•"/>
            </a:pPr>
            <a:r>
              <a:rPr lang="en-US" baseline="0" dirty="0" smtClean="0"/>
              <a:t>Observing behavior can be time consuming and potentially expensive in some situations</a:t>
            </a:r>
          </a:p>
          <a:p>
            <a:pPr marL="628650" lvl="1" indent="-171450">
              <a:buFont typeface="Arial" charset="0"/>
              <a:buChar char="•"/>
            </a:pPr>
            <a:r>
              <a:rPr lang="en-US" baseline="0" dirty="0" smtClean="0"/>
              <a:t>No guarantee that behavior will occur </a:t>
            </a:r>
            <a:r>
              <a:rPr lang="en-US" dirty="0" smtClean="0"/>
              <a:t>in the ‘natural’ world</a:t>
            </a:r>
            <a:endParaRPr lang="en-US" baseline="0" dirty="0" smtClean="0"/>
          </a:p>
          <a:p>
            <a:pPr marL="1085850" lvl="2" indent="-171450">
              <a:buFont typeface="Arial" charset="0"/>
              <a:buChar char="•"/>
            </a:pPr>
            <a:r>
              <a:rPr lang="en-US" baseline="0" dirty="0" smtClean="0"/>
              <a:t>Maybe you stroll through the mall without coming across any parents disciplining their children</a:t>
            </a:r>
          </a:p>
        </p:txBody>
      </p:sp>
      <p:sp>
        <p:nvSpPr>
          <p:cNvPr id="4" name="Slide Number Placeholder 3"/>
          <p:cNvSpPr>
            <a:spLocks noGrp="1"/>
          </p:cNvSpPr>
          <p:nvPr>
            <p:ph type="sldNum" sz="quarter" idx="10"/>
          </p:nvPr>
        </p:nvSpPr>
        <p:spPr/>
        <p:txBody>
          <a:bodyPr/>
          <a:lstStyle/>
          <a:p>
            <a:fld id="{CC7B3FD6-8AA8-4974-8C2C-2E89491A9068}" type="slidenum">
              <a:rPr lang="en-US" smtClean="0"/>
              <a:pPr/>
              <a:t>12</a:t>
            </a:fld>
            <a:endParaRPr lang="en-US"/>
          </a:p>
        </p:txBody>
      </p:sp>
    </p:spTree>
    <p:extLst>
      <p:ext uri="{BB962C8B-B14F-4D97-AF65-F5344CB8AC3E}">
        <p14:creationId xmlns:p14="http://schemas.microsoft.com/office/powerpoint/2010/main" val="2461328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example of observation</a:t>
            </a:r>
            <a:r>
              <a:rPr lang="en-US" baseline="0" dirty="0" smtClean="0"/>
              <a:t>al research is Leo’s (1996) study in which he examined police interrogation practices. He spent 9 months observing 122 interrogations involving 45 different detectives. In addition, he observed 60 videotaped interrogations.</a:t>
            </a:r>
          </a:p>
          <a:p>
            <a:pPr marL="171450" indent="-171450">
              <a:buFont typeface="Arial" charset="0"/>
              <a:buChar char="•"/>
            </a:pPr>
            <a:r>
              <a:rPr lang="en-US" baseline="0" dirty="0" smtClean="0"/>
              <a:t>If you read the article, you’ll see there is some reference to potential reactivity in interrogators. The question is, do the techniques that interrogators use differ depending on whether or not they know a researcher is observing them? Would they be more likely to use abusive techniques when no one is watching? Leo presents some evidence in his paper to suggest that reactivity was probably minimal.</a:t>
            </a:r>
          </a:p>
          <a:p>
            <a:pPr marL="171450" indent="-171450">
              <a:buFont typeface="Arial" charset="0"/>
              <a:buChar char="•"/>
            </a:pPr>
            <a:r>
              <a:rPr lang="en-US" baseline="0" dirty="0" smtClean="0"/>
              <a:t>Leo also talks about issues related to external validity. One interrogation is unlikely to represent interrogation activities well, but including several different interrogations (some live and some taped) from different detectives from different police stations is likely to represent interrogation activities better. </a:t>
            </a:r>
          </a:p>
          <a:p>
            <a:pPr marL="171450" indent="-171450">
              <a:buFont typeface="Arial" charset="0"/>
              <a:buChar char="•"/>
            </a:pPr>
            <a:r>
              <a:rPr lang="en-US" baseline="0" dirty="0" smtClean="0"/>
              <a:t>Additionally, Leo talks about the use of both qualitative (e.g., quotes from interrogators) and quantitative data (e.g., checklist of specific interrogation techniques) in his study.</a:t>
            </a:r>
            <a:endParaRPr lang="en-US" dirty="0"/>
          </a:p>
        </p:txBody>
      </p:sp>
      <p:sp>
        <p:nvSpPr>
          <p:cNvPr id="4" name="Slide Number Placeholder 3"/>
          <p:cNvSpPr>
            <a:spLocks noGrp="1"/>
          </p:cNvSpPr>
          <p:nvPr>
            <p:ph type="sldNum" sz="quarter" idx="10"/>
          </p:nvPr>
        </p:nvSpPr>
        <p:spPr/>
        <p:txBody>
          <a:bodyPr/>
          <a:lstStyle/>
          <a:p>
            <a:fld id="{CC7B3FD6-8AA8-4974-8C2C-2E89491A9068}" type="slidenum">
              <a:rPr lang="en-US" smtClean="0"/>
              <a:pPr/>
              <a:t>13</a:t>
            </a:fld>
            <a:endParaRPr lang="en-US"/>
          </a:p>
        </p:txBody>
      </p:sp>
    </p:spTree>
    <p:extLst>
      <p:ext uri="{BB962C8B-B14F-4D97-AF65-F5344CB8AC3E}">
        <p14:creationId xmlns:p14="http://schemas.microsoft.com/office/powerpoint/2010/main" val="660040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153988"/>
            <a:ext cx="4654550" cy="3490912"/>
          </a:xfrm>
        </p:spPr>
      </p:sp>
      <p:sp>
        <p:nvSpPr>
          <p:cNvPr id="3" name="Notes Placeholder 2"/>
          <p:cNvSpPr>
            <a:spLocks noGrp="1"/>
          </p:cNvSpPr>
          <p:nvPr>
            <p:ph type="body" idx="1"/>
          </p:nvPr>
        </p:nvSpPr>
        <p:spPr>
          <a:xfrm>
            <a:off x="386645" y="3801216"/>
            <a:ext cx="6340969" cy="4809702"/>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7B3FD6-8AA8-4974-8C2C-2E89491A9068}" type="slidenum">
              <a:rPr lang="en-US" smtClean="0"/>
              <a:pPr/>
              <a:t>14</a:t>
            </a:fld>
            <a:endParaRPr lang="en-US"/>
          </a:p>
        </p:txBody>
      </p:sp>
    </p:spTree>
    <p:extLst>
      <p:ext uri="{BB962C8B-B14F-4D97-AF65-F5344CB8AC3E}">
        <p14:creationId xmlns:p14="http://schemas.microsoft.com/office/powerpoint/2010/main" val="3690227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dirty="0" smtClean="0"/>
              <a:t>When</a:t>
            </a:r>
            <a:r>
              <a:rPr lang="en-US" baseline="0" dirty="0" smtClean="0"/>
              <a:t> researchers use o</a:t>
            </a:r>
            <a:r>
              <a:rPr lang="en-US" dirty="0" smtClean="0"/>
              <a:t>bservational methods</a:t>
            </a:r>
          </a:p>
          <a:p>
            <a:pPr marL="628650" lvl="1" indent="-171450">
              <a:buFont typeface="Arial" charset="0"/>
              <a:buChar char="•"/>
            </a:pPr>
            <a:r>
              <a:rPr lang="en-US" baseline="0" dirty="0" smtClean="0"/>
              <a:t>They seeking to d</a:t>
            </a:r>
            <a:r>
              <a:rPr lang="en-US" dirty="0" smtClean="0"/>
              <a:t>escribe a specific behavior</a:t>
            </a:r>
            <a:r>
              <a:rPr lang="en-US" baseline="0" dirty="0" smtClean="0"/>
              <a:t> or set of behaviors</a:t>
            </a:r>
            <a:endParaRPr lang="en-US" dirty="0" smtClean="0"/>
          </a:p>
          <a:p>
            <a:pPr marL="628650" lvl="1" indent="-171450">
              <a:buFont typeface="Arial" charset="0"/>
              <a:buChar char="•"/>
            </a:pPr>
            <a:r>
              <a:rPr lang="en-US" dirty="0" smtClean="0"/>
              <a:t>This method can be used in many different types of research</a:t>
            </a:r>
            <a:r>
              <a:rPr lang="en-US" baseline="0" dirty="0" smtClean="0"/>
              <a:t> </a:t>
            </a:r>
            <a:r>
              <a:rPr lang="en-US" dirty="0" smtClean="0"/>
              <a:t>(e.g., experimental, correlational, descriptive)</a:t>
            </a:r>
          </a:p>
          <a:p>
            <a:pPr marL="628650" lvl="1" indent="-171450">
              <a:buFont typeface="Arial" charset="0"/>
              <a:buChar char="•"/>
            </a:pPr>
            <a:endParaRPr lang="en-US" dirty="0" smtClean="0"/>
          </a:p>
          <a:p>
            <a:pPr marL="171450" indent="-171450">
              <a:buFont typeface="Arial" charset="0"/>
              <a:buChar char="•"/>
            </a:pPr>
            <a:r>
              <a:rPr lang="en-US" dirty="0" smtClean="0"/>
              <a:t>It</a:t>
            </a:r>
            <a:r>
              <a:rPr lang="en-US" baseline="0" dirty="0" smtClean="0"/>
              <a:t> i</a:t>
            </a:r>
            <a:r>
              <a:rPr lang="en-US" dirty="0" smtClean="0"/>
              <a:t>nvolves systematic observation. Although</a:t>
            </a:r>
            <a:r>
              <a:rPr lang="en-US" baseline="0" dirty="0" smtClean="0"/>
              <a:t> humans attempt to observe their world everyday in an attempt to understand it, that rarely do this is a systematic, well thought-out manner. </a:t>
            </a:r>
            <a:endParaRPr lang="en-US" dirty="0" smtClean="0"/>
          </a:p>
          <a:p>
            <a:pPr marL="171450" indent="-171450">
              <a:buFont typeface="Arial" charset="0"/>
              <a:buChar char="•"/>
            </a:pPr>
            <a:endParaRPr lang="en-US" dirty="0" smtClean="0"/>
          </a:p>
          <a:p>
            <a:pPr marL="171450" indent="-171450">
              <a:buFont typeface="Arial" charset="0"/>
              <a:buChar char="•"/>
            </a:pPr>
            <a:r>
              <a:rPr lang="en-US" dirty="0" smtClean="0"/>
              <a:t>One new</a:t>
            </a:r>
            <a:r>
              <a:rPr lang="en-US" baseline="0" dirty="0" smtClean="0"/>
              <a:t> type of validity to consider is e</a:t>
            </a:r>
            <a:r>
              <a:rPr lang="en-US" dirty="0" smtClean="0"/>
              <a:t>cological validity – does it generalize to the real world? That is,</a:t>
            </a:r>
            <a:r>
              <a:rPr lang="en-US" baseline="0" dirty="0" smtClean="0"/>
              <a:t> do the research characteristics of the study represent what occurs in the real world. Some observations research has very high ecological validity – specifically naturalistic observations that occur in the field. Whereas some observational research that occurs in the lab may lab ecological validity. </a:t>
            </a:r>
            <a:endParaRPr lang="en-US" dirty="0"/>
          </a:p>
        </p:txBody>
      </p:sp>
      <p:sp>
        <p:nvSpPr>
          <p:cNvPr id="4" name="Slide Number Placeholder 3"/>
          <p:cNvSpPr>
            <a:spLocks noGrp="1"/>
          </p:cNvSpPr>
          <p:nvPr>
            <p:ph type="sldNum" sz="quarter" idx="10"/>
          </p:nvPr>
        </p:nvSpPr>
        <p:spPr/>
        <p:txBody>
          <a:bodyPr/>
          <a:lstStyle/>
          <a:p>
            <a:fld id="{91E5D7E8-F96F-4A21-AE02-ECEF97F6542E}" type="slidenum">
              <a:rPr lang="en-US" smtClean="0"/>
              <a:pPr/>
              <a:t>2</a:t>
            </a:fld>
            <a:endParaRPr lang="en-US"/>
          </a:p>
        </p:txBody>
      </p:sp>
    </p:spTree>
    <p:extLst>
      <p:ext uri="{BB962C8B-B14F-4D97-AF65-F5344CB8AC3E}">
        <p14:creationId xmlns:p14="http://schemas.microsoft.com/office/powerpoint/2010/main" val="2034023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201613"/>
            <a:ext cx="4654550" cy="3490912"/>
          </a:xfrm>
        </p:spPr>
      </p:sp>
      <p:sp>
        <p:nvSpPr>
          <p:cNvPr id="3" name="Notes Placeholder 2"/>
          <p:cNvSpPr>
            <a:spLocks noGrp="1"/>
          </p:cNvSpPr>
          <p:nvPr>
            <p:ph type="body" idx="1"/>
          </p:nvPr>
        </p:nvSpPr>
        <p:spPr>
          <a:xfrm>
            <a:off x="309316" y="3795250"/>
            <a:ext cx="6340969" cy="4815670"/>
          </a:xfrm>
        </p:spPr>
        <p:txBody>
          <a:bodyPr>
            <a:normAutofit/>
          </a:bodyPr>
          <a:lstStyle/>
          <a:p>
            <a:pPr marL="171450" indent="-171450">
              <a:buFont typeface="Arial" charset="0"/>
              <a:buChar char="•"/>
            </a:pPr>
            <a:r>
              <a:rPr lang="en-US" baseline="0" dirty="0" smtClean="0"/>
              <a:t>Ok, let’s talk a bit more about this idea of ‘systematic observations’ -</a:t>
            </a:r>
            <a:r>
              <a:rPr lang="en-US" baseline="0" dirty="0" smtClean="0">
                <a:sym typeface="Wingdings" pitchFamily="2" charset="2"/>
              </a:rPr>
              <a:t> data collection</a:t>
            </a:r>
          </a:p>
          <a:p>
            <a:pPr marL="171450" indent="-171450">
              <a:buFont typeface="Arial" charset="0"/>
              <a:buChar char="•"/>
            </a:pPr>
            <a:endParaRPr lang="en-US" baseline="0" dirty="0" smtClean="0">
              <a:sym typeface="Wingdings" pitchFamily="2" charset="2"/>
            </a:endParaRPr>
          </a:p>
          <a:p>
            <a:pPr marL="171450" indent="-171450">
              <a:buFont typeface="Arial" charset="0"/>
              <a:buChar char="•"/>
            </a:pPr>
            <a:r>
              <a:rPr lang="en-US" b="1" i="0" baseline="0" dirty="0" smtClean="0"/>
              <a:t>Behavioral categories </a:t>
            </a:r>
            <a:r>
              <a:rPr lang="en-US" baseline="0" dirty="0" smtClean="0"/>
              <a:t>– categories of behaviors to be observed. A set of behavioral categories and a list of exactly which behaviors count as examples of each are developed before observation begins. This preexisting list enables observers to know exactly what to look for and how to categorize each behavior. So, that while you’re observing you don’t have to make a subjective decision about whether or not the observed behavior is ‘aggressive’, you simply decide whether or not the observed behavior is on the list. </a:t>
            </a:r>
          </a:p>
          <a:p>
            <a:pPr marL="628650" lvl="1" indent="-171450">
              <a:buFont typeface="Arial" charset="0"/>
              <a:buChar char="•"/>
            </a:pPr>
            <a:r>
              <a:rPr lang="en-US" baseline="0" dirty="0" smtClean="0"/>
              <a:t>This requires a clear operational definition of each construct.</a:t>
            </a:r>
          </a:p>
          <a:p>
            <a:pPr marL="171450" indent="-171450">
              <a:buFont typeface="Arial" charset="0"/>
              <a:buChar char="•"/>
            </a:pPr>
            <a:r>
              <a:rPr lang="en-US" baseline="0" dirty="0" smtClean="0"/>
              <a:t>Prior research and preliminary observations will help you solidify your behavioral categories. Most researchers don’t start completely from scratch. They review the literature to better understand what has previously been done. Before conducting the full study, researchers may also gather some preliminary observations to better understand the difficulties and issues that arise when observing a given behavior. </a:t>
            </a:r>
          </a:p>
          <a:p>
            <a:pPr marL="171450" indent="-171450">
              <a:buFont typeface="Arial" charset="0"/>
              <a:buChar char="•"/>
            </a:pPr>
            <a:endParaRPr lang="en-US" baseline="0" dirty="0" smtClean="0"/>
          </a:p>
          <a:p>
            <a:pPr marL="171450" indent="-171450">
              <a:buFont typeface="Arial" charset="0"/>
              <a:buChar char="•"/>
            </a:pPr>
            <a:endParaRPr lang="en-US" baseline="0" dirty="0" smtClean="0"/>
          </a:p>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796C9CAF-09B1-4A3D-92A6-A758DD750DC9}" type="slidenum">
              <a:rPr lang="en-US" smtClean="0"/>
              <a:pPr/>
              <a:t>3</a:t>
            </a:fld>
            <a:endParaRPr lang="en-US"/>
          </a:p>
        </p:txBody>
      </p:sp>
    </p:spTree>
    <p:extLst>
      <p:ext uri="{BB962C8B-B14F-4D97-AF65-F5344CB8AC3E}">
        <p14:creationId xmlns:p14="http://schemas.microsoft.com/office/powerpoint/2010/main" val="375245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0" dirty="0" smtClean="0"/>
              <a:t>Descriptive method</a:t>
            </a:r>
          </a:p>
          <a:p>
            <a:pPr marL="171450" indent="-171450">
              <a:buFont typeface="Arial" charset="0"/>
              <a:buChar char="•"/>
            </a:pPr>
            <a:r>
              <a:rPr lang="en-US" dirty="0" smtClean="0"/>
              <a:t>One way the observer can record the occurrence of the target behaviors is simply by providing</a:t>
            </a:r>
            <a:r>
              <a:rPr lang="en-US" baseline="0" dirty="0" smtClean="0"/>
              <a:t> </a:t>
            </a:r>
            <a:r>
              <a:rPr lang="en-US" dirty="0" smtClean="0"/>
              <a:t>a specific description of the behavior as it is performed. In doing so, the observer should provide an objective account of the mechanics of the behavior, the amount of time the behavior is performed, and the intensity of the movements. As mentioned, the observer should also describe the antecedent and consequent events surrounding each performance of the target behavior.</a:t>
            </a:r>
          </a:p>
          <a:p>
            <a:pPr marL="171450" indent="-171450">
              <a:buFont typeface="Arial" charset="0"/>
              <a:buChar char="•"/>
            </a:pPr>
            <a:r>
              <a:rPr lang="en-US" dirty="0" smtClean="0"/>
              <a:t>In many cases, it is advisable to follow the descriptive method with the use of a more structured, time-sampling technique to generate more systematic data once the potential contingencies</a:t>
            </a:r>
            <a:r>
              <a:rPr lang="en-US" baseline="0" dirty="0" smtClean="0"/>
              <a:t> </a:t>
            </a:r>
            <a:r>
              <a:rPr lang="en-US" dirty="0" smtClean="0"/>
              <a:t>have been operationalized during the initial observation period.</a:t>
            </a:r>
          </a:p>
          <a:p>
            <a:endParaRPr lang="en-US" dirty="0"/>
          </a:p>
        </p:txBody>
      </p:sp>
      <p:sp>
        <p:nvSpPr>
          <p:cNvPr id="4" name="Slide Number Placeholder 3"/>
          <p:cNvSpPr>
            <a:spLocks noGrp="1"/>
          </p:cNvSpPr>
          <p:nvPr>
            <p:ph type="sldNum" sz="quarter" idx="10"/>
          </p:nvPr>
        </p:nvSpPr>
        <p:spPr/>
        <p:txBody>
          <a:bodyPr/>
          <a:lstStyle/>
          <a:p>
            <a:fld id="{E6E0FE0A-2133-4628-AD9D-74925BB22225}" type="slidenum">
              <a:rPr lang="en-US" smtClean="0"/>
              <a:pPr/>
              <a:t>4</a:t>
            </a:fld>
            <a:endParaRPr lang="en-US"/>
          </a:p>
        </p:txBody>
      </p:sp>
    </p:spTree>
    <p:extLst>
      <p:ext uri="{BB962C8B-B14F-4D97-AF65-F5344CB8AC3E}">
        <p14:creationId xmlns:p14="http://schemas.microsoft.com/office/powerpoint/2010/main" val="3684198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201613"/>
            <a:ext cx="4654550" cy="3490912"/>
          </a:xfrm>
        </p:spPr>
      </p:sp>
      <p:sp>
        <p:nvSpPr>
          <p:cNvPr id="3" name="Notes Placeholder 2"/>
          <p:cNvSpPr>
            <a:spLocks noGrp="1"/>
          </p:cNvSpPr>
          <p:nvPr>
            <p:ph type="body" idx="1"/>
          </p:nvPr>
        </p:nvSpPr>
        <p:spPr>
          <a:xfrm>
            <a:off x="309315" y="3873368"/>
            <a:ext cx="6263640" cy="4737551"/>
          </a:xfrm>
        </p:spPr>
        <p:txBody>
          <a:bodyPr>
            <a:normAutofit/>
          </a:bodyPr>
          <a:lstStyle/>
          <a:p>
            <a:pPr>
              <a:buFontTx/>
              <a:buNone/>
            </a:pPr>
            <a:r>
              <a:rPr lang="en-US" baseline="0" dirty="0" smtClean="0"/>
              <a:t>Behavioral observation can also involve converting the observations into numerical scores that can be used to describe individuals or groups. Checklists can be created to note the presence or absence of specific behaviors. </a:t>
            </a:r>
          </a:p>
          <a:p>
            <a:pPr marL="233881" indent="-233881">
              <a:buFontTx/>
              <a:buAutoNum type="arabicPeriod"/>
            </a:pPr>
            <a:r>
              <a:rPr lang="en-US" b="1" baseline="0" dirty="0" smtClean="0"/>
              <a:t>Frequency method </a:t>
            </a:r>
            <a:r>
              <a:rPr lang="en-US" baseline="0" dirty="0" smtClean="0"/>
              <a:t>– involves counting the instances of each specific behavior that occur during a fixed time period. Example, the child committed three aggressive acts during the 30-minute observation period.</a:t>
            </a:r>
          </a:p>
          <a:p>
            <a:pPr marL="233881" indent="-233881">
              <a:buFontTx/>
              <a:buAutoNum type="arabicPeriod"/>
            </a:pPr>
            <a:r>
              <a:rPr lang="en-US" b="1" baseline="0" dirty="0" smtClean="0"/>
              <a:t>Duration method </a:t>
            </a:r>
            <a:r>
              <a:rPr lang="en-US" baseline="0" dirty="0" smtClean="0"/>
              <a:t>– involves recording the time an individual engaged in a specific behavior during a fixed-time period. Example, the child spent 18 minutes playing alone during the 30-minute observation period.</a:t>
            </a:r>
          </a:p>
          <a:p>
            <a:pPr marL="233881" indent="-233881">
              <a:buFontTx/>
              <a:buAutoNum type="arabicPeriod"/>
            </a:pPr>
            <a:r>
              <a:rPr lang="en-US" b="1" baseline="0" dirty="0" smtClean="0"/>
              <a:t>Interval methods </a:t>
            </a:r>
            <a:r>
              <a:rPr lang="en-US" baseline="0" dirty="0" smtClean="0"/>
              <a:t>– involves dividing the observation period into a series of intervals and then recording whether or not a specific behavior occurs during each interval. Example, the 30-minute observation period is divided into 10 one-minute intervals. The child was observed in a group play during 12 of the 30-minute intervals.</a:t>
            </a:r>
          </a:p>
          <a:p>
            <a:pPr marL="233881" indent="-233881">
              <a:buFontTx/>
              <a:buAutoNum type="arabicPeriod"/>
            </a:pPr>
            <a:endParaRPr lang="en-US" baseline="0" dirty="0" smtClean="0"/>
          </a:p>
          <a:p>
            <a:pPr marL="233881" indent="-233881"/>
            <a:r>
              <a:rPr lang="en-US" baseline="0" dirty="0" smtClean="0"/>
              <a:t>The first two techniques are well-suited for specific behaviors, but can lead to distorted measurements in some situations.</a:t>
            </a:r>
          </a:p>
          <a:p>
            <a:pPr marL="171450" indent="-171450">
              <a:buFont typeface="Arial" charset="0"/>
              <a:buChar char="•"/>
            </a:pPr>
            <a:r>
              <a:rPr lang="en-US" baseline="0" dirty="0" smtClean="0"/>
              <a:t>A child who spends the entire 30 minutes playing alone would get a frequency count of only one.</a:t>
            </a:r>
          </a:p>
          <a:p>
            <a:pPr marL="171450" indent="-171450">
              <a:buFont typeface="Arial" charset="0"/>
              <a:buChar char="•"/>
            </a:pPr>
            <a:r>
              <a:rPr lang="en-US" baseline="0" dirty="0" smtClean="0"/>
              <a:t>An aggressive child might only spend 5 seconds each attacking 10 different children and obtain a duration score of only 50 seconds. </a:t>
            </a:r>
          </a:p>
          <a:p>
            <a:pPr marL="233881" indent="-233881"/>
            <a:r>
              <a:rPr lang="en-US" baseline="0" dirty="0" smtClean="0"/>
              <a:t>Interval method can be used to balance frequency &amp; duration to obtain a more representative score.</a:t>
            </a:r>
          </a:p>
        </p:txBody>
      </p:sp>
      <p:sp>
        <p:nvSpPr>
          <p:cNvPr id="4" name="Slide Number Placeholder 3"/>
          <p:cNvSpPr>
            <a:spLocks noGrp="1"/>
          </p:cNvSpPr>
          <p:nvPr>
            <p:ph type="sldNum" sz="quarter" idx="10"/>
          </p:nvPr>
        </p:nvSpPr>
        <p:spPr/>
        <p:txBody>
          <a:bodyPr/>
          <a:lstStyle/>
          <a:p>
            <a:fld id="{796C9CAF-09B1-4A3D-92A6-A758DD750DC9}" type="slidenum">
              <a:rPr lang="en-US" smtClean="0"/>
              <a:pPr/>
              <a:t>5</a:t>
            </a:fld>
            <a:endParaRPr lang="en-US"/>
          </a:p>
        </p:txBody>
      </p:sp>
    </p:spTree>
    <p:extLst>
      <p:ext uri="{BB962C8B-B14F-4D97-AF65-F5344CB8AC3E}">
        <p14:creationId xmlns:p14="http://schemas.microsoft.com/office/powerpoint/2010/main" val="398848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b="1" i="0" dirty="0" smtClean="0"/>
              <a:t>Behavior checklists </a:t>
            </a:r>
            <a:r>
              <a:rPr lang="en-US" dirty="0" smtClean="0"/>
              <a:t>refer to simple forms in which the observer uses check marks to indicate which behaviors from a long list of potential behaviors occurred during the observation period. A variation on the behavior checklist is </a:t>
            </a:r>
            <a:r>
              <a:rPr lang="en-US" b="1" i="0" dirty="0" smtClean="0"/>
              <a:t>frequency recording</a:t>
            </a:r>
            <a:r>
              <a:rPr lang="en-US" dirty="0" smtClean="0"/>
              <a:t>, in which the observer indicates how often the behavior occurred using a check mark for each instance of the behavior. An example of a frequency recording checklist is presented here.</a:t>
            </a:r>
          </a:p>
          <a:p>
            <a:endParaRPr lang="en-US" dirty="0"/>
          </a:p>
        </p:txBody>
      </p:sp>
      <p:sp>
        <p:nvSpPr>
          <p:cNvPr id="4" name="Slide Number Placeholder 3"/>
          <p:cNvSpPr>
            <a:spLocks noGrp="1"/>
          </p:cNvSpPr>
          <p:nvPr>
            <p:ph type="sldNum" sz="quarter" idx="10"/>
          </p:nvPr>
        </p:nvSpPr>
        <p:spPr/>
        <p:txBody>
          <a:bodyPr/>
          <a:lstStyle/>
          <a:p>
            <a:fld id="{E6E0FE0A-2133-4628-AD9D-74925BB22225}" type="slidenum">
              <a:rPr lang="en-US" smtClean="0"/>
              <a:pPr/>
              <a:t>6</a:t>
            </a:fld>
            <a:endParaRPr lang="en-US"/>
          </a:p>
        </p:txBody>
      </p:sp>
    </p:spTree>
    <p:extLst>
      <p:ext uri="{BB962C8B-B14F-4D97-AF65-F5344CB8AC3E}">
        <p14:creationId xmlns:p14="http://schemas.microsoft.com/office/powerpoint/2010/main" val="1694213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0" dirty="0" smtClean="0"/>
              <a:t>Interval recording</a:t>
            </a:r>
            <a:r>
              <a:rPr lang="en-US" b="1" i="0" baseline="0" dirty="0" smtClean="0"/>
              <a:t> </a:t>
            </a:r>
            <a:r>
              <a:rPr lang="en-US" dirty="0" smtClean="0"/>
              <a:t>refers to a technique in which the observer indicates (again using check marks) whether the</a:t>
            </a:r>
            <a:r>
              <a:rPr lang="en-US" baseline="0" dirty="0" smtClean="0"/>
              <a:t> </a:t>
            </a:r>
            <a:r>
              <a:rPr lang="en-US" dirty="0" smtClean="0"/>
              <a:t>target behaviors occur during a specific time interval. Interval length varies depending on the frequency of the behavior, the amount of time allowed for the observation, and the skill of the observer in monitoring and recording child behavior. As an example, imagine</a:t>
            </a:r>
            <a:r>
              <a:rPr lang="en-US" baseline="0" dirty="0" smtClean="0"/>
              <a:t> a researcher was given </a:t>
            </a:r>
            <a:r>
              <a:rPr lang="en-US" dirty="0" smtClean="0"/>
              <a:t>the following instructions: “At the end of each 30-second interval, observe the child’s behavior for approximately 3 seconds (for example, when the stopwatch reads 0:30–0:33). Then place a check mark in the time column next to each category of behavior that occurred during that interval.” This procedure is performed repeatedly across a 15-minute time period and provides a contemporaneous assessment of behavior as it occurs. The percentage of intervals during which a given behavior occurred can be calculated to provide information about the frequency of adaptive and maladaptive behaviors. An example of an interval recording form is presented here.</a:t>
            </a:r>
          </a:p>
          <a:p>
            <a:endParaRPr lang="en-US" dirty="0"/>
          </a:p>
        </p:txBody>
      </p:sp>
      <p:sp>
        <p:nvSpPr>
          <p:cNvPr id="4" name="Slide Number Placeholder 3"/>
          <p:cNvSpPr>
            <a:spLocks noGrp="1"/>
          </p:cNvSpPr>
          <p:nvPr>
            <p:ph type="sldNum" sz="quarter" idx="10"/>
          </p:nvPr>
        </p:nvSpPr>
        <p:spPr/>
        <p:txBody>
          <a:bodyPr/>
          <a:lstStyle/>
          <a:p>
            <a:fld id="{E6E0FE0A-2133-4628-AD9D-74925BB22225}" type="slidenum">
              <a:rPr lang="en-US" smtClean="0"/>
              <a:pPr/>
              <a:t>7</a:t>
            </a:fld>
            <a:endParaRPr lang="en-US"/>
          </a:p>
        </p:txBody>
      </p:sp>
    </p:spTree>
    <p:extLst>
      <p:ext uri="{BB962C8B-B14F-4D97-AF65-F5344CB8AC3E}">
        <p14:creationId xmlns:p14="http://schemas.microsoft.com/office/powerpoint/2010/main" val="1076508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201613"/>
            <a:ext cx="4654550" cy="3490912"/>
          </a:xfrm>
        </p:spPr>
      </p:sp>
      <p:sp>
        <p:nvSpPr>
          <p:cNvPr id="3" name="Notes Placeholder 2"/>
          <p:cNvSpPr>
            <a:spLocks noGrp="1"/>
          </p:cNvSpPr>
          <p:nvPr>
            <p:ph type="body" idx="1"/>
          </p:nvPr>
        </p:nvSpPr>
        <p:spPr>
          <a:xfrm>
            <a:off x="386645" y="3873368"/>
            <a:ext cx="6108982" cy="4737551"/>
          </a:xfrm>
        </p:spPr>
        <p:txBody>
          <a:bodyPr>
            <a:normAutofit lnSpcReduction="10000"/>
          </a:bodyPr>
          <a:lstStyle/>
          <a:p>
            <a:pPr marL="171450" indent="-171450">
              <a:buFont typeface="Arial" charset="0"/>
              <a:buChar char="•"/>
            </a:pPr>
            <a:r>
              <a:rPr lang="en-US" dirty="0" smtClean="0"/>
              <a:t>In some situations, researchers</a:t>
            </a:r>
            <a:r>
              <a:rPr lang="en-US" baseline="0" dirty="0" smtClean="0"/>
              <a:t> may write a complete narrative of the observation, such as discussed earlier as a descriptive observation. However, i</a:t>
            </a:r>
            <a:r>
              <a:rPr lang="en-US" dirty="0" smtClean="0"/>
              <a:t>n complex situations it can be impossible to observe many different</a:t>
            </a:r>
            <a:r>
              <a:rPr lang="en-US" baseline="0" dirty="0" smtClean="0"/>
              <a:t> individuals and record many different behaviors simultaneously. </a:t>
            </a:r>
          </a:p>
          <a:p>
            <a:pPr marL="171450" indent="-171450">
              <a:buFont typeface="Arial" charset="0"/>
              <a:buChar char="•"/>
            </a:pPr>
            <a:endParaRPr lang="en-US" baseline="0" dirty="0" smtClean="0"/>
          </a:p>
          <a:p>
            <a:pPr marL="171450" indent="-171450">
              <a:buFont typeface="Arial" charset="0"/>
              <a:buChar char="•"/>
            </a:pPr>
            <a:r>
              <a:rPr lang="en-US" b="1" baseline="0" dirty="0" smtClean="0"/>
              <a:t>Video/audio-recording </a:t>
            </a:r>
            <a:r>
              <a:rPr lang="en-US" b="0" baseline="0" dirty="0" smtClean="0"/>
              <a:t>– one possible solution to this problem involves recording the observation.</a:t>
            </a:r>
            <a:endParaRPr lang="en-US" b="1" baseline="0" dirty="0" smtClean="0"/>
          </a:p>
          <a:p>
            <a:pPr marL="628650" lvl="1" indent="-171450">
              <a:buFont typeface="Arial" charset="0"/>
              <a:buChar char="•"/>
            </a:pPr>
            <a:r>
              <a:rPr lang="en-US" baseline="0" dirty="0" smtClean="0"/>
              <a:t>This allows researchers to repeatedly play the tape as a way to pick on missed behaviors. </a:t>
            </a:r>
          </a:p>
          <a:p>
            <a:pPr marL="628650" lvl="1" indent="-171450">
              <a:buFont typeface="Arial" charset="0"/>
              <a:buChar char="•"/>
            </a:pPr>
            <a:r>
              <a:rPr lang="en-US" baseline="0" dirty="0" smtClean="0"/>
              <a:t>Additionally, it can also allow multiple observers watch the same events. We could record the event and then later have three different observers independently view the tape and make their observations. Researchers could also review the tape and focus on different events. For example, if we recorded married couples talking about difficult subjects, we could watch each partner separately to code positive and negative communication techniques. </a:t>
            </a:r>
          </a:p>
          <a:p>
            <a:pPr marL="628650" lvl="1" indent="-171450">
              <a:buFont typeface="Arial" charset="0"/>
              <a:buChar char="•"/>
            </a:pPr>
            <a:r>
              <a:rPr lang="en-US" baseline="0" dirty="0" smtClean="0"/>
              <a:t>Recording might be less disruptive (we can hide the camera) than having an observer or two present during the observation. </a:t>
            </a:r>
          </a:p>
          <a:p>
            <a:pPr marL="171450" indent="-171450">
              <a:buFont typeface="Arial" charset="0"/>
              <a:buChar char="•"/>
            </a:pPr>
            <a:endParaRPr lang="en-US" baseline="0" dirty="0" smtClean="0"/>
          </a:p>
          <a:p>
            <a:pPr marL="171450" indent="-171450">
              <a:buFont typeface="Arial" charset="0"/>
              <a:buChar char="•"/>
            </a:pPr>
            <a:r>
              <a:rPr lang="en-US" baseline="0" dirty="0" smtClean="0"/>
              <a:t>In some cases, we may not have the option of recording the event or the event (even when recorded) may be complex enough that we need to break it down via sampling.</a:t>
            </a:r>
          </a:p>
          <a:p>
            <a:pPr marL="628650" lvl="1" indent="-171450">
              <a:buFont typeface="Arial" charset="0"/>
              <a:buChar char="•"/>
            </a:pPr>
            <a:r>
              <a:rPr lang="en-US" b="1" baseline="0" dirty="0" smtClean="0"/>
              <a:t>Time sampling</a:t>
            </a:r>
            <a:r>
              <a:rPr lang="en-US" baseline="0" dirty="0" smtClean="0"/>
              <a:t> – involves observing for one interval, then pausing during the next interval to record all the observations. You specify the time period beforehand. </a:t>
            </a:r>
          </a:p>
          <a:p>
            <a:pPr marL="628650" lvl="1" indent="-171450">
              <a:buFont typeface="Arial" charset="0"/>
              <a:buChar char="•"/>
            </a:pPr>
            <a:r>
              <a:rPr lang="en-US" b="1" baseline="0" dirty="0" smtClean="0"/>
              <a:t>Event sampling </a:t>
            </a:r>
            <a:r>
              <a:rPr lang="en-US" baseline="0" dirty="0" smtClean="0"/>
              <a:t>– select one behavior that you are most interested in recording and record all instances of that behavior. Or you shift behavior across intervals. For the first 1 min focus on behavior1, second min behavior2, etc.</a:t>
            </a:r>
          </a:p>
          <a:p>
            <a:pPr marL="628650" lvl="1" indent="-171450">
              <a:buFont typeface="Arial" charset="0"/>
              <a:buChar char="•"/>
            </a:pPr>
            <a:r>
              <a:rPr lang="en-US" b="1" baseline="0" dirty="0" smtClean="0"/>
              <a:t>Individual</a:t>
            </a:r>
            <a:r>
              <a:rPr lang="en-US" baseline="0" dirty="0" smtClean="0"/>
              <a:t> </a:t>
            </a:r>
            <a:r>
              <a:rPr lang="en-US" b="1" baseline="0" dirty="0" smtClean="0"/>
              <a:t>sampling</a:t>
            </a:r>
            <a:r>
              <a:rPr lang="en-US" baseline="0" dirty="0" smtClean="0"/>
              <a:t> – select a single participant to observe for a pre-specified time period then switch to another participant, and another participant, etc. </a:t>
            </a:r>
            <a:endParaRPr lang="en-US" dirty="0"/>
          </a:p>
        </p:txBody>
      </p:sp>
      <p:sp>
        <p:nvSpPr>
          <p:cNvPr id="4" name="Slide Number Placeholder 3"/>
          <p:cNvSpPr>
            <a:spLocks noGrp="1"/>
          </p:cNvSpPr>
          <p:nvPr>
            <p:ph type="sldNum" sz="quarter" idx="10"/>
          </p:nvPr>
        </p:nvSpPr>
        <p:spPr/>
        <p:txBody>
          <a:bodyPr/>
          <a:lstStyle/>
          <a:p>
            <a:fld id="{796C9CAF-09B1-4A3D-92A6-A758DD750DC9}" type="slidenum">
              <a:rPr lang="en-US" smtClean="0"/>
              <a:pPr/>
              <a:t>8</a:t>
            </a:fld>
            <a:endParaRPr lang="en-US"/>
          </a:p>
        </p:txBody>
      </p:sp>
    </p:spTree>
    <p:extLst>
      <p:ext uri="{BB962C8B-B14F-4D97-AF65-F5344CB8AC3E}">
        <p14:creationId xmlns:p14="http://schemas.microsoft.com/office/powerpoint/2010/main" val="756455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153988"/>
            <a:ext cx="4654550" cy="3490912"/>
          </a:xfrm>
        </p:spPr>
      </p:sp>
      <p:sp>
        <p:nvSpPr>
          <p:cNvPr id="3" name="Notes Placeholder 2"/>
          <p:cNvSpPr>
            <a:spLocks noGrp="1"/>
          </p:cNvSpPr>
          <p:nvPr>
            <p:ph type="body" idx="1"/>
          </p:nvPr>
        </p:nvSpPr>
        <p:spPr>
          <a:xfrm>
            <a:off x="695960" y="3723641"/>
            <a:ext cx="5567680" cy="4887279"/>
          </a:xfrm>
        </p:spPr>
        <p:txBody>
          <a:bodyPr>
            <a:noAutofit/>
          </a:bodyPr>
          <a:lstStyle/>
          <a:p>
            <a:pPr marL="171450" indent="-171450">
              <a:buFont typeface="Arial" charset="0"/>
              <a:buChar char="•"/>
            </a:pPr>
            <a:r>
              <a:rPr lang="en-US" sz="1400" baseline="0" dirty="0" smtClean="0"/>
              <a:t>Researchers also need to establish reliability of their observations. Would two different occurrences of the same behavior be judged the same way? This term was discussed earlier – </a:t>
            </a:r>
            <a:r>
              <a:rPr lang="en-US" sz="1400" b="1" baseline="0" dirty="0" smtClean="0"/>
              <a:t>interrater</a:t>
            </a:r>
            <a:r>
              <a:rPr lang="en-US" sz="1400" baseline="0" dirty="0" smtClean="0"/>
              <a:t> (i.e., </a:t>
            </a:r>
            <a:r>
              <a:rPr lang="en-US" sz="1400" baseline="0" dirty="0" err="1" smtClean="0"/>
              <a:t>interjudge</a:t>
            </a:r>
            <a:r>
              <a:rPr lang="en-US" sz="1400" baseline="0" dirty="0" smtClean="0"/>
              <a:t>) reliability is examined by having two or more observers watch the same participant or event and then evaluating the extent to which they agree. </a:t>
            </a:r>
          </a:p>
          <a:p>
            <a:pPr marL="285750" lvl="0" indent="-285750">
              <a:buFont typeface="Arial" charset="0"/>
              <a:buChar char="•"/>
            </a:pPr>
            <a:endParaRPr lang="en-US" sz="1400" dirty="0" smtClean="0"/>
          </a:p>
          <a:p>
            <a:pPr marL="285750" lvl="0" indent="-285750">
              <a:buFont typeface="Arial" charset="0"/>
              <a:buChar char="•"/>
            </a:pPr>
            <a:r>
              <a:rPr lang="en-US" sz="1400" b="1" dirty="0" smtClean="0"/>
              <a:t>Percent agreement </a:t>
            </a:r>
            <a:r>
              <a:rPr lang="en-US" sz="1400" dirty="0" smtClean="0"/>
              <a:t>is one method. This can word when</a:t>
            </a:r>
            <a:r>
              <a:rPr lang="en-US" sz="1400" baseline="0" dirty="0" smtClean="0"/>
              <a:t> observation of the behavior is dichotomous (e.g., no or yes). For example, imagine there are two observers and their job is to simply rate whether or not each participant is smiling. </a:t>
            </a:r>
            <a:r>
              <a:rPr lang="en-US" sz="1400" dirty="0" smtClean="0"/>
              <a:t>Simply divide the total number of observations by the total number of agreements, then multiply by 100. This gives</a:t>
            </a:r>
            <a:r>
              <a:rPr lang="en-US" sz="1400" baseline="0" dirty="0" smtClean="0"/>
              <a:t> us percent agreement. </a:t>
            </a:r>
            <a:r>
              <a:rPr lang="en-US" sz="1400" dirty="0" smtClean="0"/>
              <a:t>So, if two observers agreed 7 times and there were 10 observations – the percent agreement would be 70%.</a:t>
            </a:r>
            <a:r>
              <a:rPr lang="en-US" sz="1400" baseline="0" dirty="0" smtClean="0"/>
              <a:t> </a:t>
            </a:r>
            <a:r>
              <a:rPr lang="en-US" sz="1400" dirty="0" smtClean="0"/>
              <a:t>Around 70% is considered acceptable. </a:t>
            </a:r>
          </a:p>
          <a:p>
            <a:pPr marL="285750" lvl="0" indent="-285750">
              <a:buFont typeface="Arial" charset="0"/>
              <a:buChar char="•"/>
            </a:pPr>
            <a:r>
              <a:rPr lang="en-US" sz="1400" dirty="0" smtClean="0"/>
              <a:t>Under some conditions it underestimates interrater agreement (if you define agreement as an exact match) and under others it can overestimate agreement (because some agreement between observers is expected just by chance).  </a:t>
            </a:r>
          </a:p>
          <a:p>
            <a:pPr marL="285750" lvl="0" indent="-285750">
              <a:buFont typeface="Arial" charset="0"/>
              <a:buChar char="•"/>
            </a:pPr>
            <a:r>
              <a:rPr lang="en-US" sz="1400" dirty="0" smtClean="0"/>
              <a:t>What</a:t>
            </a:r>
            <a:r>
              <a:rPr lang="en-US" sz="1400" baseline="0" dirty="0" smtClean="0"/>
              <a:t> should be done if there is low agreement? In this case, researchers may re-evaluate their behavioral categories and operational definitions and in other cases it may simply mean your observers need more practice. </a:t>
            </a:r>
            <a:endParaRPr lang="en-US" sz="1400" dirty="0" smtClean="0"/>
          </a:p>
        </p:txBody>
      </p:sp>
      <p:sp>
        <p:nvSpPr>
          <p:cNvPr id="4" name="Slide Number Placeholder 3"/>
          <p:cNvSpPr>
            <a:spLocks noGrp="1"/>
          </p:cNvSpPr>
          <p:nvPr>
            <p:ph type="sldNum" sz="quarter" idx="10"/>
          </p:nvPr>
        </p:nvSpPr>
        <p:spPr/>
        <p:txBody>
          <a:bodyPr/>
          <a:lstStyle/>
          <a:p>
            <a:fld id="{CC7B3FD6-8AA8-4974-8C2C-2E89491A9068}" type="slidenum">
              <a:rPr lang="en-US" smtClean="0"/>
              <a:pPr/>
              <a:t>9</a:t>
            </a:fld>
            <a:endParaRPr lang="en-US"/>
          </a:p>
        </p:txBody>
      </p:sp>
    </p:spTree>
    <p:extLst>
      <p:ext uri="{BB962C8B-B14F-4D97-AF65-F5344CB8AC3E}">
        <p14:creationId xmlns:p14="http://schemas.microsoft.com/office/powerpoint/2010/main" val="1699420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1C7E43F-136C-4651-BFDE-8859E42D5FD2}" type="datetimeFigureOut">
              <a:rPr lang="en-US" smtClean="0"/>
              <a:pPr/>
              <a:t>5/24/17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EC2B16D-3F92-4788-ABB0-A9471FB2E4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C7E43F-136C-4651-BFDE-8859E42D5FD2}" type="datetimeFigureOut">
              <a:rPr lang="en-US" smtClean="0"/>
              <a:pPr/>
              <a:t>5/24/17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2B16D-3F92-4788-ABB0-A9471FB2E4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1C7E43F-136C-4651-BFDE-8859E42D5FD2}" type="datetimeFigureOut">
              <a:rPr lang="en-US" smtClean="0"/>
              <a:pPr/>
              <a:t>5/24/17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EC2B16D-3F92-4788-ABB0-A9471FB2E45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1C7E43F-136C-4651-BFDE-8859E42D5FD2}" type="datetimeFigureOut">
              <a:rPr lang="en-US" smtClean="0"/>
              <a:pPr/>
              <a:t>5/24/17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EC2B16D-3F92-4788-ABB0-A9471FB2E45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1C7E43F-136C-4651-BFDE-8859E42D5FD2}" type="datetimeFigureOut">
              <a:rPr lang="en-US" smtClean="0"/>
              <a:pPr/>
              <a:t>5/24/17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EC2B16D-3F92-4788-ABB0-A9471FB2E45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1C7E43F-136C-4651-BFDE-8859E42D5FD2}" type="datetimeFigureOut">
              <a:rPr lang="en-US" smtClean="0"/>
              <a:pPr/>
              <a:t>5/24/17</a:t>
            </a:fld>
            <a:endParaRPr lang="en-US"/>
          </a:p>
        </p:txBody>
      </p:sp>
      <p:sp>
        <p:nvSpPr>
          <p:cNvPr id="10" name="Slide Number Placeholder 9"/>
          <p:cNvSpPr>
            <a:spLocks noGrp="1"/>
          </p:cNvSpPr>
          <p:nvPr>
            <p:ph type="sldNum" sz="quarter" idx="16"/>
          </p:nvPr>
        </p:nvSpPr>
        <p:spPr/>
        <p:txBody>
          <a:bodyPr rtlCol="0"/>
          <a:lstStyle/>
          <a:p>
            <a:fld id="{6EC2B16D-3F92-4788-ABB0-A9471FB2E45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1C7E43F-136C-4651-BFDE-8859E42D5FD2}" type="datetimeFigureOut">
              <a:rPr lang="en-US" smtClean="0"/>
              <a:pPr/>
              <a:t>5/24/17</a:t>
            </a:fld>
            <a:endParaRPr lang="en-US"/>
          </a:p>
        </p:txBody>
      </p:sp>
      <p:sp>
        <p:nvSpPr>
          <p:cNvPr id="12" name="Slide Number Placeholder 11"/>
          <p:cNvSpPr>
            <a:spLocks noGrp="1"/>
          </p:cNvSpPr>
          <p:nvPr>
            <p:ph type="sldNum" sz="quarter" idx="16"/>
          </p:nvPr>
        </p:nvSpPr>
        <p:spPr/>
        <p:txBody>
          <a:bodyPr rtlCol="0"/>
          <a:lstStyle/>
          <a:p>
            <a:fld id="{6EC2B16D-3F92-4788-ABB0-A9471FB2E45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C7E43F-136C-4651-BFDE-8859E42D5FD2}" type="datetimeFigureOut">
              <a:rPr lang="en-US" smtClean="0"/>
              <a:pPr/>
              <a:t>5/24/17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EC2B16D-3F92-4788-ABB0-A9471FB2E4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C7E43F-136C-4651-BFDE-8859E42D5FD2}" type="datetimeFigureOut">
              <a:rPr lang="en-US" smtClean="0"/>
              <a:pPr/>
              <a:t>5/24/17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EC2B16D-3F92-4788-ABB0-A9471FB2E4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1C7E43F-136C-4651-BFDE-8859E42D5FD2}" type="datetimeFigureOut">
              <a:rPr lang="en-US" smtClean="0"/>
              <a:pPr/>
              <a:t>5/24/17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EC2B16D-3F92-4788-ABB0-A9471FB2E45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1C7E43F-136C-4651-BFDE-8859E42D5FD2}" type="datetimeFigureOut">
              <a:rPr lang="en-US" smtClean="0"/>
              <a:pPr/>
              <a:t>5/24/17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EC2B16D-3F92-4788-ABB0-A9471FB2E45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1C7E43F-136C-4651-BFDE-8859E42D5FD2}" type="datetimeFigureOut">
              <a:rPr lang="en-US" smtClean="0"/>
              <a:pPr/>
              <a:t>5/24/17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EC2B16D-3F92-4788-ABB0-A9471FB2E4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038600"/>
            <a:ext cx="6553200" cy="1828800"/>
          </a:xfrm>
        </p:spPr>
        <p:txBody>
          <a:bodyPr/>
          <a:lstStyle/>
          <a:p>
            <a:r>
              <a:rPr lang="en-US" smtClean="0"/>
              <a:t>Observational Methods</a:t>
            </a:r>
            <a:endParaRPr lang="en-US" dirty="0"/>
          </a:p>
        </p:txBody>
      </p:sp>
      <p:sp>
        <p:nvSpPr>
          <p:cNvPr id="3" name="Subtitle 2"/>
          <p:cNvSpPr>
            <a:spLocks noGrp="1"/>
          </p:cNvSpPr>
          <p:nvPr>
            <p:ph type="subTitle" idx="1"/>
          </p:nvPr>
        </p:nvSpPr>
        <p:spPr/>
        <p:txBody>
          <a:bodyPr/>
          <a:lstStyle/>
          <a:p>
            <a:r>
              <a:rPr lang="en-US" dirty="0" smtClean="0"/>
              <a:t>Research Methods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Observers</a:t>
            </a:r>
            <a:endParaRPr lang="en-US" dirty="0"/>
          </a:p>
        </p:txBody>
      </p:sp>
      <p:sp>
        <p:nvSpPr>
          <p:cNvPr id="3" name="Content Placeholder 2"/>
          <p:cNvSpPr>
            <a:spLocks noGrp="1"/>
          </p:cNvSpPr>
          <p:nvPr>
            <p:ph sz="quarter" idx="1"/>
          </p:nvPr>
        </p:nvSpPr>
        <p:spPr/>
        <p:txBody>
          <a:bodyPr/>
          <a:lstStyle/>
          <a:p>
            <a:r>
              <a:rPr lang="en-US" dirty="0" smtClean="0"/>
              <a:t>Evaluating </a:t>
            </a:r>
            <a:r>
              <a:rPr lang="en-US" dirty="0" err="1" smtClean="0"/>
              <a:t>interrater</a:t>
            </a:r>
            <a:r>
              <a:rPr lang="en-US" dirty="0" smtClean="0"/>
              <a:t> reliability</a:t>
            </a:r>
          </a:p>
          <a:p>
            <a:pPr lvl="1"/>
            <a:r>
              <a:rPr lang="en-US" dirty="0" smtClean="0"/>
              <a:t>Pearson’s </a:t>
            </a:r>
            <a:r>
              <a:rPr lang="en-US" i="1" dirty="0" smtClean="0"/>
              <a:t>r </a:t>
            </a:r>
            <a:r>
              <a:rPr lang="en-US" dirty="0" smtClean="0"/>
              <a:t>(correlation coefficient)</a:t>
            </a:r>
            <a:endParaRPr lang="en-US" i="1" dirty="0" smtClean="0"/>
          </a:p>
          <a:p>
            <a:pPr lvl="2"/>
            <a:r>
              <a:rPr lang="en-US" dirty="0" smtClean="0"/>
              <a:t>+/- 1.00</a:t>
            </a:r>
          </a:p>
          <a:p>
            <a:pPr lvl="2"/>
            <a:r>
              <a:rPr lang="en-US" dirty="0" smtClean="0"/>
              <a:t>Note: Scores could be correlated, but very different</a:t>
            </a:r>
          </a:p>
          <a:p>
            <a:pPr lvl="2">
              <a:buNone/>
            </a:pPr>
            <a:endParaRPr lang="en-US" dirty="0" smtClean="0"/>
          </a:p>
          <a:p>
            <a:pPr lvl="2">
              <a:buNone/>
            </a:pPr>
            <a:r>
              <a:rPr lang="en-US" dirty="0" smtClean="0"/>
              <a:t>Observer 1	Observer 2</a:t>
            </a:r>
          </a:p>
          <a:p>
            <a:pPr lvl="2">
              <a:buNone/>
            </a:pPr>
            <a:r>
              <a:rPr lang="en-US" dirty="0" smtClean="0"/>
              <a:t>	1			3</a:t>
            </a:r>
          </a:p>
          <a:p>
            <a:pPr lvl="2">
              <a:buNone/>
            </a:pPr>
            <a:r>
              <a:rPr lang="en-US" dirty="0" smtClean="0"/>
              <a:t>	2			5</a:t>
            </a:r>
          </a:p>
          <a:p>
            <a:pPr lvl="2">
              <a:buNone/>
            </a:pPr>
            <a:r>
              <a:rPr lang="en-US" dirty="0" smtClean="0"/>
              <a:t>	3			6</a:t>
            </a:r>
          </a:p>
          <a:p>
            <a:pPr lvl="2">
              <a:buNone/>
            </a:pPr>
            <a:r>
              <a:rPr lang="en-US" dirty="0" smtClean="0"/>
              <a:t>	2			3</a:t>
            </a:r>
          </a:p>
        </p:txBody>
      </p:sp>
    </p:spTree>
    <p:extLst>
      <p:ext uri="{BB962C8B-B14F-4D97-AF65-F5344CB8AC3E}">
        <p14:creationId xmlns:p14="http://schemas.microsoft.com/office/powerpoint/2010/main" val="62516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linds(horizontal)">
                                      <p:cBhvr>
                                        <p:cTn id="30" dur="500"/>
                                        <p:tgtEl>
                                          <p:spTgt spid="3">
                                            <p:txEl>
                                              <p:pRg st="6" end="6"/>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linds(horizontal)">
                                      <p:cBhvr>
                                        <p:cTn id="33" dur="500"/>
                                        <p:tgtEl>
                                          <p:spTgt spid="3">
                                            <p:txEl>
                                              <p:pRg st="7" end="7"/>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linds(horizontal)">
                                      <p:cBhvr>
                                        <p:cTn id="36" dur="500"/>
                                        <p:tgtEl>
                                          <p:spTgt spid="3">
                                            <p:txEl>
                                              <p:pRg st="8" end="8"/>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linds(horizontal)">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a:t>
            </a:r>
            <a:r>
              <a:rPr lang="en-US" dirty="0"/>
              <a:t>Method</a:t>
            </a:r>
          </a:p>
        </p:txBody>
      </p:sp>
      <p:sp>
        <p:nvSpPr>
          <p:cNvPr id="3" name="Content Placeholder 2"/>
          <p:cNvSpPr>
            <a:spLocks noGrp="1"/>
          </p:cNvSpPr>
          <p:nvPr>
            <p:ph sz="quarter" idx="1"/>
          </p:nvPr>
        </p:nvSpPr>
        <p:spPr/>
        <p:txBody>
          <a:bodyPr>
            <a:normAutofit fontScale="92500" lnSpcReduction="10000"/>
          </a:bodyPr>
          <a:lstStyle/>
          <a:p>
            <a:r>
              <a:rPr lang="en-US" dirty="0" smtClean="0"/>
              <a:t>Undisguised (open/overt) observations</a:t>
            </a:r>
          </a:p>
          <a:p>
            <a:pPr lvl="2"/>
            <a:r>
              <a:rPr lang="en-US" dirty="0" smtClean="0"/>
              <a:t>Presence of researcher is known</a:t>
            </a:r>
          </a:p>
          <a:p>
            <a:pPr lvl="1"/>
            <a:r>
              <a:rPr lang="en-US" dirty="0" smtClean="0"/>
              <a:t>Nonparticipant observations</a:t>
            </a:r>
          </a:p>
          <a:p>
            <a:pPr lvl="2"/>
            <a:r>
              <a:rPr lang="en-US" dirty="0" smtClean="0"/>
              <a:t>Observe, don’t get involved</a:t>
            </a:r>
          </a:p>
          <a:p>
            <a:pPr lvl="1"/>
            <a:r>
              <a:rPr lang="en-US" dirty="0" smtClean="0"/>
              <a:t>Participant observations</a:t>
            </a:r>
          </a:p>
          <a:p>
            <a:pPr lvl="2"/>
            <a:r>
              <a:rPr lang="en-US" dirty="0" smtClean="0"/>
              <a:t>Observe and participate</a:t>
            </a:r>
          </a:p>
          <a:p>
            <a:r>
              <a:rPr lang="en-US" dirty="0" smtClean="0"/>
              <a:t>Disguised (covert) observations</a:t>
            </a:r>
          </a:p>
          <a:p>
            <a:pPr lvl="1"/>
            <a:r>
              <a:rPr lang="en-US" dirty="0" smtClean="0"/>
              <a:t>Presence of researcher is unknown or minimized</a:t>
            </a:r>
          </a:p>
          <a:p>
            <a:pPr lvl="1"/>
            <a:r>
              <a:rPr lang="en-US" dirty="0" smtClean="0"/>
              <a:t>Nonparticipant or Participant</a:t>
            </a:r>
          </a:p>
          <a:p>
            <a:pPr lvl="1"/>
            <a:endParaRPr lang="en-US" dirty="0" smtClean="0"/>
          </a:p>
          <a:p>
            <a:r>
              <a:rPr lang="en-US" dirty="0" smtClean="0"/>
              <a:t>Issues: Reactivity and Ethics</a:t>
            </a:r>
            <a:endParaRPr lang="en-US" dirty="0"/>
          </a:p>
        </p:txBody>
      </p:sp>
    </p:spTree>
    <p:extLst>
      <p:ext uri="{BB962C8B-B14F-4D97-AF65-F5344CB8AC3E}">
        <p14:creationId xmlns:p14="http://schemas.microsoft.com/office/powerpoint/2010/main" val="3577592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Methods</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85000" lnSpcReduction="20000"/>
          </a:bodyPr>
          <a:lstStyle/>
          <a:p>
            <a:r>
              <a:rPr lang="en-US" dirty="0" smtClean="0"/>
              <a:t>Reactivity issues</a:t>
            </a:r>
          </a:p>
          <a:p>
            <a:r>
              <a:rPr lang="en-US" dirty="0" smtClean="0"/>
              <a:t>Can be reduced</a:t>
            </a:r>
          </a:p>
          <a:p>
            <a:pPr lvl="1"/>
            <a:r>
              <a:rPr lang="en-US" dirty="0" smtClean="0"/>
              <a:t>Remain hidden</a:t>
            </a:r>
          </a:p>
          <a:p>
            <a:pPr lvl="1"/>
            <a:r>
              <a:rPr lang="en-US" dirty="0" smtClean="0"/>
              <a:t>Habituation</a:t>
            </a:r>
          </a:p>
          <a:p>
            <a:pPr lvl="1"/>
            <a:r>
              <a:rPr lang="en-US" dirty="0" smtClean="0"/>
              <a:t>Indirect measures (unobtrusive)</a:t>
            </a:r>
          </a:p>
          <a:p>
            <a:r>
              <a:rPr lang="en-US" dirty="0" smtClean="0"/>
              <a:t>Advantages</a:t>
            </a:r>
          </a:p>
          <a:p>
            <a:pPr lvl="1"/>
            <a:r>
              <a:rPr lang="en-US" dirty="0" smtClean="0"/>
              <a:t>Usually higher external validity (higher ecological validity)</a:t>
            </a:r>
          </a:p>
          <a:p>
            <a:pPr lvl="1"/>
            <a:r>
              <a:rPr lang="en-US" dirty="0" smtClean="0"/>
              <a:t>Can examine behaviors that can’t be manipulated</a:t>
            </a:r>
          </a:p>
          <a:p>
            <a:r>
              <a:rPr lang="en-US" dirty="0" smtClean="0"/>
              <a:t>Disadvantages</a:t>
            </a:r>
          </a:p>
          <a:p>
            <a:pPr lvl="1"/>
            <a:r>
              <a:rPr lang="en-US" dirty="0" smtClean="0"/>
              <a:t>No causal statements (unless the observation is the DV in an experiment)</a:t>
            </a:r>
          </a:p>
          <a:p>
            <a:pPr lvl="1"/>
            <a:r>
              <a:rPr lang="en-US" dirty="0" smtClean="0"/>
              <a:t>Time consuming &amp; expensive</a:t>
            </a:r>
          </a:p>
          <a:p>
            <a:pPr lvl="1"/>
            <a:r>
              <a:rPr lang="en-US" dirty="0" smtClean="0"/>
              <a:t>No guarantee that behavior will occur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lstStyle/>
          <a:p>
            <a:r>
              <a:rPr lang="en-US" dirty="0" smtClean="0"/>
              <a:t>Leo (1996) interested in studying police interrogation practices. Spent 9 months observing122 interrogations involving 45 different detectives. In addition, observed 60 videotaped interrogations.</a:t>
            </a:r>
          </a:p>
          <a:p>
            <a:r>
              <a:rPr lang="en-US" dirty="0" smtClean="0"/>
              <a:t>Reactivity</a:t>
            </a:r>
          </a:p>
          <a:p>
            <a:r>
              <a:rPr lang="en-US" dirty="0" smtClean="0"/>
              <a:t>Representativeness/</a:t>
            </a:r>
            <a:r>
              <a:rPr lang="en-US" dirty="0" err="1" smtClean="0"/>
              <a:t>generalizability</a:t>
            </a:r>
            <a:endParaRPr lang="en-US" dirty="0" smtClean="0"/>
          </a:p>
          <a:p>
            <a:r>
              <a:rPr lang="en-US" dirty="0" smtClean="0"/>
              <a:t>Qualitative &amp; quantitative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Mini-Review</a:t>
            </a:r>
            <a:endParaRPr lang="en-US" dirty="0"/>
          </a:p>
        </p:txBody>
      </p:sp>
      <p:sp>
        <p:nvSpPr>
          <p:cNvPr id="3" name="Content Placeholder 2"/>
          <p:cNvSpPr>
            <a:spLocks noGrp="1"/>
          </p:cNvSpPr>
          <p:nvPr>
            <p:ph sz="quarter" idx="1"/>
          </p:nvPr>
        </p:nvSpPr>
        <p:spPr/>
        <p:txBody>
          <a:bodyPr/>
          <a:lstStyle/>
          <a:p>
            <a:r>
              <a:rPr lang="en-US" dirty="0" smtClean="0"/>
              <a:t>Observational Methods</a:t>
            </a:r>
          </a:p>
          <a:p>
            <a:pPr lvl="1"/>
            <a:r>
              <a:rPr lang="en-US" dirty="0" smtClean="0"/>
              <a:t>Behavioral categories</a:t>
            </a:r>
          </a:p>
          <a:p>
            <a:pPr lvl="2"/>
            <a:r>
              <a:rPr lang="en-US" dirty="0" smtClean="0"/>
              <a:t>Operational definitions</a:t>
            </a:r>
          </a:p>
          <a:p>
            <a:pPr lvl="1"/>
            <a:r>
              <a:rPr lang="en-US" dirty="0" smtClean="0"/>
              <a:t>Quantifying Observations</a:t>
            </a:r>
          </a:p>
          <a:p>
            <a:pPr lvl="2"/>
            <a:r>
              <a:rPr lang="en-US" dirty="0" smtClean="0"/>
              <a:t>Frequency, duration, intervals</a:t>
            </a:r>
          </a:p>
          <a:p>
            <a:pPr lvl="1"/>
            <a:r>
              <a:rPr lang="en-US" dirty="0" smtClean="0"/>
              <a:t>Record all observations or sampling </a:t>
            </a:r>
            <a:r>
              <a:rPr lang="en-US" dirty="0"/>
              <a:t>o</a:t>
            </a:r>
            <a:r>
              <a:rPr lang="en-US" dirty="0" smtClean="0"/>
              <a:t>bservations</a:t>
            </a:r>
          </a:p>
          <a:p>
            <a:pPr lvl="2"/>
            <a:r>
              <a:rPr lang="en-US" dirty="0" smtClean="0"/>
              <a:t>Sampling: Time, event, individual</a:t>
            </a:r>
          </a:p>
          <a:p>
            <a:pPr lvl="1"/>
            <a:r>
              <a:rPr lang="en-US" dirty="0" smtClean="0"/>
              <a:t>Role of the researcher</a:t>
            </a:r>
          </a:p>
          <a:p>
            <a:pPr lvl="2"/>
            <a:r>
              <a:rPr lang="en-US" dirty="0" smtClean="0"/>
              <a:t>Undisguised or Disguised</a:t>
            </a:r>
          </a:p>
          <a:p>
            <a:pPr lvl="2"/>
            <a:r>
              <a:rPr lang="en-US" dirty="0" smtClean="0"/>
              <a:t>Nonparticipant or Participant Observer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 Methods</a:t>
            </a:r>
            <a:endParaRPr lang="en-US" dirty="0"/>
          </a:p>
        </p:txBody>
      </p:sp>
      <p:sp>
        <p:nvSpPr>
          <p:cNvPr id="3" name="Content Placeholder 2"/>
          <p:cNvSpPr>
            <a:spLocks noGrp="1"/>
          </p:cNvSpPr>
          <p:nvPr>
            <p:ph sz="quarter" idx="1"/>
          </p:nvPr>
        </p:nvSpPr>
        <p:spPr/>
        <p:txBody>
          <a:bodyPr/>
          <a:lstStyle/>
          <a:p>
            <a:r>
              <a:rPr lang="en-US" dirty="0" smtClean="0"/>
              <a:t>Observational Methods</a:t>
            </a:r>
          </a:p>
          <a:p>
            <a:pPr lvl="1"/>
            <a:r>
              <a:rPr lang="en-US" dirty="0" smtClean="0"/>
              <a:t>Describe behavior</a:t>
            </a:r>
          </a:p>
          <a:p>
            <a:pPr lvl="1"/>
            <a:r>
              <a:rPr lang="en-US" dirty="0" smtClean="0"/>
              <a:t>Can be used in many different designs (e.g., experimental, correlational, descriptive)</a:t>
            </a:r>
          </a:p>
          <a:p>
            <a:pPr lvl="1"/>
            <a:endParaRPr lang="en-US" dirty="0" smtClean="0"/>
          </a:p>
          <a:p>
            <a:r>
              <a:rPr lang="en-US" dirty="0" smtClean="0"/>
              <a:t>Involves systematic observation</a:t>
            </a:r>
          </a:p>
          <a:p>
            <a:endParaRPr lang="en-US" dirty="0" smtClean="0"/>
          </a:p>
          <a:p>
            <a:r>
              <a:rPr lang="en-US" dirty="0" smtClean="0"/>
              <a:t>Ecological Validity – does it generalize to the real world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Method</a:t>
            </a:r>
            <a:endParaRPr lang="en-US" dirty="0"/>
          </a:p>
        </p:txBody>
      </p:sp>
      <p:sp>
        <p:nvSpPr>
          <p:cNvPr id="3" name="Content Placeholder 2"/>
          <p:cNvSpPr>
            <a:spLocks noGrp="1"/>
          </p:cNvSpPr>
          <p:nvPr>
            <p:ph sz="quarter" idx="1"/>
          </p:nvPr>
        </p:nvSpPr>
        <p:spPr/>
        <p:txBody>
          <a:bodyPr>
            <a:normAutofit/>
          </a:bodyPr>
          <a:lstStyle/>
          <a:p>
            <a:r>
              <a:rPr lang="en-US" dirty="0" smtClean="0"/>
              <a:t>Behavioral categories</a:t>
            </a:r>
          </a:p>
          <a:p>
            <a:pPr lvl="1"/>
            <a:r>
              <a:rPr lang="en-US" dirty="0" smtClean="0"/>
              <a:t>Categories of behaviors to be observed</a:t>
            </a:r>
          </a:p>
          <a:p>
            <a:pPr lvl="1"/>
            <a:r>
              <a:rPr lang="en-US" dirty="0" smtClean="0"/>
              <a:t>Clear operational definitions</a:t>
            </a:r>
          </a:p>
          <a:p>
            <a:r>
              <a:rPr lang="en-US" dirty="0" smtClean="0"/>
              <a:t>Prior research &amp; preliminary observations</a:t>
            </a:r>
          </a:p>
          <a:p>
            <a:pPr lvl="1"/>
            <a:endParaRPr lang="en-US" dirty="0" smtClean="0"/>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basic recording sheets</a:t>
            </a:r>
            <a:endParaRPr lang="en-US" dirty="0"/>
          </a:p>
        </p:txBody>
      </p:sp>
      <p:pic>
        <p:nvPicPr>
          <p:cNvPr id="3074" name="Picture 2"/>
          <p:cNvPicPr>
            <a:picLocks noGrp="1" noChangeAspect="1" noChangeArrowheads="1"/>
          </p:cNvPicPr>
          <p:nvPr>
            <p:ph sz="quarter" idx="1"/>
          </p:nvPr>
        </p:nvPicPr>
        <p:blipFill>
          <a:blip r:embed="rId3" cstate="print"/>
          <a:srcRect/>
          <a:stretch>
            <a:fillRect/>
          </a:stretch>
        </p:blipFill>
        <p:spPr bwMode="auto">
          <a:xfrm>
            <a:off x="914400" y="2566527"/>
            <a:ext cx="7772400" cy="2334546"/>
          </a:xfrm>
          <a:prstGeom prst="rect">
            <a:avLst/>
          </a:prstGeom>
          <a:noFill/>
          <a:ln w="9525">
            <a:noFill/>
            <a:miter lim="800000"/>
            <a:headEnd/>
            <a:tailEnd/>
          </a:ln>
          <a:effectLst/>
        </p:spPr>
      </p:pic>
      <p:sp>
        <p:nvSpPr>
          <p:cNvPr id="5" name="Rectangle 4"/>
          <p:cNvSpPr/>
          <p:nvPr/>
        </p:nvSpPr>
        <p:spPr>
          <a:xfrm>
            <a:off x="914400" y="4953000"/>
            <a:ext cx="3031599" cy="369332"/>
          </a:xfrm>
          <a:prstGeom prst="rect">
            <a:avLst/>
          </a:prstGeom>
        </p:spPr>
        <p:txBody>
          <a:bodyPr wrap="none">
            <a:spAutoFit/>
          </a:bodyPr>
          <a:lstStyle/>
          <a:p>
            <a:r>
              <a:rPr lang="en-US" dirty="0"/>
              <a:t>Sample Descriptive Coding Form.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Method</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Quantifying Observations </a:t>
            </a:r>
          </a:p>
          <a:p>
            <a:pPr>
              <a:buNone/>
            </a:pPr>
            <a:r>
              <a:rPr lang="en-US" dirty="0" smtClean="0"/>
              <a:t>Frequency</a:t>
            </a:r>
          </a:p>
          <a:p>
            <a:pPr lvl="1"/>
            <a:r>
              <a:rPr lang="en-US" dirty="0" smtClean="0"/>
              <a:t>Behavior count during fixed time</a:t>
            </a:r>
          </a:p>
          <a:p>
            <a:r>
              <a:rPr lang="en-US" dirty="0" smtClean="0"/>
              <a:t>Duration</a:t>
            </a:r>
          </a:p>
          <a:p>
            <a:pPr lvl="1"/>
            <a:r>
              <a:rPr lang="en-US" dirty="0" smtClean="0"/>
              <a:t>Time engaged in behavior during fixed time</a:t>
            </a:r>
          </a:p>
          <a:p>
            <a:r>
              <a:rPr lang="en-US" dirty="0" smtClean="0"/>
              <a:t>Intervals</a:t>
            </a:r>
          </a:p>
          <a:p>
            <a:pPr lvl="2"/>
            <a:r>
              <a:rPr lang="en-US" dirty="0" smtClean="0"/>
              <a:t>Divide observation into intervals, record whether or not behavior occurs during each interval</a:t>
            </a:r>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basic recording sheets</a:t>
            </a:r>
            <a:endParaRPr lang="en-US" dirty="0"/>
          </a:p>
        </p:txBody>
      </p:sp>
      <p:pic>
        <p:nvPicPr>
          <p:cNvPr id="1026" name="Picture 2"/>
          <p:cNvPicPr>
            <a:picLocks noGrp="1" noChangeAspect="1" noChangeArrowheads="1"/>
          </p:cNvPicPr>
          <p:nvPr>
            <p:ph sz="quarter" idx="1"/>
          </p:nvPr>
        </p:nvPicPr>
        <p:blipFill>
          <a:blip r:embed="rId3" cstate="print"/>
          <a:srcRect/>
          <a:stretch>
            <a:fillRect/>
          </a:stretch>
        </p:blipFill>
        <p:spPr bwMode="auto">
          <a:xfrm>
            <a:off x="914400" y="2229166"/>
            <a:ext cx="7772400" cy="3009267"/>
          </a:xfrm>
          <a:prstGeom prst="rect">
            <a:avLst/>
          </a:prstGeom>
          <a:noFill/>
          <a:ln w="9525">
            <a:noFill/>
            <a:miter lim="800000"/>
            <a:headEnd/>
            <a:tailEnd/>
          </a:ln>
          <a:effectLst/>
        </p:spPr>
      </p:pic>
      <p:sp>
        <p:nvSpPr>
          <p:cNvPr id="5" name="Rectangle 4"/>
          <p:cNvSpPr/>
          <p:nvPr/>
        </p:nvSpPr>
        <p:spPr>
          <a:xfrm>
            <a:off x="914400" y="5410200"/>
            <a:ext cx="3464603" cy="369332"/>
          </a:xfrm>
          <a:prstGeom prst="rect">
            <a:avLst/>
          </a:prstGeom>
        </p:spPr>
        <p:txBody>
          <a:bodyPr wrap="none">
            <a:spAutoFit/>
          </a:bodyPr>
          <a:lstStyle/>
          <a:p>
            <a:r>
              <a:rPr lang="en-US" b="1" dirty="0" smtClean="0"/>
              <a:t>Sample </a:t>
            </a:r>
            <a:r>
              <a:rPr lang="en-US" b="1" dirty="0"/>
              <a:t>Descriptive Coding Form.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basic recording sheets</a:t>
            </a:r>
            <a:endParaRPr lang="en-US" dirty="0"/>
          </a:p>
        </p:txBody>
      </p:sp>
      <p:pic>
        <p:nvPicPr>
          <p:cNvPr id="2050" name="Picture 2"/>
          <p:cNvPicPr>
            <a:picLocks noGrp="1" noChangeAspect="1" noChangeArrowheads="1"/>
          </p:cNvPicPr>
          <p:nvPr>
            <p:ph sz="quarter" idx="1"/>
          </p:nvPr>
        </p:nvPicPr>
        <p:blipFill>
          <a:blip r:embed="rId3" cstate="print"/>
          <a:srcRect/>
          <a:stretch>
            <a:fillRect/>
          </a:stretch>
        </p:blipFill>
        <p:spPr bwMode="auto">
          <a:xfrm>
            <a:off x="914400" y="2509293"/>
            <a:ext cx="7772400" cy="2449013"/>
          </a:xfrm>
          <a:prstGeom prst="rect">
            <a:avLst/>
          </a:prstGeom>
          <a:noFill/>
          <a:ln w="9525">
            <a:noFill/>
            <a:miter lim="800000"/>
            <a:headEnd/>
            <a:tailEnd/>
          </a:ln>
          <a:effectLst/>
        </p:spPr>
      </p:pic>
      <p:sp>
        <p:nvSpPr>
          <p:cNvPr id="6" name="Rectangle 5"/>
          <p:cNvSpPr/>
          <p:nvPr/>
        </p:nvSpPr>
        <p:spPr>
          <a:xfrm>
            <a:off x="914400" y="5029200"/>
            <a:ext cx="3906326" cy="369332"/>
          </a:xfrm>
          <a:prstGeom prst="rect">
            <a:avLst/>
          </a:prstGeom>
        </p:spPr>
        <p:txBody>
          <a:bodyPr wrap="none">
            <a:spAutoFit/>
          </a:bodyPr>
          <a:lstStyle/>
          <a:p>
            <a:r>
              <a:rPr lang="en-US" dirty="0"/>
              <a:t>Sample Checklist for Coding Child Behavior.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Method</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en-US" dirty="0"/>
              <a:t>Narrative </a:t>
            </a:r>
            <a:r>
              <a:rPr lang="en-US" dirty="0" smtClean="0"/>
              <a:t>records</a:t>
            </a:r>
            <a:endParaRPr lang="en-US" dirty="0" smtClean="0"/>
          </a:p>
          <a:p>
            <a:pPr>
              <a:buNone/>
            </a:pPr>
            <a:endParaRPr lang="en-US" dirty="0" smtClean="0"/>
          </a:p>
          <a:p>
            <a:pPr>
              <a:buNone/>
            </a:pPr>
            <a:r>
              <a:rPr lang="en-US" dirty="0" smtClean="0"/>
              <a:t>Video/audio-recording</a:t>
            </a:r>
          </a:p>
          <a:p>
            <a:pPr lvl="1"/>
            <a:r>
              <a:rPr lang="en-US" dirty="0" smtClean="0"/>
              <a:t>Pick up on missed behaviors</a:t>
            </a:r>
          </a:p>
          <a:p>
            <a:pPr lvl="1"/>
            <a:r>
              <a:rPr lang="en-US" dirty="0" smtClean="0"/>
              <a:t>Multiple observers watch same event</a:t>
            </a:r>
          </a:p>
          <a:p>
            <a:pPr lvl="1"/>
            <a:r>
              <a:rPr lang="en-US" dirty="0" smtClean="0"/>
              <a:t>Might be less disruptive</a:t>
            </a:r>
          </a:p>
          <a:p>
            <a:pPr>
              <a:buNone/>
            </a:pPr>
            <a:endParaRPr lang="en-US" dirty="0" smtClean="0"/>
          </a:p>
          <a:p>
            <a:pPr>
              <a:buNone/>
            </a:pPr>
            <a:r>
              <a:rPr lang="en-US" dirty="0" smtClean="0"/>
              <a:t>Sampling Observations</a:t>
            </a:r>
          </a:p>
          <a:p>
            <a:r>
              <a:rPr lang="en-US" dirty="0" smtClean="0"/>
              <a:t>Time</a:t>
            </a:r>
          </a:p>
          <a:p>
            <a:pPr lvl="1"/>
            <a:r>
              <a:rPr lang="en-US" dirty="0" smtClean="0"/>
              <a:t>Observe-record-observe-record</a:t>
            </a:r>
          </a:p>
          <a:p>
            <a:r>
              <a:rPr lang="en-US" dirty="0" smtClean="0"/>
              <a:t>Event</a:t>
            </a:r>
          </a:p>
          <a:p>
            <a:pPr lvl="1"/>
            <a:r>
              <a:rPr lang="en-US" dirty="0" smtClean="0"/>
              <a:t>Observe one behavior</a:t>
            </a:r>
          </a:p>
          <a:p>
            <a:pPr lvl="1"/>
            <a:r>
              <a:rPr lang="en-US" dirty="0" smtClean="0"/>
              <a:t>Shift behavior (behavior1-behavior2-behavior3)</a:t>
            </a:r>
          </a:p>
          <a:p>
            <a:r>
              <a:rPr lang="en-US" dirty="0" smtClean="0"/>
              <a:t>Individual</a:t>
            </a:r>
          </a:p>
          <a:p>
            <a:pPr lvl="1"/>
            <a:r>
              <a:rPr lang="en-US" dirty="0" smtClean="0"/>
              <a:t>Shift individuals</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linds(horizontal)">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blinds(horizontal)">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blinds(horizontal)">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blinds(horizontal)">
                                      <p:cBhvr>
                                        <p:cTn id="57" dur="5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blinds(horizontal)">
                                      <p:cBhvr>
                                        <p:cTn id="62" dur="500"/>
                                        <p:tgtEl>
                                          <p:spTgt spid="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blinds(horizontal)">
                                      <p:cBhvr>
                                        <p:cTn id="6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Observers</a:t>
            </a:r>
            <a:endParaRPr lang="en-US" dirty="0"/>
          </a:p>
        </p:txBody>
      </p:sp>
      <p:sp>
        <p:nvSpPr>
          <p:cNvPr id="3" name="Content Placeholder 2"/>
          <p:cNvSpPr>
            <a:spLocks noGrp="1"/>
          </p:cNvSpPr>
          <p:nvPr>
            <p:ph sz="quarter" idx="1"/>
          </p:nvPr>
        </p:nvSpPr>
        <p:spPr/>
        <p:txBody>
          <a:bodyPr/>
          <a:lstStyle/>
          <a:p>
            <a:r>
              <a:rPr lang="en-US" dirty="0" err="1" smtClean="0"/>
              <a:t>Interrater</a:t>
            </a:r>
            <a:r>
              <a:rPr lang="en-US" dirty="0" smtClean="0"/>
              <a:t> reliability </a:t>
            </a:r>
          </a:p>
          <a:p>
            <a:pPr lvl="1"/>
            <a:r>
              <a:rPr lang="en-US" dirty="0" smtClean="0"/>
              <a:t>Agreement between observers</a:t>
            </a:r>
          </a:p>
          <a:p>
            <a:pPr lvl="1"/>
            <a:endParaRPr lang="en-US" dirty="0" smtClean="0"/>
          </a:p>
          <a:p>
            <a:r>
              <a:rPr lang="en-US" dirty="0" smtClean="0"/>
              <a:t>Evaluating </a:t>
            </a:r>
            <a:r>
              <a:rPr lang="en-US" dirty="0" err="1" smtClean="0"/>
              <a:t>interrater</a:t>
            </a:r>
            <a:r>
              <a:rPr lang="en-US" dirty="0" smtClean="0"/>
              <a:t> reliability</a:t>
            </a:r>
          </a:p>
          <a:p>
            <a:pPr lvl="1"/>
            <a:r>
              <a:rPr lang="en-US" dirty="0" smtClean="0"/>
              <a:t>Percent agreement</a:t>
            </a:r>
          </a:p>
          <a:p>
            <a:pPr lvl="1">
              <a:buNone/>
            </a:pPr>
            <a:endParaRPr lang="en-US" dirty="0" smtClean="0"/>
          </a:p>
          <a:p>
            <a:pPr lvl="1">
              <a:buNone/>
            </a:pPr>
            <a:r>
              <a:rPr lang="en-US" dirty="0" smtClean="0"/>
              <a:t>	</a:t>
            </a:r>
            <a:r>
              <a:rPr lang="en-US" u="sng" dirty="0" smtClean="0"/>
              <a:t>total # of agreements </a:t>
            </a:r>
            <a:r>
              <a:rPr lang="en-US" dirty="0" smtClean="0"/>
              <a:t>	    X    100</a:t>
            </a:r>
          </a:p>
          <a:p>
            <a:pPr lvl="1">
              <a:buNone/>
            </a:pPr>
            <a:r>
              <a:rPr lang="en-US" dirty="0" smtClean="0"/>
              <a:t>  total # of observations</a:t>
            </a:r>
            <a:endParaRPr lang="en-US" dirty="0"/>
          </a:p>
        </p:txBody>
      </p:sp>
    </p:spTree>
    <p:extLst>
      <p:ext uri="{BB962C8B-B14F-4D97-AF65-F5344CB8AC3E}">
        <p14:creationId xmlns:p14="http://schemas.microsoft.com/office/powerpoint/2010/main" val="71882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2018</TotalTime>
  <Words>3086</Words>
  <Application>Microsoft Macintosh PowerPoint</Application>
  <PresentationFormat>On-screen Show (4:3)</PresentationFormat>
  <Paragraphs>210</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Tw Cen MT</vt:lpstr>
      <vt:lpstr>Wingdings</vt:lpstr>
      <vt:lpstr>Wingdings 2</vt:lpstr>
      <vt:lpstr>Median</vt:lpstr>
      <vt:lpstr>Observational Methods</vt:lpstr>
      <vt:lpstr>Observation Methods</vt:lpstr>
      <vt:lpstr>Observational Method</vt:lpstr>
      <vt:lpstr>Examples of basic recording sheets</vt:lpstr>
      <vt:lpstr>Observational Method</vt:lpstr>
      <vt:lpstr>Examples of basic recording sheets</vt:lpstr>
      <vt:lpstr>Examples of basic recording sheets</vt:lpstr>
      <vt:lpstr>Observational Method</vt:lpstr>
      <vt:lpstr>Multiple Observers</vt:lpstr>
      <vt:lpstr>Multiple Observers</vt:lpstr>
      <vt:lpstr>Observational Method</vt:lpstr>
      <vt:lpstr>Observational Methods</vt:lpstr>
      <vt:lpstr>Example</vt:lpstr>
      <vt:lpstr>Mini-Review</vt:lpstr>
    </vt:vector>
  </TitlesOfParts>
  <Company>Kennesaw State University</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Ch13: Descriptive Research Strategy</dc:title>
  <dc:creator>its</dc:creator>
  <cp:lastModifiedBy>Microsoft Office User</cp:lastModifiedBy>
  <cp:revision>110</cp:revision>
  <cp:lastPrinted>2013-02-13T17:27:38Z</cp:lastPrinted>
  <dcterms:created xsi:type="dcterms:W3CDTF">2010-09-22T20:34:16Z</dcterms:created>
  <dcterms:modified xsi:type="dcterms:W3CDTF">2017-05-24T23:35:42Z</dcterms:modified>
</cp:coreProperties>
</file>