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330" r:id="rId3"/>
    <p:sldId id="331" r:id="rId4"/>
    <p:sldId id="334" r:id="rId5"/>
    <p:sldId id="332" r:id="rId6"/>
    <p:sldId id="333" r:id="rId7"/>
    <p:sldId id="335" r:id="rId8"/>
  </p:sldIdLst>
  <p:sldSz cx="9144000" cy="6858000" type="screen4x3"/>
  <p:notesSz cx="69596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05" autoAdjust="0"/>
    <p:restoredTop sz="59203" autoAdjust="0"/>
  </p:normalViewPr>
  <p:slideViewPr>
    <p:cSldViewPr>
      <p:cViewPr varScale="1">
        <p:scale>
          <a:sx n="57" d="100"/>
          <a:sy n="57" d="100"/>
        </p:scale>
        <p:origin x="2208" y="78"/>
      </p:cViewPr>
      <p:guideLst>
        <p:guide orient="horz" pos="2160"/>
        <p:guide pos="2880"/>
      </p:guideLst>
    </p:cSldViewPr>
  </p:slideViewPr>
  <p:outlineViewPr>
    <p:cViewPr>
      <p:scale>
        <a:sx n="33" d="100"/>
        <a:sy n="33" d="100"/>
      </p:scale>
      <p:origin x="0" y="3570"/>
    </p:cViewPr>
  </p:outlineViewPr>
  <p:notesTextViewPr>
    <p:cViewPr>
      <p:scale>
        <a:sx n="100" d="100"/>
        <a:sy n="100" d="100"/>
      </p:scale>
      <p:origin x="0" y="0"/>
    </p:cViewPr>
  </p:notesTextViewPr>
  <p:notesViewPr>
    <p:cSldViewPr>
      <p:cViewPr varScale="1">
        <p:scale>
          <a:sx n="84" d="100"/>
          <a:sy n="84" d="100"/>
        </p:scale>
        <p:origin x="-1968" y="-72"/>
      </p:cViewPr>
      <p:guideLst>
        <p:guide orient="horz" pos="2932"/>
        <p:guide pos="219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5827" cy="465455"/>
          </a:xfrm>
          <a:prstGeom prst="rect">
            <a:avLst/>
          </a:prstGeom>
        </p:spPr>
        <p:txBody>
          <a:bodyPr vert="horz" lIns="93552" tIns="46776" rIns="93552" bIns="46776" rtlCol="0"/>
          <a:lstStyle>
            <a:lvl1pPr algn="l">
              <a:defRPr sz="1200"/>
            </a:lvl1pPr>
          </a:lstStyle>
          <a:p>
            <a:endParaRPr lang="en-US"/>
          </a:p>
        </p:txBody>
      </p:sp>
      <p:sp>
        <p:nvSpPr>
          <p:cNvPr id="3" name="Date Placeholder 2"/>
          <p:cNvSpPr>
            <a:spLocks noGrp="1"/>
          </p:cNvSpPr>
          <p:nvPr>
            <p:ph type="dt" sz="quarter" idx="1"/>
          </p:nvPr>
        </p:nvSpPr>
        <p:spPr>
          <a:xfrm>
            <a:off x="3942163" y="1"/>
            <a:ext cx="3015827" cy="465455"/>
          </a:xfrm>
          <a:prstGeom prst="rect">
            <a:avLst/>
          </a:prstGeom>
        </p:spPr>
        <p:txBody>
          <a:bodyPr vert="horz" lIns="93552" tIns="46776" rIns="93552" bIns="46776" rtlCol="0"/>
          <a:lstStyle>
            <a:lvl1pPr algn="r">
              <a:defRPr sz="1200"/>
            </a:lvl1pPr>
          </a:lstStyle>
          <a:p>
            <a:fld id="{31ADCB3D-E6B7-4D0E-98F2-285C15024604}" type="datetimeFigureOut">
              <a:rPr lang="en-US" smtClean="0"/>
              <a:pPr/>
              <a:t>5/31/2017</a:t>
            </a:fld>
            <a:endParaRPr lang="en-US"/>
          </a:p>
        </p:txBody>
      </p:sp>
      <p:sp>
        <p:nvSpPr>
          <p:cNvPr id="4" name="Footer Placeholder 3"/>
          <p:cNvSpPr>
            <a:spLocks noGrp="1"/>
          </p:cNvSpPr>
          <p:nvPr>
            <p:ph type="ftr" sz="quarter" idx="2"/>
          </p:nvPr>
        </p:nvSpPr>
        <p:spPr>
          <a:xfrm>
            <a:off x="0" y="8842019"/>
            <a:ext cx="3015827" cy="465455"/>
          </a:xfrm>
          <a:prstGeom prst="rect">
            <a:avLst/>
          </a:prstGeom>
        </p:spPr>
        <p:txBody>
          <a:bodyPr vert="horz" lIns="93552" tIns="46776" rIns="93552" bIns="46776" rtlCol="0" anchor="b"/>
          <a:lstStyle>
            <a:lvl1pPr algn="l">
              <a:defRPr sz="1200"/>
            </a:lvl1pPr>
          </a:lstStyle>
          <a:p>
            <a:endParaRPr lang="en-US"/>
          </a:p>
        </p:txBody>
      </p:sp>
      <p:sp>
        <p:nvSpPr>
          <p:cNvPr id="5" name="Slide Number Placeholder 4"/>
          <p:cNvSpPr>
            <a:spLocks noGrp="1"/>
          </p:cNvSpPr>
          <p:nvPr>
            <p:ph type="sldNum" sz="quarter" idx="3"/>
          </p:nvPr>
        </p:nvSpPr>
        <p:spPr>
          <a:xfrm>
            <a:off x="3942163" y="8842019"/>
            <a:ext cx="3015827" cy="465455"/>
          </a:xfrm>
          <a:prstGeom prst="rect">
            <a:avLst/>
          </a:prstGeom>
        </p:spPr>
        <p:txBody>
          <a:bodyPr vert="horz" lIns="93552" tIns="46776" rIns="93552" bIns="46776" rtlCol="0" anchor="b"/>
          <a:lstStyle>
            <a:lvl1pPr algn="r">
              <a:defRPr sz="1200"/>
            </a:lvl1pPr>
          </a:lstStyle>
          <a:p>
            <a:fld id="{54E48077-CEE1-4759-9E79-B3D5F974233E}" type="slidenum">
              <a:rPr lang="en-US" smtClean="0"/>
              <a:pPr/>
              <a:t>‹#›</a:t>
            </a:fld>
            <a:endParaRPr lang="en-US"/>
          </a:p>
        </p:txBody>
      </p:sp>
    </p:spTree>
    <p:extLst>
      <p:ext uri="{BB962C8B-B14F-4D97-AF65-F5344CB8AC3E}">
        <p14:creationId xmlns:p14="http://schemas.microsoft.com/office/powerpoint/2010/main" val="3645795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5827" cy="465455"/>
          </a:xfrm>
          <a:prstGeom prst="rect">
            <a:avLst/>
          </a:prstGeom>
        </p:spPr>
        <p:txBody>
          <a:bodyPr vert="horz" lIns="93552" tIns="46776" rIns="93552" bIns="46776" rtlCol="0"/>
          <a:lstStyle>
            <a:lvl1pPr algn="l">
              <a:defRPr sz="1200"/>
            </a:lvl1pPr>
          </a:lstStyle>
          <a:p>
            <a:endParaRPr lang="en-US"/>
          </a:p>
        </p:txBody>
      </p:sp>
      <p:sp>
        <p:nvSpPr>
          <p:cNvPr id="3" name="Date Placeholder 2"/>
          <p:cNvSpPr>
            <a:spLocks noGrp="1"/>
          </p:cNvSpPr>
          <p:nvPr>
            <p:ph type="dt" idx="1"/>
          </p:nvPr>
        </p:nvSpPr>
        <p:spPr>
          <a:xfrm>
            <a:off x="3942163" y="1"/>
            <a:ext cx="3015827" cy="465455"/>
          </a:xfrm>
          <a:prstGeom prst="rect">
            <a:avLst/>
          </a:prstGeom>
        </p:spPr>
        <p:txBody>
          <a:bodyPr vert="horz" lIns="93552" tIns="46776" rIns="93552" bIns="46776" rtlCol="0"/>
          <a:lstStyle>
            <a:lvl1pPr algn="r">
              <a:defRPr sz="1200"/>
            </a:lvl1pPr>
          </a:lstStyle>
          <a:p>
            <a:fld id="{E60DE694-6BEB-4B71-A478-D51E0AE4B335}" type="datetimeFigureOut">
              <a:rPr lang="en-US" smtClean="0"/>
              <a:pPr/>
              <a:t>5/31/2017</a:t>
            </a:fld>
            <a:endParaRPr lang="en-US"/>
          </a:p>
        </p:txBody>
      </p:sp>
      <p:sp>
        <p:nvSpPr>
          <p:cNvPr id="4" name="Slide Image Placeholder 3"/>
          <p:cNvSpPr>
            <a:spLocks noGrp="1" noRot="1" noChangeAspect="1"/>
          </p:cNvSpPr>
          <p:nvPr>
            <p:ph type="sldImg" idx="2"/>
          </p:nvPr>
        </p:nvSpPr>
        <p:spPr>
          <a:xfrm>
            <a:off x="1152525" y="698500"/>
            <a:ext cx="4654550" cy="3490913"/>
          </a:xfrm>
          <a:prstGeom prst="rect">
            <a:avLst/>
          </a:prstGeom>
          <a:noFill/>
          <a:ln w="12700">
            <a:solidFill>
              <a:prstClr val="black"/>
            </a:solidFill>
          </a:ln>
        </p:spPr>
        <p:txBody>
          <a:bodyPr vert="horz" lIns="93552" tIns="46776" rIns="93552" bIns="46776" rtlCol="0" anchor="ctr"/>
          <a:lstStyle/>
          <a:p>
            <a:endParaRPr lang="en-US"/>
          </a:p>
        </p:txBody>
      </p:sp>
      <p:sp>
        <p:nvSpPr>
          <p:cNvPr id="5" name="Notes Placeholder 4"/>
          <p:cNvSpPr>
            <a:spLocks noGrp="1"/>
          </p:cNvSpPr>
          <p:nvPr>
            <p:ph type="body" sz="quarter" idx="3"/>
          </p:nvPr>
        </p:nvSpPr>
        <p:spPr>
          <a:xfrm>
            <a:off x="695960" y="4421824"/>
            <a:ext cx="5567680" cy="4189095"/>
          </a:xfrm>
          <a:prstGeom prst="rect">
            <a:avLst/>
          </a:prstGeom>
        </p:spPr>
        <p:txBody>
          <a:bodyPr vert="horz" lIns="93552" tIns="46776" rIns="93552" bIns="467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5827" cy="465455"/>
          </a:xfrm>
          <a:prstGeom prst="rect">
            <a:avLst/>
          </a:prstGeom>
        </p:spPr>
        <p:txBody>
          <a:bodyPr vert="horz" lIns="93552" tIns="46776" rIns="93552" bIns="46776" rtlCol="0" anchor="b"/>
          <a:lstStyle>
            <a:lvl1pPr algn="l">
              <a:defRPr sz="1200"/>
            </a:lvl1pPr>
          </a:lstStyle>
          <a:p>
            <a:endParaRPr lang="en-US"/>
          </a:p>
        </p:txBody>
      </p:sp>
      <p:sp>
        <p:nvSpPr>
          <p:cNvPr id="7" name="Slide Number Placeholder 6"/>
          <p:cNvSpPr>
            <a:spLocks noGrp="1"/>
          </p:cNvSpPr>
          <p:nvPr>
            <p:ph type="sldNum" sz="quarter" idx="5"/>
          </p:nvPr>
        </p:nvSpPr>
        <p:spPr>
          <a:xfrm>
            <a:off x="3942163" y="8842030"/>
            <a:ext cx="3015827" cy="465455"/>
          </a:xfrm>
          <a:prstGeom prst="rect">
            <a:avLst/>
          </a:prstGeom>
        </p:spPr>
        <p:txBody>
          <a:bodyPr vert="horz" lIns="93552" tIns="46776" rIns="93552" bIns="46776" rtlCol="0" anchor="b"/>
          <a:lstStyle>
            <a:lvl1pPr algn="r">
              <a:defRPr sz="1200"/>
            </a:lvl1pPr>
          </a:lstStyle>
          <a:p>
            <a:fld id="{91E5D7E8-F96F-4A21-AE02-ECEF97F6542E}" type="slidenum">
              <a:rPr lang="en-US" smtClean="0"/>
              <a:pPr/>
              <a:t>‹#›</a:t>
            </a:fld>
            <a:endParaRPr lang="en-US"/>
          </a:p>
        </p:txBody>
      </p:sp>
    </p:spTree>
    <p:extLst>
      <p:ext uri="{BB962C8B-B14F-4D97-AF65-F5344CB8AC3E}">
        <p14:creationId xmlns:p14="http://schemas.microsoft.com/office/powerpoint/2010/main" val="422228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E5D7E8-F96F-4A21-AE02-ECEF97F6542E}" type="slidenum">
              <a:rPr lang="en-US" smtClean="0"/>
              <a:pPr/>
              <a:t>1</a:t>
            </a:fld>
            <a:endParaRPr lang="en-US"/>
          </a:p>
        </p:txBody>
      </p:sp>
    </p:spTree>
    <p:extLst>
      <p:ext uri="{BB962C8B-B14F-4D97-AF65-F5344CB8AC3E}">
        <p14:creationId xmlns:p14="http://schemas.microsoft.com/office/powerpoint/2010/main" val="148609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charset="0"/>
              <a:buChar char="•"/>
            </a:pPr>
            <a:r>
              <a:rPr lang="en-US" b="1" dirty="0" smtClean="0"/>
              <a:t>Case Study </a:t>
            </a:r>
            <a:r>
              <a:rPr lang="en-US" dirty="0" smtClean="0"/>
              <a:t>Method</a:t>
            </a:r>
          </a:p>
          <a:p>
            <a:pPr marL="628650" lvl="1" indent="-171450">
              <a:buFont typeface="Arial" charset="0"/>
              <a:buChar char="•"/>
            </a:pPr>
            <a:r>
              <a:rPr lang="en-US" dirty="0" smtClean="0"/>
              <a:t>focuses </a:t>
            </a:r>
            <a:r>
              <a:rPr lang="en-US" dirty="0" smtClean="0"/>
              <a:t>on one or in some cases a few individuals</a:t>
            </a:r>
            <a:r>
              <a:rPr lang="en-US" dirty="0" smtClean="0"/>
              <a:t>. On occasion,</a:t>
            </a:r>
            <a:r>
              <a:rPr lang="en-US" baseline="0" dirty="0" smtClean="0"/>
              <a:t> it could also include the study of a single group, organization, or an event. </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Researchers</a:t>
            </a:r>
            <a:r>
              <a:rPr lang="en-US" baseline="0" dirty="0" smtClean="0"/>
              <a:t> are typically not </a:t>
            </a:r>
            <a:r>
              <a:rPr lang="en-US" dirty="0" smtClean="0"/>
              <a:t>obtaining averages from a group of people or looking a scatterplots to determine if there</a:t>
            </a:r>
            <a:r>
              <a:rPr lang="en-US" baseline="0" dirty="0" smtClean="0"/>
              <a:t> is a correlation between variables. Instead, researchers conduct an in-depth investigation of a specific person. Researchers intensely observe and record the behavior of a participant in which details are emphasized over generalities. Researchers are seeking to describe the person and their experiences. This observation might span a few months to many years.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This method can be used in clinical research as a way to diagnosis and describe and monitor some form of treatment. </a:t>
            </a:r>
          </a:p>
        </p:txBody>
      </p:sp>
      <p:sp>
        <p:nvSpPr>
          <p:cNvPr id="4" name="Slide Number Placeholder 3"/>
          <p:cNvSpPr>
            <a:spLocks noGrp="1"/>
          </p:cNvSpPr>
          <p:nvPr>
            <p:ph type="sldNum" sz="quarter" idx="10"/>
          </p:nvPr>
        </p:nvSpPr>
        <p:spPr/>
        <p:txBody>
          <a:bodyPr/>
          <a:lstStyle/>
          <a:p>
            <a:fld id="{CC7B3FD6-8AA8-4974-8C2C-2E89491A9068}" type="slidenum">
              <a:rPr lang="en-US" smtClean="0"/>
              <a:pPr/>
              <a:t>2</a:t>
            </a:fld>
            <a:endParaRPr lang="en-US"/>
          </a:p>
        </p:txBody>
      </p:sp>
    </p:spTree>
    <p:extLst>
      <p:ext uri="{BB962C8B-B14F-4D97-AF65-F5344CB8AC3E}">
        <p14:creationId xmlns:p14="http://schemas.microsoft.com/office/powerpoint/2010/main" val="320304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Phineas Gage</a:t>
            </a:r>
            <a:r>
              <a:rPr lang="en-US" b="0" baseline="0" dirty="0" smtClean="0"/>
              <a:t> is a great example of a case study that you probably read about in your Introductory Psychology class. Phineas was a railroad worker who survived an explosion in which a rod of iron was driven through is skull. It was a fascinating case because although he maintained functioning his personality changed drastically. This was due, in part, to massage damaged to his frontal lobe. More information about the case can be found via the websites provided below.</a:t>
            </a:r>
            <a:endParaRPr lang="en-US" b="0" dirty="0" smtClean="0"/>
          </a:p>
          <a:p>
            <a:endParaRPr lang="en-US" b="0" dirty="0" smtClean="0"/>
          </a:p>
          <a:p>
            <a:r>
              <a:rPr lang="en-US" b="0" dirty="0" smtClean="0"/>
              <a:t>http://www.smithsonianmag.com/history/Phineas -gage-neurosciences-most-famous-patient-11390067/  </a:t>
            </a:r>
          </a:p>
          <a:p>
            <a:r>
              <a:rPr lang="en-US" b="0" dirty="0" smtClean="0"/>
              <a:t>http://www.npr.org/sections/health-shots/2017/05/21/528966102/why-brain-scientists-are-still-obsessed-with-the-curious-case-of-phineas-gage</a:t>
            </a:r>
          </a:p>
          <a:p>
            <a:r>
              <a:rPr lang="en-US" b="0" dirty="0" smtClean="0"/>
              <a:t> - Retrieved on May</a:t>
            </a:r>
            <a:r>
              <a:rPr lang="en-US" b="0" baseline="0" dirty="0" smtClean="0"/>
              <a:t> 31, 2017.</a:t>
            </a:r>
            <a:endParaRPr lang="en-US" b="0" dirty="0"/>
          </a:p>
        </p:txBody>
      </p:sp>
      <p:sp>
        <p:nvSpPr>
          <p:cNvPr id="4" name="Slide Number Placeholder 3"/>
          <p:cNvSpPr>
            <a:spLocks noGrp="1"/>
          </p:cNvSpPr>
          <p:nvPr>
            <p:ph type="sldNum" sz="quarter" idx="10"/>
          </p:nvPr>
        </p:nvSpPr>
        <p:spPr/>
        <p:txBody>
          <a:bodyPr/>
          <a:lstStyle/>
          <a:p>
            <a:fld id="{91E5D7E8-F96F-4A21-AE02-ECEF97F6542E}" type="slidenum">
              <a:rPr lang="en-US" smtClean="0"/>
              <a:pPr/>
              <a:t>3</a:t>
            </a:fld>
            <a:endParaRPr lang="en-US"/>
          </a:p>
        </p:txBody>
      </p:sp>
    </p:spTree>
    <p:extLst>
      <p:ext uri="{BB962C8B-B14F-4D97-AF65-F5344CB8AC3E}">
        <p14:creationId xmlns:p14="http://schemas.microsoft.com/office/powerpoint/2010/main" val="347621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examples of famous case studies can be found here…</a:t>
            </a:r>
            <a:endParaRPr lang="en-US" dirty="0" smtClean="0"/>
          </a:p>
          <a:p>
            <a:r>
              <a:rPr lang="en-US" dirty="0" smtClean="0"/>
              <a:t>https://digest.bps.org.uk/2015/11/27/psychologys-10-greatest-case-studies-digested/</a:t>
            </a:r>
            <a:endParaRPr lang="en-US" dirty="0"/>
          </a:p>
        </p:txBody>
      </p:sp>
      <p:sp>
        <p:nvSpPr>
          <p:cNvPr id="4" name="Slide Number Placeholder 3"/>
          <p:cNvSpPr>
            <a:spLocks noGrp="1"/>
          </p:cNvSpPr>
          <p:nvPr>
            <p:ph type="sldNum" sz="quarter" idx="10"/>
          </p:nvPr>
        </p:nvSpPr>
        <p:spPr/>
        <p:txBody>
          <a:bodyPr/>
          <a:lstStyle/>
          <a:p>
            <a:fld id="{91E5D7E8-F96F-4A21-AE02-ECEF97F6542E}" type="slidenum">
              <a:rPr lang="en-US" smtClean="0"/>
              <a:pPr/>
              <a:t>4</a:t>
            </a:fld>
            <a:endParaRPr lang="en-US"/>
          </a:p>
        </p:txBody>
      </p:sp>
    </p:spTree>
    <p:extLst>
      <p:ext uri="{BB962C8B-B14F-4D97-AF65-F5344CB8AC3E}">
        <p14:creationId xmlns:p14="http://schemas.microsoft.com/office/powerpoint/2010/main" val="360142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935523">
              <a:buFont typeface="Arial" panose="020B0604020202020204" pitchFamily="34" charset="0"/>
              <a:buChar char="•"/>
              <a:defRPr/>
            </a:pPr>
            <a:r>
              <a:rPr lang="en-US" dirty="0" smtClean="0"/>
              <a:t>Can</a:t>
            </a:r>
            <a:r>
              <a:rPr lang="en-US" baseline="0" dirty="0" smtClean="0"/>
              <a:t> be used to help understand unusual phenomena.</a:t>
            </a:r>
          </a:p>
          <a:p>
            <a:pPr marL="639211" lvl="1" indent="-171450" defTabSz="935523">
              <a:buFont typeface="Arial" panose="020B0604020202020204" pitchFamily="34" charset="0"/>
              <a:buChar char="•"/>
              <a:defRPr/>
            </a:pPr>
            <a:r>
              <a:rPr lang="en-US" baseline="0" dirty="0" smtClean="0"/>
              <a:t>Individuals with </a:t>
            </a:r>
            <a:r>
              <a:rPr lang="en-US" baseline="0" dirty="0" smtClean="0"/>
              <a:t>psychological disorders</a:t>
            </a:r>
          </a:p>
          <a:p>
            <a:pPr marL="639211" lvl="1" indent="-171450" defTabSz="935523">
              <a:buFont typeface="Arial" panose="020B0604020202020204" pitchFamily="34" charset="0"/>
              <a:buChar char="•"/>
              <a:defRPr/>
            </a:pPr>
            <a:r>
              <a:rPr lang="en-US" baseline="0" dirty="0" smtClean="0"/>
              <a:t>Individuals with brain injuries – often used to help determine the mechanisms that are associated with certain functions</a:t>
            </a:r>
          </a:p>
          <a:p>
            <a:pPr marL="171450" indent="-171450">
              <a:buFont typeface="Arial" panose="020B0604020202020204" pitchFamily="34" charset="0"/>
              <a:buChar char="•"/>
            </a:pPr>
            <a:r>
              <a:rPr lang="en-US" dirty="0" smtClean="0"/>
              <a:t>Good for generating hypotheses or </a:t>
            </a:r>
            <a:r>
              <a:rPr lang="en-US" dirty="0" smtClean="0"/>
              <a:t>theory</a:t>
            </a:r>
          </a:p>
          <a:p>
            <a:pPr marL="628650" lvl="1" indent="-171450">
              <a:buFont typeface="Arial" panose="020B0604020202020204" pitchFamily="34" charset="0"/>
              <a:buChar char="•"/>
            </a:pPr>
            <a:r>
              <a:rPr lang="en-US" dirty="0" smtClean="0"/>
              <a:t>Research</a:t>
            </a:r>
            <a:r>
              <a:rPr lang="en-US" baseline="0" dirty="0" smtClean="0"/>
              <a:t> with H.M. helped to better understand how our memory works. Genie’s case contributed to our understanding of how language develops. </a:t>
            </a:r>
            <a:endParaRPr lang="en-US" dirty="0" smtClean="0"/>
          </a:p>
          <a:p>
            <a:pPr marL="171450" indent="-171450">
              <a:buFont typeface="Arial" panose="020B0604020202020204" pitchFamily="34" charset="0"/>
              <a:buChar char="•"/>
            </a:pPr>
            <a:r>
              <a:rPr lang="en-US" dirty="0" smtClean="0"/>
              <a:t>Can show exceptions or that a treatment doesn’t work for </a:t>
            </a:r>
            <a:r>
              <a:rPr lang="en-US" dirty="0" smtClean="0"/>
              <a:t>some individuals.</a:t>
            </a:r>
            <a:endParaRPr lang="en-US" dirty="0" smtClean="0"/>
          </a:p>
        </p:txBody>
      </p:sp>
      <p:sp>
        <p:nvSpPr>
          <p:cNvPr id="4" name="Slide Number Placeholder 3"/>
          <p:cNvSpPr>
            <a:spLocks noGrp="1"/>
          </p:cNvSpPr>
          <p:nvPr>
            <p:ph type="sldNum" sz="quarter" idx="10"/>
          </p:nvPr>
        </p:nvSpPr>
        <p:spPr/>
        <p:txBody>
          <a:bodyPr/>
          <a:lstStyle/>
          <a:p>
            <a:fld id="{91E5D7E8-F96F-4A21-AE02-ECEF97F6542E}" type="slidenum">
              <a:rPr lang="en-US" smtClean="0"/>
              <a:pPr/>
              <a:t>5</a:t>
            </a:fld>
            <a:endParaRPr lang="en-US"/>
          </a:p>
        </p:txBody>
      </p:sp>
    </p:spTree>
    <p:extLst>
      <p:ext uri="{BB962C8B-B14F-4D97-AF65-F5344CB8AC3E}">
        <p14:creationId xmlns:p14="http://schemas.microsoft.com/office/powerpoint/2010/main" val="13275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smtClean="0"/>
              <a:t>How would you rate the internal and external validity of this method?</a:t>
            </a:r>
          </a:p>
          <a:p>
            <a:pPr marL="628650" lvl="1" indent="-171450">
              <a:buFont typeface="Arial" panose="020B0604020202020204" pitchFamily="34" charset="0"/>
              <a:buChar char="•"/>
            </a:pPr>
            <a:r>
              <a:rPr lang="en-US" baseline="0" dirty="0" smtClean="0"/>
              <a:t>Typically, it has low </a:t>
            </a:r>
            <a:r>
              <a:rPr lang="en-US" baseline="0" dirty="0" smtClean="0"/>
              <a:t>internal </a:t>
            </a:r>
            <a:r>
              <a:rPr lang="en-US" baseline="0" dirty="0" smtClean="0"/>
              <a:t>validity. This method often lacks control, which makes it difficult to determine </a:t>
            </a:r>
            <a:r>
              <a:rPr lang="en-US" baseline="0" dirty="0" smtClean="0"/>
              <a:t>how variables are related to one </a:t>
            </a:r>
            <a:r>
              <a:rPr lang="en-US" baseline="0" dirty="0" smtClean="0"/>
              <a:t>another. Thus, it is difficult to make causal claims.</a:t>
            </a:r>
            <a:endParaRPr lang="en-US" baseline="0" dirty="0" smtClean="0"/>
          </a:p>
          <a:p>
            <a:pPr marL="628650" lvl="1" indent="-171450">
              <a:buFont typeface="Arial" panose="020B0604020202020204" pitchFamily="34" charset="0"/>
              <a:buChar char="•"/>
            </a:pPr>
            <a:r>
              <a:rPr lang="en-US" baseline="0" dirty="0" smtClean="0"/>
              <a:t>This method also has poor generalizability. That is, low </a:t>
            </a:r>
            <a:r>
              <a:rPr lang="en-US" baseline="0" dirty="0" smtClean="0"/>
              <a:t>external </a:t>
            </a:r>
            <a:r>
              <a:rPr lang="en-US" baseline="0" dirty="0" smtClean="0"/>
              <a:t>validity. One </a:t>
            </a:r>
            <a:r>
              <a:rPr lang="en-US" baseline="0" dirty="0" smtClean="0"/>
              <a:t>person’s experience isn’t all that </a:t>
            </a:r>
            <a:r>
              <a:rPr lang="en-US" baseline="0" dirty="0" smtClean="0"/>
              <a:t>representative and may </a:t>
            </a:r>
            <a:r>
              <a:rPr lang="en-US" baseline="0" dirty="0" smtClean="0"/>
              <a:t>not generalize all that </a:t>
            </a:r>
            <a:r>
              <a:rPr lang="en-US" baseline="0" dirty="0" smtClean="0"/>
              <a:t>well to other people’s experiences. </a:t>
            </a: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Case study designs are also susceptible to bias</a:t>
            </a:r>
          </a:p>
          <a:p>
            <a:pPr marL="628650" lvl="1" indent="-171450">
              <a:buFont typeface="Arial" panose="020B0604020202020204" pitchFamily="34" charset="0"/>
              <a:buChar char="•"/>
            </a:pPr>
            <a:r>
              <a:rPr lang="en-US" baseline="0" dirty="0" smtClean="0"/>
              <a:t>The researcher’s interpretations may be biased (unconsciously or consciously</a:t>
            </a:r>
            <a:r>
              <a:rPr lang="en-US" baseline="0" dirty="0" smtClean="0"/>
              <a:t>).</a:t>
            </a:r>
          </a:p>
          <a:p>
            <a:pPr marL="1085850" lvl="2" indent="-171450">
              <a:buFont typeface="Arial" panose="020B0604020202020204" pitchFamily="34" charset="0"/>
              <a:buChar char="•"/>
            </a:pPr>
            <a:r>
              <a:rPr lang="en-US" baseline="0" dirty="0" smtClean="0"/>
              <a:t>There are the potential for expectancy effects (i.e., experimenter bias). It is possible that the researcher may influence the client or patient in some way that they may be unaware of.</a:t>
            </a:r>
            <a:endParaRPr lang="en-US" baseline="0" dirty="0" smtClean="0"/>
          </a:p>
          <a:p>
            <a:pPr marL="1085850" lvl="2" indent="-171450">
              <a:buFont typeface="Arial" panose="020B0604020202020204" pitchFamily="34" charset="0"/>
              <a:buChar char="•"/>
            </a:pPr>
            <a:r>
              <a:rPr lang="en-US" baseline="0" dirty="0" smtClean="0"/>
              <a:t>Selective </a:t>
            </a:r>
            <a:r>
              <a:rPr lang="en-US" baseline="0" dirty="0" smtClean="0"/>
              <a:t>bias – the researcher makes decisions about what to report or not </a:t>
            </a:r>
            <a:r>
              <a:rPr lang="en-US" baseline="0" dirty="0" smtClean="0"/>
              <a:t>report. It is possible that they have mountains of data and must make decisions about what themes are emerging or what to report.</a:t>
            </a: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91E5D7E8-F96F-4A21-AE02-ECEF97F6542E}" type="slidenum">
              <a:rPr lang="en-US" smtClean="0"/>
              <a:pPr/>
              <a:t>6</a:t>
            </a:fld>
            <a:endParaRPr lang="en-US"/>
          </a:p>
        </p:txBody>
      </p:sp>
    </p:spTree>
    <p:extLst>
      <p:ext uri="{BB962C8B-B14F-4D97-AF65-F5344CB8AC3E}">
        <p14:creationId xmlns:p14="http://schemas.microsoft.com/office/powerpoint/2010/main" val="102169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1C7E43F-136C-4651-BFDE-8859E42D5FD2}" type="datetimeFigureOut">
              <a:rPr lang="en-US" smtClean="0"/>
              <a:pPr/>
              <a:t>5/31/2017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EC2B16D-3F92-4788-ABB0-A9471FB2E45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C7E43F-136C-4651-BFDE-8859E42D5FD2}"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2B16D-3F92-4788-ABB0-A9471FB2E4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1C7E43F-136C-4651-BFDE-8859E42D5FD2}" type="datetimeFigureOut">
              <a:rPr lang="en-US" smtClean="0"/>
              <a:pPr/>
              <a:t>5/31/2017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EC2B16D-3F92-4788-ABB0-A9471FB2E4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1C7E43F-136C-4651-BFDE-8859E42D5FD2}"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EC2B16D-3F92-4788-ABB0-A9471FB2E45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C7E43F-136C-4651-BFDE-8859E42D5FD2}" type="datetimeFigureOut">
              <a:rPr lang="en-US" smtClean="0"/>
              <a:pPr/>
              <a:t>5/31/2017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EC2B16D-3F92-4788-ABB0-A9471FB2E45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1C7E43F-136C-4651-BFDE-8859E42D5FD2}" type="datetimeFigureOut">
              <a:rPr lang="en-US" smtClean="0"/>
              <a:pPr/>
              <a:t>5/31/2017</a:t>
            </a:fld>
            <a:endParaRPr lang="en-US"/>
          </a:p>
        </p:txBody>
      </p:sp>
      <p:sp>
        <p:nvSpPr>
          <p:cNvPr id="10" name="Slide Number Placeholder 9"/>
          <p:cNvSpPr>
            <a:spLocks noGrp="1"/>
          </p:cNvSpPr>
          <p:nvPr>
            <p:ph type="sldNum" sz="quarter" idx="16"/>
          </p:nvPr>
        </p:nvSpPr>
        <p:spPr/>
        <p:txBody>
          <a:bodyPr rtlCol="0"/>
          <a:lstStyle/>
          <a:p>
            <a:fld id="{6EC2B16D-3F92-4788-ABB0-A9471FB2E45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1C7E43F-136C-4651-BFDE-8859E42D5FD2}" type="datetimeFigureOut">
              <a:rPr lang="en-US" smtClean="0"/>
              <a:pPr/>
              <a:t>5/31/2017</a:t>
            </a:fld>
            <a:endParaRPr lang="en-US"/>
          </a:p>
        </p:txBody>
      </p:sp>
      <p:sp>
        <p:nvSpPr>
          <p:cNvPr id="12" name="Slide Number Placeholder 11"/>
          <p:cNvSpPr>
            <a:spLocks noGrp="1"/>
          </p:cNvSpPr>
          <p:nvPr>
            <p:ph type="sldNum" sz="quarter" idx="16"/>
          </p:nvPr>
        </p:nvSpPr>
        <p:spPr/>
        <p:txBody>
          <a:bodyPr rtlCol="0"/>
          <a:lstStyle/>
          <a:p>
            <a:fld id="{6EC2B16D-3F92-4788-ABB0-A9471FB2E45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C7E43F-136C-4651-BFDE-8859E42D5FD2}" type="datetimeFigureOut">
              <a:rPr lang="en-US" smtClean="0"/>
              <a:pPr/>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EC2B16D-3F92-4788-ABB0-A9471FB2E4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7E43F-136C-4651-BFDE-8859E42D5FD2}" type="datetimeFigureOut">
              <a:rPr lang="en-US" smtClean="0"/>
              <a:pPr/>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EC2B16D-3F92-4788-ABB0-A9471FB2E4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1C7E43F-136C-4651-BFDE-8859E42D5FD2}" type="datetimeFigureOut">
              <a:rPr lang="en-US" smtClean="0"/>
              <a:pPr/>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EC2B16D-3F92-4788-ABB0-A9471FB2E45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1C7E43F-136C-4651-BFDE-8859E42D5FD2}" type="datetimeFigureOut">
              <a:rPr lang="en-US" smtClean="0"/>
              <a:pPr/>
              <a:t>5/31/2017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EC2B16D-3F92-4788-ABB0-A9471FB2E45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1C7E43F-136C-4651-BFDE-8859E42D5FD2}" type="datetimeFigureOut">
              <a:rPr lang="en-US" smtClean="0"/>
              <a:pPr/>
              <a:t>5/31/2017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EC2B16D-3F92-4788-ABB0-A9471FB2E4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Study</a:t>
            </a:r>
            <a:endParaRPr lang="en-US" dirty="0"/>
          </a:p>
        </p:txBody>
      </p:sp>
      <p:sp>
        <p:nvSpPr>
          <p:cNvPr id="3" name="Subtitle 2"/>
          <p:cNvSpPr>
            <a:spLocks noGrp="1"/>
          </p:cNvSpPr>
          <p:nvPr>
            <p:ph type="subTitle" idx="1"/>
          </p:nvPr>
        </p:nvSpPr>
        <p:spPr/>
        <p:txBody>
          <a:bodyPr/>
          <a:lstStyle/>
          <a:p>
            <a:r>
              <a:rPr lang="en-US" dirty="0" smtClean="0"/>
              <a:t>Research Methods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smtClean="0"/>
              <a:t>Study</a:t>
            </a:r>
            <a:endParaRPr lang="en-US" dirty="0"/>
          </a:p>
        </p:txBody>
      </p:sp>
      <p:sp>
        <p:nvSpPr>
          <p:cNvPr id="3" name="Content Placeholder 2"/>
          <p:cNvSpPr>
            <a:spLocks noGrp="1"/>
          </p:cNvSpPr>
          <p:nvPr>
            <p:ph sz="quarter" idx="1"/>
          </p:nvPr>
        </p:nvSpPr>
        <p:spPr/>
        <p:txBody>
          <a:bodyPr/>
          <a:lstStyle/>
          <a:p>
            <a:r>
              <a:rPr lang="en-US" dirty="0" smtClean="0"/>
              <a:t>Case Study Method</a:t>
            </a:r>
          </a:p>
          <a:p>
            <a:pPr lvl="1"/>
            <a:r>
              <a:rPr lang="en-US" dirty="0" smtClean="0"/>
              <a:t>One or few individuals, groups, organizations, or events</a:t>
            </a:r>
          </a:p>
          <a:p>
            <a:pPr lvl="1"/>
            <a:r>
              <a:rPr lang="en-US" dirty="0" smtClean="0"/>
              <a:t>In-depth study</a:t>
            </a:r>
          </a:p>
          <a:p>
            <a:pPr lvl="1"/>
            <a:r>
              <a:rPr lang="en-US" dirty="0" smtClean="0"/>
              <a:t>Can be used in clinical research to diagnosis and treat</a:t>
            </a:r>
          </a:p>
          <a:p>
            <a:pPr lvl="1"/>
            <a:endParaRPr lang="en-US" dirty="0" smtClean="0"/>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2"/>
          <p:cNvPicPr>
            <a:picLocks noChangeAspect="1"/>
          </p:cNvPicPr>
          <p:nvPr/>
        </p:nvPicPr>
        <p:blipFill>
          <a:blip r:embed="rId3"/>
          <a:stretch>
            <a:fillRect/>
          </a:stretch>
        </p:blipFill>
        <p:spPr>
          <a:xfrm>
            <a:off x="1066800" y="1845733"/>
            <a:ext cx="3425952" cy="3963448"/>
          </a:xfrm>
          <a:prstGeom prst="rect">
            <a:avLst/>
          </a:prstGeom>
        </p:spPr>
      </p:pic>
      <p:pic>
        <p:nvPicPr>
          <p:cNvPr id="5" name="Picture 4"/>
          <p:cNvPicPr>
            <a:picLocks noChangeAspect="1"/>
          </p:cNvPicPr>
          <p:nvPr/>
        </p:nvPicPr>
        <p:blipFill>
          <a:blip r:embed="rId4"/>
          <a:stretch>
            <a:fillRect/>
          </a:stretch>
        </p:blipFill>
        <p:spPr>
          <a:xfrm>
            <a:off x="5562600" y="1828800"/>
            <a:ext cx="2576237" cy="39865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quarter" idx="1"/>
          </p:nvPr>
        </p:nvSpPr>
        <p:spPr/>
        <p:txBody>
          <a:bodyPr/>
          <a:lstStyle/>
          <a:p>
            <a:r>
              <a:rPr lang="en-US" dirty="0" smtClean="0"/>
              <a:t>H.M. – patient who experienced anterograde amnesia due to removal of parts of his hippocampus</a:t>
            </a:r>
          </a:p>
          <a:p>
            <a:r>
              <a:rPr lang="en-US" dirty="0" smtClean="0"/>
              <a:t>David Reimer – botched circumcision that was treated through gender reassignment</a:t>
            </a:r>
          </a:p>
          <a:p>
            <a:r>
              <a:rPr lang="en-US" dirty="0" smtClean="0"/>
              <a:t>Genie – raised in isolation without mental stimulation</a:t>
            </a:r>
          </a:p>
          <a:p>
            <a:endParaRPr lang="en-US" dirty="0"/>
          </a:p>
        </p:txBody>
      </p:sp>
    </p:spTree>
    <p:extLst>
      <p:ext uri="{BB962C8B-B14F-4D97-AF65-F5344CB8AC3E}">
        <p14:creationId xmlns:p14="http://schemas.microsoft.com/office/powerpoint/2010/main" val="371430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smtClean="0"/>
              <a:t>Study</a:t>
            </a:r>
            <a:endParaRPr lang="en-US" dirty="0"/>
          </a:p>
        </p:txBody>
      </p:sp>
      <p:sp>
        <p:nvSpPr>
          <p:cNvPr id="3" name="Content Placeholder 2"/>
          <p:cNvSpPr>
            <a:spLocks noGrp="1"/>
          </p:cNvSpPr>
          <p:nvPr>
            <p:ph sz="quarter" idx="1"/>
          </p:nvPr>
        </p:nvSpPr>
        <p:spPr/>
        <p:txBody>
          <a:bodyPr/>
          <a:lstStyle/>
          <a:p>
            <a:r>
              <a:rPr lang="en-US" dirty="0" smtClean="0"/>
              <a:t>Helps us to understand unusual/rare phenomena</a:t>
            </a:r>
          </a:p>
          <a:p>
            <a:r>
              <a:rPr lang="en-US" dirty="0" smtClean="0"/>
              <a:t>Good for generating hypotheses or theory</a:t>
            </a:r>
          </a:p>
          <a:p>
            <a:r>
              <a:rPr lang="en-US" dirty="0" smtClean="0"/>
              <a:t>Can show exceptions or that a treatment doesn’t work for some individuals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smtClean="0"/>
              <a:t>Study</a:t>
            </a:r>
            <a:endParaRPr lang="en-US" dirty="0"/>
          </a:p>
        </p:txBody>
      </p:sp>
      <p:sp>
        <p:nvSpPr>
          <p:cNvPr id="3" name="Content Placeholder 2"/>
          <p:cNvSpPr>
            <a:spLocks noGrp="1"/>
          </p:cNvSpPr>
          <p:nvPr>
            <p:ph sz="quarter" idx="1"/>
          </p:nvPr>
        </p:nvSpPr>
        <p:spPr/>
        <p:txBody>
          <a:bodyPr/>
          <a:lstStyle/>
          <a:p>
            <a:r>
              <a:rPr lang="en-US" dirty="0" smtClean="0"/>
              <a:t>How would you rate the internal/external validity of this method?</a:t>
            </a:r>
          </a:p>
          <a:p>
            <a:pPr lvl="1"/>
            <a:r>
              <a:rPr lang="en-US" dirty="0" smtClean="0"/>
              <a:t>Low internal validity</a:t>
            </a:r>
          </a:p>
          <a:p>
            <a:pPr lvl="1"/>
            <a:r>
              <a:rPr lang="en-US" dirty="0" smtClean="0"/>
              <a:t>Low external validity</a:t>
            </a:r>
          </a:p>
          <a:p>
            <a:r>
              <a:rPr lang="en-US" dirty="0" smtClean="0"/>
              <a:t>Susceptible to bias</a:t>
            </a:r>
          </a:p>
          <a:p>
            <a:pPr lvl="1"/>
            <a:r>
              <a:rPr lang="en-US" dirty="0" smtClean="0"/>
              <a:t>Researcher’s interpretations</a:t>
            </a:r>
          </a:p>
          <a:p>
            <a:pPr lvl="2"/>
            <a:r>
              <a:rPr lang="en-US" dirty="0" smtClean="0"/>
              <a:t>Potential for expectancy effects (i.e., experimenter bias)</a:t>
            </a:r>
          </a:p>
          <a:p>
            <a:pPr lvl="2"/>
            <a:r>
              <a:rPr lang="en-US" dirty="0" smtClean="0"/>
              <a:t>Selective bias – what is reported or not reported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7961313" cy="3276600"/>
          </a:xfrm>
        </p:spPr>
        <p:txBody>
          <a:bodyPr>
            <a:normAutofit/>
          </a:bodyPr>
          <a:lstStyle/>
          <a:p>
            <a:pPr marL="514350" indent="-514350">
              <a:buAutoNum type="arabicPeriod"/>
            </a:pPr>
            <a:r>
              <a:rPr lang="en-US" dirty="0" smtClean="0"/>
              <a:t>Describe the advantages and disadvantages of the case study?</a:t>
            </a:r>
          </a:p>
          <a:p>
            <a:pPr marL="514350" indent="-514350">
              <a:buAutoNum type="arabicPeriod"/>
            </a:pPr>
            <a:r>
              <a:rPr lang="en-US" dirty="0" smtClean="0"/>
              <a:t>What are some key characteristics of the case study?</a:t>
            </a:r>
            <a:endParaRPr lang="en-US" dirty="0"/>
          </a:p>
        </p:txBody>
      </p:sp>
      <p:sp>
        <p:nvSpPr>
          <p:cNvPr id="3" name="Title 2"/>
          <p:cNvSpPr>
            <a:spLocks noGrp="1"/>
          </p:cNvSpPr>
          <p:nvPr>
            <p:ph type="title"/>
          </p:nvPr>
        </p:nvSpPr>
        <p:spPr/>
        <p:txBody>
          <a:bodyPr/>
          <a:lstStyle/>
          <a:p>
            <a:r>
              <a:rPr lang="en-US" dirty="0" smtClean="0"/>
              <a:t>Mini-Review</a:t>
            </a:r>
            <a:endParaRPr lang="en-US" dirty="0"/>
          </a:p>
        </p:txBody>
      </p:sp>
    </p:spTree>
    <p:extLst>
      <p:ext uri="{BB962C8B-B14F-4D97-AF65-F5344CB8AC3E}">
        <p14:creationId xmlns:p14="http://schemas.microsoft.com/office/powerpoint/2010/main" val="37446402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1990</TotalTime>
  <Words>667</Words>
  <Application>Microsoft Office PowerPoint</Application>
  <PresentationFormat>On-screen Show (4:3)</PresentationFormat>
  <Paragraphs>59</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Tw Cen MT</vt:lpstr>
      <vt:lpstr>Wingdings</vt:lpstr>
      <vt:lpstr>Wingdings 2</vt:lpstr>
      <vt:lpstr>Median</vt:lpstr>
      <vt:lpstr>Case Study</vt:lpstr>
      <vt:lpstr>Case Study</vt:lpstr>
      <vt:lpstr>Example</vt:lpstr>
      <vt:lpstr>Examples</vt:lpstr>
      <vt:lpstr>Case Study</vt:lpstr>
      <vt:lpstr>Case Study</vt:lpstr>
      <vt:lpstr>Mini-Review</vt:lpstr>
    </vt:vector>
  </TitlesOfParts>
  <Company>Kennesaw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Ch13: Descriptive Research Strategy</dc:title>
  <dc:creator>its</dc:creator>
  <cp:lastModifiedBy>Jennifer Willard</cp:lastModifiedBy>
  <cp:revision>102</cp:revision>
  <cp:lastPrinted>2013-02-13T17:27:38Z</cp:lastPrinted>
  <dcterms:created xsi:type="dcterms:W3CDTF">2010-09-22T20:34:16Z</dcterms:created>
  <dcterms:modified xsi:type="dcterms:W3CDTF">2017-05-31T14:20:05Z</dcterms:modified>
</cp:coreProperties>
</file>