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98" r:id="rId3"/>
    <p:sldId id="263" r:id="rId4"/>
    <p:sldId id="264" r:id="rId5"/>
    <p:sldId id="291" r:id="rId6"/>
    <p:sldId id="267" r:id="rId7"/>
    <p:sldId id="282" r:id="rId8"/>
    <p:sldId id="284" r:id="rId9"/>
    <p:sldId id="295" r:id="rId10"/>
    <p:sldId id="297" r:id="rId11"/>
    <p:sldId id="285" r:id="rId12"/>
    <p:sldId id="286" r:id="rId13"/>
    <p:sldId id="292" r:id="rId14"/>
    <p:sldId id="287" r:id="rId15"/>
    <p:sldId id="299" r:id="rId16"/>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47665" autoAdjust="0"/>
  </p:normalViewPr>
  <p:slideViewPr>
    <p:cSldViewPr>
      <p:cViewPr varScale="1">
        <p:scale>
          <a:sx n="46" d="100"/>
          <a:sy n="46" d="100"/>
        </p:scale>
        <p:origin x="2214" y="54"/>
      </p:cViewPr>
      <p:guideLst>
        <p:guide orient="horz" pos="2160"/>
        <p:guide pos="2880"/>
      </p:guideLst>
    </p:cSldViewPr>
  </p:slideViewPr>
  <p:outlineViewPr>
    <p:cViewPr>
      <p:scale>
        <a:sx n="33" d="100"/>
        <a:sy n="33" d="100"/>
      </p:scale>
      <p:origin x="0" y="-2520"/>
    </p:cViewPr>
  </p:outlineViewPr>
  <p:notesTextViewPr>
    <p:cViewPr>
      <p:scale>
        <a:sx n="100" d="100"/>
        <a:sy n="100" d="100"/>
      </p:scale>
      <p:origin x="0" y="0"/>
    </p:cViewPr>
  </p:notesTextViewPr>
  <p:notesViewPr>
    <p:cSldViewPr>
      <p:cViewPr varScale="1">
        <p:scale>
          <a:sx n="83" d="100"/>
          <a:sy n="83" d="100"/>
        </p:scale>
        <p:origin x="396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333" tIns="46666" rIns="93333" bIns="46666" rtlCol="0"/>
          <a:lstStyle>
            <a:lvl1pPr algn="r">
              <a:defRPr sz="1200"/>
            </a:lvl1pPr>
          </a:lstStyle>
          <a:p>
            <a:fld id="{0601C385-E3A8-4125-B48D-7408A1F3572D}" type="datetimeFigureOut">
              <a:rPr lang="en-US" smtClean="0"/>
              <a:pPr/>
              <a:t>5/18/2017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333" tIns="46666" rIns="93333" bIns="46666" rtlCol="0" anchor="ctr"/>
          <a:lstStyle/>
          <a:p>
            <a:endParaRPr lang="en-US"/>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333" tIns="46666" rIns="93333" bIns="466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5827" cy="465455"/>
          </a:xfrm>
          <a:prstGeom prst="rect">
            <a:avLst/>
          </a:prstGeom>
        </p:spPr>
        <p:txBody>
          <a:bodyPr vert="horz" lIns="93333" tIns="46666" rIns="93333" bIns="46666" rtlCol="0" anchor="b"/>
          <a:lstStyle>
            <a:lvl1pPr algn="l">
              <a:defRPr sz="1200"/>
            </a:lvl1pPr>
          </a:lstStyle>
          <a:p>
            <a:endParaRPr lang="en-US"/>
          </a:p>
        </p:txBody>
      </p:sp>
      <p:sp>
        <p:nvSpPr>
          <p:cNvPr id="7" name="Slide Number Placeholder 6"/>
          <p:cNvSpPr>
            <a:spLocks noGrp="1"/>
          </p:cNvSpPr>
          <p:nvPr>
            <p:ph type="sldNum" sz="quarter" idx="5"/>
          </p:nvPr>
        </p:nvSpPr>
        <p:spPr>
          <a:xfrm>
            <a:off x="3942163" y="8842030"/>
            <a:ext cx="3015827" cy="465455"/>
          </a:xfrm>
          <a:prstGeom prst="rect">
            <a:avLst/>
          </a:prstGeom>
        </p:spPr>
        <p:txBody>
          <a:bodyPr vert="horz" lIns="93333" tIns="46666" rIns="93333" bIns="46666" rtlCol="0" anchor="b"/>
          <a:lstStyle>
            <a:lvl1pPr algn="r">
              <a:defRPr sz="1200"/>
            </a:lvl1pPr>
          </a:lstStyle>
          <a:p>
            <a:fld id="{664DEC37-4556-463D-9014-D2A2E18DC85B}" type="slidenum">
              <a:rPr lang="en-US" smtClean="0"/>
              <a:pPr/>
              <a:t>‹#›</a:t>
            </a:fld>
            <a:endParaRPr lang="en-US"/>
          </a:p>
        </p:txBody>
      </p:sp>
    </p:spTree>
    <p:extLst>
      <p:ext uri="{BB962C8B-B14F-4D97-AF65-F5344CB8AC3E}">
        <p14:creationId xmlns:p14="http://schemas.microsoft.com/office/powerpoint/2010/main" val="368234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4DEC37-4556-463D-9014-D2A2E18DC85B}" type="slidenum">
              <a:rPr lang="en-US" smtClean="0"/>
              <a:pPr/>
              <a:t>1</a:t>
            </a:fld>
            <a:endParaRPr lang="en-US"/>
          </a:p>
        </p:txBody>
      </p:sp>
    </p:spTree>
    <p:extLst>
      <p:ext uri="{BB962C8B-B14F-4D97-AF65-F5344CB8AC3E}">
        <p14:creationId xmlns:p14="http://schemas.microsoft.com/office/powerpoint/2010/main" val="1631972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i="0" dirty="0" smtClean="0"/>
              <a:t>We</a:t>
            </a:r>
            <a:r>
              <a:rPr lang="en-US" sz="1600" i="0" baseline="0" dirty="0" smtClean="0"/>
              <a:t> could also use </a:t>
            </a:r>
            <a:r>
              <a:rPr lang="en-US" sz="1600" b="1" i="0" dirty="0" smtClean="0"/>
              <a:t>Cluster Sampling</a:t>
            </a:r>
          </a:p>
          <a:p>
            <a:pPr marL="285750" indent="-285750">
              <a:buFont typeface="Arial" panose="020B0604020202020204" pitchFamily="34" charset="0"/>
              <a:buChar char="•"/>
            </a:pPr>
            <a:r>
              <a:rPr lang="en-US" sz="1600" b="0" i="0" dirty="0" smtClean="0"/>
              <a:t>This</a:t>
            </a:r>
            <a:r>
              <a:rPr lang="en-US" sz="1600" b="0" i="0" baseline="0" dirty="0" smtClean="0"/>
              <a:t> method is typically u</a:t>
            </a:r>
            <a:r>
              <a:rPr lang="en-US" sz="1600" dirty="0" smtClean="0"/>
              <a:t>sed </a:t>
            </a:r>
            <a:r>
              <a:rPr lang="en-US" sz="1600" dirty="0"/>
              <a:t>when </a:t>
            </a:r>
            <a:r>
              <a:rPr lang="en-US" sz="1600" dirty="0" smtClean="0"/>
              <a:t>our population is very large</a:t>
            </a:r>
          </a:p>
          <a:p>
            <a:pPr marL="285750" indent="-285750">
              <a:buFont typeface="Arial" panose="020B0604020202020204" pitchFamily="34" charset="0"/>
              <a:buChar char="•"/>
            </a:pPr>
            <a:r>
              <a:rPr lang="en-US" sz="1600" dirty="0" smtClean="0"/>
              <a:t>The </a:t>
            </a:r>
            <a:r>
              <a:rPr lang="en-US" sz="1600" dirty="0"/>
              <a:t>unit of sampling is </a:t>
            </a:r>
            <a:r>
              <a:rPr lang="en-US" sz="1600" dirty="0" smtClean="0"/>
              <a:t>at the </a:t>
            </a:r>
            <a:r>
              <a:rPr lang="en-US" sz="1600" dirty="0"/>
              <a:t>group </a:t>
            </a:r>
            <a:r>
              <a:rPr lang="en-US" sz="1600" dirty="0" smtClean="0"/>
              <a:t>level (e.g</a:t>
            </a:r>
            <a:r>
              <a:rPr lang="en-US" sz="1600" dirty="0"/>
              <a:t>., a class in a school) rather than </a:t>
            </a:r>
            <a:r>
              <a:rPr lang="en-US" sz="1600" dirty="0" smtClean="0"/>
              <a:t>the individual</a:t>
            </a:r>
            <a:r>
              <a:rPr lang="en-US" sz="1600" baseline="0" dirty="0" smtClean="0"/>
              <a:t> level</a:t>
            </a:r>
            <a:endParaRPr lang="en-US" sz="1600" baseline="0" dirty="0"/>
          </a:p>
          <a:p>
            <a:pPr marL="285750" indent="-285750">
              <a:buFont typeface="Arial" panose="020B0604020202020204" pitchFamily="34" charset="0"/>
              <a:buChar char="•"/>
            </a:pPr>
            <a:r>
              <a:rPr lang="en-US" sz="1600" baseline="0" dirty="0" smtClean="0"/>
              <a:t>Here g</a:t>
            </a:r>
            <a:r>
              <a:rPr lang="en-US" sz="1600" dirty="0" smtClean="0"/>
              <a:t>roups </a:t>
            </a:r>
            <a:r>
              <a:rPr lang="en-US" sz="1600" dirty="0"/>
              <a:t>are randomly sampled from the population (e.g., ten classes from a particular school</a:t>
            </a:r>
            <a:r>
              <a:rPr lang="en-US" sz="1600" dirty="0" smtClean="0"/>
              <a:t>)</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For example, imagine</a:t>
            </a:r>
            <a:r>
              <a:rPr lang="en-US" sz="1600" baseline="0" dirty="0" smtClean="0"/>
              <a:t> that we are conducting research having to do with school children. School children are naturally clustered into different groups. Children are clustered by school district. Imagine we have 5 school districts. We could decide to randomly select two of the five school districts to sample, then we would sample all individuals within those two school districts.</a:t>
            </a:r>
            <a:endParaRPr lang="en-US" sz="1600" baseline="0" dirty="0"/>
          </a:p>
          <a:p>
            <a:pPr marL="285750" indent="-285750">
              <a:buFont typeface="Arial" panose="020B0604020202020204" pitchFamily="34" charset="0"/>
              <a:buChar char="•"/>
            </a:pPr>
            <a:endParaRPr lang="en-US" sz="1600" baseline="0" dirty="0"/>
          </a:p>
          <a:p>
            <a:pPr marL="285750" indent="-285750">
              <a:buFont typeface="Arial" panose="020B0604020202020204" pitchFamily="34" charset="0"/>
              <a:buChar char="•"/>
            </a:pPr>
            <a:r>
              <a:rPr lang="en-US" sz="1600" dirty="0" smtClean="0"/>
              <a:t>Another example - Suppose </a:t>
            </a:r>
            <a:r>
              <a:rPr lang="en-US" sz="1600" dirty="0"/>
              <a:t>that the Department of Agriculture wishes to investigate the use of pesticides by farmers in the US. A cluster sample could be taken by identifying the different states in the US as clusters. A sample of these states (clusters) would then be chosen at random, so all farmers in those states selected would be included in the sample. </a:t>
            </a:r>
          </a:p>
          <a:p>
            <a:pPr marL="466664" lvl="1" defTabSz="933328">
              <a:defRPr/>
            </a:pPr>
            <a:endParaRPr lang="en-US" sz="2400" dirty="0"/>
          </a:p>
          <a:p>
            <a:pPr lvl="1"/>
            <a:endParaRPr lang="en-US" sz="2100"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11</a:t>
            </a:fld>
            <a:endParaRPr lang="en-US"/>
          </a:p>
        </p:txBody>
      </p:sp>
    </p:spTree>
    <p:extLst>
      <p:ext uri="{BB962C8B-B14F-4D97-AF65-F5344CB8AC3E}">
        <p14:creationId xmlns:p14="http://schemas.microsoft.com/office/powerpoint/2010/main" val="4148101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800" b="0" i="0" dirty="0" smtClean="0"/>
              <a:t>We could also use </a:t>
            </a:r>
            <a:r>
              <a:rPr lang="en-US" sz="1800" b="1" i="0" dirty="0" smtClean="0"/>
              <a:t>Multistage Sampling</a:t>
            </a:r>
          </a:p>
          <a:p>
            <a:pPr marL="285750" indent="-285750">
              <a:buFont typeface="Arial" panose="020B0604020202020204" pitchFamily="34" charset="0"/>
              <a:buChar char="•"/>
            </a:pPr>
            <a:r>
              <a:rPr lang="en-US" sz="1800" b="0" i="0" dirty="0" smtClean="0"/>
              <a:t>This</a:t>
            </a:r>
            <a:r>
              <a:rPr lang="en-US" sz="1800" b="0" i="0" baseline="0" dirty="0" smtClean="0"/>
              <a:t> is a v</a:t>
            </a:r>
            <a:r>
              <a:rPr lang="en-US" sz="1800" b="0" dirty="0" smtClean="0"/>
              <a:t>ariant </a:t>
            </a:r>
            <a:r>
              <a:rPr lang="en-US" sz="1800" dirty="0"/>
              <a:t>of cluster </a:t>
            </a:r>
            <a:r>
              <a:rPr lang="en-US" sz="1800" dirty="0" smtClean="0"/>
              <a:t>sampling</a:t>
            </a:r>
          </a:p>
          <a:p>
            <a:pPr marL="285750" indent="-285750">
              <a:buFont typeface="Arial" panose="020B0604020202020204" pitchFamily="34" charset="0"/>
              <a:buChar char="•"/>
            </a:pPr>
            <a:r>
              <a:rPr lang="en-US" sz="1800" dirty="0" smtClean="0"/>
              <a:t>First</a:t>
            </a:r>
            <a:r>
              <a:rPr lang="en-US" sz="1800" dirty="0"/>
              <a:t>, </a:t>
            </a:r>
            <a:r>
              <a:rPr lang="en-US" sz="1800" dirty="0" smtClean="0"/>
              <a:t>we identify </a:t>
            </a:r>
            <a:r>
              <a:rPr lang="en-US" sz="1800" dirty="0"/>
              <a:t>large clusters (e.g., school districts) and randomly sample from that </a:t>
            </a:r>
            <a:r>
              <a:rPr lang="en-US" sz="1800" dirty="0" smtClean="0"/>
              <a:t>population</a:t>
            </a:r>
          </a:p>
          <a:p>
            <a:pPr marL="285750" indent="-285750">
              <a:buFont typeface="Arial" panose="020B0604020202020204" pitchFamily="34" charset="0"/>
              <a:buChar char="•"/>
            </a:pPr>
            <a:r>
              <a:rPr lang="en-US" sz="1800" dirty="0" smtClean="0"/>
              <a:t>Second</a:t>
            </a:r>
            <a:r>
              <a:rPr lang="en-US" sz="1800" dirty="0"/>
              <a:t>, sample individuals from randomly selected </a:t>
            </a:r>
            <a:r>
              <a:rPr lang="en-US" sz="1800" dirty="0" smtClean="0"/>
              <a:t>clusters</a:t>
            </a:r>
          </a:p>
          <a:p>
            <a:pPr marL="742950" lvl="1" indent="-285750">
              <a:buFont typeface="Arial" panose="020B0604020202020204" pitchFamily="34" charset="0"/>
              <a:buChar char="•"/>
            </a:pPr>
            <a:r>
              <a:rPr lang="en-US" sz="1800" dirty="0" smtClean="0"/>
              <a:t>Can </a:t>
            </a:r>
            <a:r>
              <a:rPr lang="en-US" sz="1800" dirty="0"/>
              <a:t>be used along with stratified sampling to ensure a representative </a:t>
            </a:r>
            <a:r>
              <a:rPr lang="en-US" sz="1800" dirty="0" smtClean="0"/>
              <a:t>sample</a:t>
            </a:r>
          </a:p>
          <a:p>
            <a:pPr marL="742950" lvl="1" indent="-285750">
              <a:buFont typeface="Arial" panose="020B0604020202020204" pitchFamily="34" charset="0"/>
              <a:buChar char="•"/>
            </a:pPr>
            <a:endParaRPr lang="en-US" sz="1800" dirty="0" smtClean="0"/>
          </a:p>
          <a:p>
            <a:pPr marL="285750" lvl="0" indent="-285750">
              <a:buFont typeface="Arial" panose="020B0604020202020204" pitchFamily="34" charset="0"/>
              <a:buChar char="•"/>
            </a:pPr>
            <a:r>
              <a:rPr lang="en-US" sz="1800" dirty="0" smtClean="0"/>
              <a:t>Note: there may be more than 2 stages used. </a:t>
            </a:r>
            <a:endParaRPr lang="en-US" sz="1800" dirty="0"/>
          </a:p>
          <a:p>
            <a:pPr lvl="1"/>
            <a:endParaRPr lang="en-US" sz="1800" dirty="0"/>
          </a:p>
          <a:p>
            <a:pPr marL="285750" lvl="1" indent="-285750">
              <a:buFont typeface="Arial" panose="020B0604020202020204" pitchFamily="34" charset="0"/>
              <a:buChar char="•"/>
            </a:pPr>
            <a:r>
              <a:rPr lang="en-US" sz="1800" dirty="0" smtClean="0"/>
              <a:t>For </a:t>
            </a:r>
            <a:r>
              <a:rPr lang="en-US" sz="1800" dirty="0"/>
              <a:t>example, to survey the attitudes of school children ; </a:t>
            </a:r>
          </a:p>
          <a:p>
            <a:pPr marL="457200" lvl="2"/>
            <a:r>
              <a:rPr lang="en-US" sz="1800" dirty="0"/>
              <a:t>(</a:t>
            </a:r>
            <a:r>
              <a:rPr lang="en-US" sz="1800" i="1" dirty="0" err="1"/>
              <a:t>i</a:t>
            </a:r>
            <a:r>
              <a:rPr lang="en-US" sz="1800" dirty="0"/>
              <a:t>) sample of education authorities </a:t>
            </a:r>
          </a:p>
          <a:p>
            <a:pPr marL="457200" lvl="2"/>
            <a:r>
              <a:rPr lang="en-US" sz="1800" dirty="0"/>
              <a:t>(</a:t>
            </a:r>
            <a:r>
              <a:rPr lang="en-US" sz="1800" i="1" dirty="0"/>
              <a:t>ii</a:t>
            </a:r>
            <a:r>
              <a:rPr lang="en-US" sz="1800" dirty="0"/>
              <a:t>) sample of towns in each local authority </a:t>
            </a:r>
          </a:p>
          <a:p>
            <a:pPr marL="457200" lvl="2"/>
            <a:r>
              <a:rPr lang="en-US" sz="1800" dirty="0"/>
              <a:t>(</a:t>
            </a:r>
            <a:r>
              <a:rPr lang="en-US" sz="1800" i="1" dirty="0"/>
              <a:t>iii</a:t>
            </a:r>
            <a:r>
              <a:rPr lang="en-US" sz="1800" dirty="0"/>
              <a:t>) sample of schools in each town </a:t>
            </a:r>
          </a:p>
          <a:p>
            <a:pPr marL="457200" lvl="2"/>
            <a:r>
              <a:rPr lang="en-US" sz="1800" dirty="0"/>
              <a:t>(</a:t>
            </a:r>
            <a:r>
              <a:rPr lang="en-US" sz="1800" i="1" dirty="0"/>
              <a:t>iv</a:t>
            </a:r>
            <a:r>
              <a:rPr lang="en-US" sz="1800" dirty="0"/>
              <a:t>) sample of classes in each school </a:t>
            </a:r>
          </a:p>
          <a:p>
            <a:pPr marL="457200" lvl="2"/>
            <a:r>
              <a:rPr lang="en-US" sz="1800" dirty="0"/>
              <a:t>(</a:t>
            </a:r>
            <a:r>
              <a:rPr lang="en-US" sz="1800" i="1" dirty="0"/>
              <a:t>v</a:t>
            </a:r>
            <a:r>
              <a:rPr lang="en-US" sz="1800" dirty="0"/>
              <a:t>) sample of children in each class </a:t>
            </a:r>
          </a:p>
          <a:p>
            <a:pPr lvl="1"/>
            <a:endParaRPr lang="en-US" sz="2100" dirty="0"/>
          </a:p>
          <a:p>
            <a:endParaRPr lang="en-US"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12</a:t>
            </a:fld>
            <a:endParaRPr lang="en-US"/>
          </a:p>
        </p:txBody>
      </p:sp>
    </p:spTree>
    <p:extLst>
      <p:ext uri="{BB962C8B-B14F-4D97-AF65-F5344CB8AC3E}">
        <p14:creationId xmlns:p14="http://schemas.microsoft.com/office/powerpoint/2010/main" val="394781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400" dirty="0" smtClean="0"/>
              <a:t>There are also sampling</a:t>
            </a:r>
            <a:r>
              <a:rPr lang="en-US" sz="1400" baseline="0" dirty="0" smtClean="0"/>
              <a:t> methods that are considered </a:t>
            </a:r>
            <a:r>
              <a:rPr lang="en-US" sz="1400" b="1" baseline="0" dirty="0" smtClean="0"/>
              <a:t>non-probability sampling </a:t>
            </a:r>
            <a:r>
              <a:rPr lang="en-US" sz="1400" baseline="0" dirty="0" smtClean="0"/>
              <a:t>methods. That is, we don’t have a complete list of all our participants – the complete population is unknown to some extent. </a:t>
            </a:r>
          </a:p>
          <a:p>
            <a:endParaRPr lang="en-US" sz="1400" baseline="0" dirty="0" smtClean="0"/>
          </a:p>
          <a:p>
            <a:pPr marL="285750" indent="-285750">
              <a:buFont typeface="Arial" panose="020B0604020202020204" pitchFamily="34" charset="0"/>
              <a:buChar char="•"/>
            </a:pPr>
            <a:r>
              <a:rPr lang="en-US" sz="1400" baseline="0" dirty="0" smtClean="0"/>
              <a:t>One type of nonprobability sampling is </a:t>
            </a:r>
            <a:r>
              <a:rPr lang="en-US" sz="1400" b="1" baseline="0" dirty="0" smtClean="0"/>
              <a:t>c</a:t>
            </a:r>
            <a:r>
              <a:rPr lang="en-US" sz="1400" b="1" dirty="0" smtClean="0"/>
              <a:t>onvenience sampling</a:t>
            </a:r>
          </a:p>
          <a:p>
            <a:pPr marL="742950" lvl="1" indent="-285750">
              <a:buFont typeface="Arial" panose="020B0604020202020204" pitchFamily="34" charset="0"/>
              <a:buChar char="•"/>
            </a:pPr>
            <a:r>
              <a:rPr lang="en-US" sz="1400" b="0" dirty="0" smtClean="0"/>
              <a:t>Here a</a:t>
            </a:r>
            <a:r>
              <a:rPr lang="en-US" sz="1400" dirty="0" smtClean="0"/>
              <a:t> </a:t>
            </a:r>
            <a:r>
              <a:rPr lang="en-US" sz="1400" dirty="0"/>
              <a:t>sample </a:t>
            </a:r>
            <a:r>
              <a:rPr lang="en-US" sz="1400" dirty="0" smtClean="0"/>
              <a:t>is chosen </a:t>
            </a:r>
            <a:r>
              <a:rPr lang="en-US" sz="1400" dirty="0"/>
              <a:t>for practical </a:t>
            </a:r>
            <a:r>
              <a:rPr lang="en-US" sz="1400" dirty="0" smtClean="0"/>
              <a:t>considerations,</a:t>
            </a:r>
            <a:r>
              <a:rPr lang="en-US" sz="1400" baseline="0" dirty="0" smtClean="0"/>
              <a:t> such as a </a:t>
            </a:r>
            <a:r>
              <a:rPr lang="en-US" sz="1400" dirty="0" smtClean="0"/>
              <a:t>psychology department </a:t>
            </a:r>
            <a:r>
              <a:rPr lang="en-US" sz="1400" dirty="0"/>
              <a:t>research </a:t>
            </a:r>
            <a:r>
              <a:rPr lang="en-US" sz="1400" dirty="0" smtClean="0"/>
              <a:t>pool</a:t>
            </a:r>
            <a:r>
              <a:rPr lang="en-US" sz="1400" baseline="0" dirty="0" smtClean="0"/>
              <a:t> at a college</a:t>
            </a:r>
            <a:r>
              <a:rPr lang="en-US" sz="1400" dirty="0" smtClean="0"/>
              <a:t>.</a:t>
            </a:r>
            <a:r>
              <a:rPr lang="en-US" sz="1400" baseline="0" dirty="0" smtClean="0"/>
              <a:t> Researcher </a:t>
            </a:r>
            <a:r>
              <a:rPr lang="en-US" sz="1400" dirty="0" smtClean="0"/>
              <a:t>not </a:t>
            </a:r>
            <a:r>
              <a:rPr lang="en-US" sz="1400" dirty="0"/>
              <a:t>interested in just the college </a:t>
            </a:r>
            <a:r>
              <a:rPr lang="en-US" sz="1400" dirty="0" smtClean="0"/>
              <a:t>sample,</a:t>
            </a:r>
            <a:r>
              <a:rPr lang="en-US" sz="1400" baseline="0" dirty="0" smtClean="0"/>
              <a:t> </a:t>
            </a:r>
            <a:r>
              <a:rPr lang="en-US" sz="1400" dirty="0" smtClean="0"/>
              <a:t>but </a:t>
            </a:r>
            <a:r>
              <a:rPr lang="en-US" sz="1400" dirty="0"/>
              <a:t>they’re the ones researchers can most easily </a:t>
            </a:r>
            <a:r>
              <a:rPr lang="en-US" sz="1400" dirty="0" smtClean="0"/>
              <a:t>recruit.</a:t>
            </a:r>
            <a:endParaRPr lang="en-US" sz="1400" dirty="0"/>
          </a:p>
          <a:p>
            <a:endParaRPr lang="en-US" sz="1400" dirty="0"/>
          </a:p>
          <a:p>
            <a:pPr marL="285750" indent="-285750">
              <a:lnSpc>
                <a:spcPct val="90000"/>
              </a:lnSpc>
              <a:buFont typeface="Arial" panose="020B0604020202020204" pitchFamily="34" charset="0"/>
              <a:buChar char="•"/>
            </a:pPr>
            <a:r>
              <a:rPr lang="en-US" sz="1400" dirty="0" smtClean="0"/>
              <a:t>There are multiple advantages to this method</a:t>
            </a:r>
            <a:endParaRPr lang="en-US" sz="1400" dirty="0"/>
          </a:p>
          <a:p>
            <a:pPr marL="742950" lvl="1" indent="-285750">
              <a:lnSpc>
                <a:spcPct val="90000"/>
              </a:lnSpc>
              <a:buFont typeface="Arial" panose="020B0604020202020204" pitchFamily="34" charset="0"/>
              <a:buChar char="•"/>
            </a:pPr>
            <a:r>
              <a:rPr lang="en-US" sz="1400" dirty="0" smtClean="0"/>
              <a:t>We</a:t>
            </a:r>
            <a:r>
              <a:rPr lang="en-US" sz="1400" baseline="0" dirty="0" smtClean="0"/>
              <a:t> can s</a:t>
            </a:r>
            <a:r>
              <a:rPr lang="en-US" sz="1400" dirty="0" smtClean="0"/>
              <a:t>ave time</a:t>
            </a:r>
            <a:r>
              <a:rPr lang="en-US" sz="1400" baseline="0" dirty="0" smtClean="0"/>
              <a:t> and </a:t>
            </a:r>
            <a:r>
              <a:rPr lang="en-US" sz="1400" dirty="0" smtClean="0"/>
              <a:t>money using this method</a:t>
            </a:r>
          </a:p>
          <a:p>
            <a:pPr marL="742950" lvl="1" indent="-285750">
              <a:lnSpc>
                <a:spcPct val="90000"/>
              </a:lnSpc>
              <a:buFont typeface="Arial" panose="020B0604020202020204" pitchFamily="34" charset="0"/>
              <a:buChar char="•"/>
            </a:pPr>
            <a:r>
              <a:rPr lang="en-US" sz="1400" dirty="0" smtClean="0"/>
              <a:t>Might be the only method possible</a:t>
            </a:r>
            <a:r>
              <a:rPr lang="en-US" sz="1400" baseline="0" dirty="0" smtClean="0"/>
              <a:t> </a:t>
            </a:r>
            <a:endParaRPr lang="en-US" sz="1400" baseline="0" dirty="0"/>
          </a:p>
          <a:p>
            <a:pPr marL="742950" lvl="1" indent="-285750">
              <a:lnSpc>
                <a:spcPct val="90000"/>
              </a:lnSpc>
              <a:buFont typeface="Arial" panose="020B0604020202020204" pitchFamily="34" charset="0"/>
              <a:buChar char="•"/>
            </a:pPr>
            <a:r>
              <a:rPr lang="en-US" sz="1400" baseline="0" dirty="0" smtClean="0"/>
              <a:t>And it </a:t>
            </a:r>
            <a:r>
              <a:rPr lang="en-US" sz="1400" baseline="0" dirty="0" smtClean="0"/>
              <a:t>may be </a:t>
            </a:r>
            <a:r>
              <a:rPr lang="en-US" sz="1400" baseline="0" dirty="0" smtClean="0"/>
              <a:t>r</a:t>
            </a:r>
            <a:r>
              <a:rPr lang="en-US" sz="1400" dirty="0" smtClean="0"/>
              <a:t>easonable </a:t>
            </a:r>
            <a:r>
              <a:rPr lang="en-US" sz="1400" dirty="0"/>
              <a:t>to assume that convenience sample </a:t>
            </a:r>
            <a:r>
              <a:rPr lang="en-US" sz="1400" dirty="0" smtClean="0"/>
              <a:t>will work </a:t>
            </a:r>
            <a:r>
              <a:rPr lang="en-US" sz="1400" dirty="0"/>
              <a:t>for basic psychological processes (memory, reaction time, etc</a:t>
            </a:r>
            <a:r>
              <a:rPr lang="en-US" sz="1400" dirty="0" smtClean="0"/>
              <a:t>.). </a:t>
            </a:r>
            <a:endParaRPr lang="en-US" sz="1400" dirty="0"/>
          </a:p>
          <a:p>
            <a:pPr>
              <a:lnSpc>
                <a:spcPct val="90000"/>
              </a:lnSpc>
              <a:buFontTx/>
              <a:buNone/>
            </a:pPr>
            <a:endParaRPr lang="en-US" sz="1400" dirty="0"/>
          </a:p>
          <a:p>
            <a:pPr marL="285750" indent="-285750">
              <a:lnSpc>
                <a:spcPct val="90000"/>
              </a:lnSpc>
              <a:buFont typeface="Arial" panose="020B0604020202020204" pitchFamily="34" charset="0"/>
              <a:buChar char="•"/>
            </a:pPr>
            <a:r>
              <a:rPr lang="en-US" sz="1400" dirty="0" smtClean="0"/>
              <a:t>Of course, there are disadvantages</a:t>
            </a:r>
            <a:endParaRPr lang="en-US" sz="1400" dirty="0"/>
          </a:p>
          <a:p>
            <a:pPr marL="742950" lvl="1" indent="-285750">
              <a:lnSpc>
                <a:spcPct val="90000"/>
              </a:lnSpc>
              <a:buFont typeface="Arial" panose="020B0604020202020204" pitchFamily="34" charset="0"/>
              <a:buChar char="•"/>
            </a:pPr>
            <a:r>
              <a:rPr lang="en-US" sz="1400" dirty="0" smtClean="0"/>
              <a:t>It</a:t>
            </a:r>
            <a:r>
              <a:rPr lang="en-US" sz="1400" baseline="0" dirty="0" smtClean="0"/>
              <a:t> </a:t>
            </a:r>
            <a:r>
              <a:rPr lang="en-US" sz="1400" baseline="0" dirty="0" smtClean="0"/>
              <a:t>a</a:t>
            </a:r>
            <a:r>
              <a:rPr lang="en-US" sz="1400" dirty="0" smtClean="0"/>
              <a:t>ssumes </a:t>
            </a:r>
            <a:r>
              <a:rPr lang="en-US" sz="1400" dirty="0"/>
              <a:t>the characteristic which makes your sample convenient is unrelated to the variables of </a:t>
            </a:r>
            <a:r>
              <a:rPr lang="en-US" sz="1400" dirty="0" smtClean="0"/>
              <a:t>interest.</a:t>
            </a:r>
            <a:endParaRPr lang="en-US" sz="1400" dirty="0" smtClean="0"/>
          </a:p>
          <a:p>
            <a:pPr marL="742950" lvl="1" indent="-285750">
              <a:lnSpc>
                <a:spcPct val="90000"/>
              </a:lnSpc>
              <a:buFont typeface="Arial" panose="020B0604020202020204" pitchFamily="34" charset="0"/>
              <a:buChar char="•"/>
            </a:pPr>
            <a:r>
              <a:rPr lang="en-US" sz="1400" dirty="0" smtClean="0"/>
              <a:t>And</a:t>
            </a:r>
            <a:r>
              <a:rPr lang="en-US" sz="1400" baseline="0" dirty="0" smtClean="0"/>
              <a:t> there is really n</a:t>
            </a:r>
            <a:r>
              <a:rPr lang="en-US" sz="1400" dirty="0" smtClean="0"/>
              <a:t>o </a:t>
            </a:r>
            <a:r>
              <a:rPr lang="en-US" sz="1400" dirty="0"/>
              <a:t>way to know if (or how) your sample </a:t>
            </a:r>
            <a:r>
              <a:rPr lang="en-US" sz="1400" dirty="0" smtClean="0"/>
              <a:t>may be biased</a:t>
            </a:r>
            <a:endParaRPr lang="en-US" sz="1400" dirty="0"/>
          </a:p>
          <a:p>
            <a:endParaRPr lang="en-US" sz="1400" dirty="0"/>
          </a:p>
          <a:p>
            <a:r>
              <a:rPr lang="en-US" sz="1400" dirty="0"/>
              <a:t>Although convenience sampling offers no guarantees of representativeness and unbiased sample, do not automatically conclude that this type of sampling is hopelessly flawed.</a:t>
            </a:r>
          </a:p>
          <a:p>
            <a:endParaRPr lang="en-US" dirty="0"/>
          </a:p>
        </p:txBody>
      </p:sp>
      <p:sp>
        <p:nvSpPr>
          <p:cNvPr id="4" name="Slide Number Placeholder 3"/>
          <p:cNvSpPr>
            <a:spLocks noGrp="1"/>
          </p:cNvSpPr>
          <p:nvPr>
            <p:ph type="sldNum" sz="quarter" idx="10"/>
          </p:nvPr>
        </p:nvSpPr>
        <p:spPr/>
        <p:txBody>
          <a:bodyPr/>
          <a:lstStyle/>
          <a:p>
            <a:fld id="{B2E0ACE7-15A5-478E-9D9B-A4B3BAB8A7C6}" type="slidenum">
              <a:rPr lang="en-US" smtClean="0"/>
              <a:pPr/>
              <a:t>13</a:t>
            </a:fld>
            <a:endParaRPr lang="en-US"/>
          </a:p>
        </p:txBody>
      </p:sp>
    </p:spTree>
    <p:extLst>
      <p:ext uri="{BB962C8B-B14F-4D97-AF65-F5344CB8AC3E}">
        <p14:creationId xmlns:p14="http://schemas.microsoft.com/office/powerpoint/2010/main" val="1579991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0CBCE5-D73B-4015-892D-3DD7868DB7E2}" type="slidenum">
              <a:rPr lang="en-US"/>
              <a:pPr/>
              <a:t>14</a:t>
            </a:fld>
            <a:endParaRPr lang="en-US"/>
          </a:p>
        </p:txBody>
      </p:sp>
      <p:sp>
        <p:nvSpPr>
          <p:cNvPr id="158722" name="Rectangle 2"/>
          <p:cNvSpPr>
            <a:spLocks noGrp="1" noRot="1" noChangeAspect="1" noChangeArrowheads="1" noTextEdit="1"/>
          </p:cNvSpPr>
          <p:nvPr>
            <p:ph type="sldImg"/>
          </p:nvPr>
        </p:nvSpPr>
        <p:spPr>
          <a:xfrm>
            <a:off x="1152525" y="153988"/>
            <a:ext cx="4654550" cy="3490912"/>
          </a:xfrm>
          <a:ln/>
        </p:spPr>
      </p:sp>
      <p:sp>
        <p:nvSpPr>
          <p:cNvPr id="158723" name="Rectangle 3"/>
          <p:cNvSpPr>
            <a:spLocks noGrp="1" noChangeArrowheads="1"/>
          </p:cNvSpPr>
          <p:nvPr>
            <p:ph type="body" idx="1"/>
          </p:nvPr>
        </p:nvSpPr>
        <p:spPr>
          <a:xfrm>
            <a:off x="695960" y="3646065"/>
            <a:ext cx="5876996" cy="4964853"/>
          </a:xfrm>
        </p:spPr>
        <p:txBody>
          <a:bodyPr>
            <a:noAutofit/>
          </a:bodyPr>
          <a:lstStyle/>
          <a:p>
            <a:pPr marL="0" lvl="1"/>
            <a:r>
              <a:rPr lang="en-US" sz="1400" dirty="0" smtClean="0"/>
              <a:t>A</a:t>
            </a:r>
            <a:r>
              <a:rPr lang="en-US" sz="1400" baseline="0" dirty="0" smtClean="0"/>
              <a:t> create nonprobability sampling method is </a:t>
            </a:r>
            <a:r>
              <a:rPr lang="en-US" sz="1400" b="1" dirty="0" smtClean="0"/>
              <a:t>Snowball </a:t>
            </a:r>
            <a:r>
              <a:rPr lang="en-US" sz="1400" b="1" dirty="0"/>
              <a:t>sampling</a:t>
            </a:r>
          </a:p>
          <a:p>
            <a:pPr marL="285750" lvl="1" indent="-285750">
              <a:buFont typeface="Arial" panose="020B0604020202020204" pitchFamily="34" charset="0"/>
              <a:buChar char="•"/>
            </a:pPr>
            <a:r>
              <a:rPr lang="en-US" sz="1400" dirty="0" smtClean="0"/>
              <a:t>Here we find </a:t>
            </a:r>
            <a:r>
              <a:rPr lang="en-US" sz="1400" dirty="0"/>
              <a:t>one participant and then ask them to refer you to other members of the </a:t>
            </a:r>
            <a:r>
              <a:rPr lang="en-US" sz="1400" dirty="0" smtClean="0"/>
              <a:t>population</a:t>
            </a:r>
          </a:p>
          <a:p>
            <a:pPr marL="285750" lvl="1" indent="-285750">
              <a:buFont typeface="Arial" panose="020B0604020202020204" pitchFamily="34" charset="0"/>
              <a:buChar char="•"/>
            </a:pPr>
            <a:r>
              <a:rPr lang="en-US" sz="1400" dirty="0" smtClean="0"/>
              <a:t>This is usually useful</a:t>
            </a:r>
            <a:r>
              <a:rPr lang="en-US" sz="1400" baseline="0" dirty="0" smtClean="0"/>
              <a:t> when the researcher has a very specific type population. </a:t>
            </a:r>
          </a:p>
          <a:p>
            <a:pPr marL="742950" lvl="2" indent="-285750">
              <a:buFont typeface="Arial" panose="020B0604020202020204" pitchFamily="34" charset="0"/>
              <a:buChar char="•"/>
            </a:pPr>
            <a:r>
              <a:rPr lang="en-US" sz="1400" baseline="0" dirty="0" smtClean="0"/>
              <a:t>Maybe you are interested in studying homeschooled children. We’ll often times there are communities of individuals. You find a few individuals who know a few more individuals who know a couple more individuals and so on and so forth.</a:t>
            </a:r>
            <a:endParaRPr lang="en-US" sz="1400" dirty="0"/>
          </a:p>
          <a:p>
            <a:endParaRPr lang="en-US" sz="1400" dirty="0"/>
          </a:p>
          <a:p>
            <a:r>
              <a:rPr lang="en-US" sz="1400" b="1" dirty="0" smtClean="0"/>
              <a:t>Quota sampling</a:t>
            </a:r>
            <a:r>
              <a:rPr lang="en-US" sz="1400" dirty="0" smtClean="0"/>
              <a:t> </a:t>
            </a:r>
            <a:r>
              <a:rPr lang="en-US" sz="1400" dirty="0"/>
              <a:t>– mimics </a:t>
            </a:r>
            <a:r>
              <a:rPr lang="en-US" sz="1400" dirty="0" smtClean="0"/>
              <a:t>stratified sampling, but it is </a:t>
            </a:r>
            <a:r>
              <a:rPr lang="en-US" sz="1400" dirty="0"/>
              <a:t>not </a:t>
            </a:r>
            <a:r>
              <a:rPr lang="en-US" sz="1400" dirty="0" smtClean="0"/>
              <a:t>random</a:t>
            </a:r>
          </a:p>
          <a:p>
            <a:pPr marL="285750" indent="-285750">
              <a:buFont typeface="Arial" panose="020B0604020202020204" pitchFamily="34" charset="0"/>
              <a:buChar char="•"/>
            </a:pPr>
            <a:r>
              <a:rPr lang="en-US" sz="1400" dirty="0" smtClean="0"/>
              <a:t>Individuals </a:t>
            </a:r>
            <a:r>
              <a:rPr lang="en-US" sz="1400" dirty="0"/>
              <a:t>are selected on the basis of convenience within the boundaries set by the quotas</a:t>
            </a:r>
            <a:r>
              <a:rPr lang="en-US" sz="1400" dirty="0" smtClean="0"/>
              <a:t>.</a:t>
            </a:r>
          </a:p>
          <a:p>
            <a:pPr marL="285750" indent="-285750">
              <a:buFont typeface="Arial" panose="020B0604020202020204" pitchFamily="34" charset="0"/>
              <a:buChar char="•"/>
            </a:pPr>
            <a:r>
              <a:rPr lang="en-US" sz="1400" dirty="0" smtClean="0"/>
              <a:t>That is,</a:t>
            </a:r>
            <a:r>
              <a:rPr lang="en-US" sz="1400" baseline="0" dirty="0" smtClean="0"/>
              <a:t> maybe we want the sample to be 40% male, so we keep sampling until we get at least X number of males.</a:t>
            </a:r>
            <a:endParaRPr lang="en-US" sz="1400" dirty="0"/>
          </a:p>
          <a:p>
            <a:pPr>
              <a:buFontTx/>
              <a:buNone/>
            </a:pPr>
            <a:endParaRPr lang="en-US" sz="1400" dirty="0"/>
          </a:p>
          <a:p>
            <a:pPr>
              <a:buFontTx/>
              <a:buNone/>
            </a:pPr>
            <a:endParaRPr lang="en-US" sz="1400" dirty="0"/>
          </a:p>
          <a:p>
            <a:pPr>
              <a:buFontTx/>
              <a:buNone/>
            </a:pPr>
            <a:r>
              <a:rPr lang="en-US" sz="1400" dirty="0"/>
              <a:t>--- Note: there is not 100% agreement about the terminology used to designate the different types of samples. You should really think about the </a:t>
            </a:r>
            <a:r>
              <a:rPr lang="en-US" sz="1400" dirty="0" smtClean="0"/>
              <a:t>description when reading</a:t>
            </a:r>
            <a:r>
              <a:rPr lang="en-US" sz="1400" baseline="0" dirty="0" smtClean="0"/>
              <a:t> research articles</a:t>
            </a:r>
            <a:r>
              <a:rPr lang="en-US" sz="1400" dirty="0" smtClean="0"/>
              <a:t>.</a:t>
            </a:r>
            <a:endParaRPr lang="en-US" sz="1400" dirty="0"/>
          </a:p>
        </p:txBody>
      </p:sp>
    </p:spTree>
    <p:extLst>
      <p:ext uri="{BB962C8B-B14F-4D97-AF65-F5344CB8AC3E}">
        <p14:creationId xmlns:p14="http://schemas.microsoft.com/office/powerpoint/2010/main" val="230729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defTabSz="933328">
              <a:buFont typeface="Arial" panose="020B0604020202020204" pitchFamily="34" charset="0"/>
              <a:buChar char="•"/>
              <a:defRPr/>
            </a:pPr>
            <a:r>
              <a:rPr lang="en-US" dirty="0" smtClean="0"/>
              <a:t>Ok, so let’s suppose that you are interested in</a:t>
            </a:r>
            <a:r>
              <a:rPr lang="en-US" baseline="0" dirty="0" smtClean="0"/>
              <a:t> conducting a study of high school students’ attitudes toward unrestricted searches of their lockers. </a:t>
            </a:r>
          </a:p>
          <a:p>
            <a:pPr marL="171450" indent="-171450" defTabSz="933328">
              <a:buFont typeface="Arial" panose="020B0604020202020204" pitchFamily="34" charset="0"/>
              <a:buChar char="•"/>
              <a:defRPr/>
            </a:pPr>
            <a:endParaRPr lang="en-US" baseline="0" dirty="0" smtClean="0"/>
          </a:p>
          <a:p>
            <a:pPr marL="171450" indent="-171450" defTabSz="933328">
              <a:buFont typeface="Arial" panose="020B0604020202020204" pitchFamily="34" charset="0"/>
              <a:buChar char="•"/>
              <a:defRPr/>
            </a:pPr>
            <a:r>
              <a:rPr lang="en-US" baseline="0" dirty="0" smtClean="0"/>
              <a:t>One of the questions you would have to consider is: Who should complete your questionnaire? </a:t>
            </a:r>
          </a:p>
          <a:p>
            <a:pPr marL="628650" lvl="1" indent="-171450" defTabSz="933328">
              <a:buFont typeface="Arial" panose="020B0604020202020204" pitchFamily="34" charset="0"/>
              <a:buChar char="•"/>
              <a:defRPr/>
            </a:pPr>
            <a:r>
              <a:rPr lang="en-US" baseline="0" dirty="0" smtClean="0"/>
              <a:t>All high school students in the nation? </a:t>
            </a:r>
          </a:p>
          <a:p>
            <a:pPr marL="1095314" lvl="2" indent="-171450" defTabSz="933328">
              <a:buFont typeface="Arial" panose="020B0604020202020204" pitchFamily="34" charset="0"/>
              <a:buChar char="•"/>
              <a:defRPr/>
            </a:pPr>
            <a:r>
              <a:rPr lang="en-US" baseline="0" dirty="0" smtClean="0"/>
              <a:t>Well, </a:t>
            </a:r>
            <a:r>
              <a:rPr lang="en-US" baseline="0" dirty="0" smtClean="0"/>
              <a:t>not </a:t>
            </a:r>
            <a:r>
              <a:rPr lang="en-US" baseline="0" dirty="0" smtClean="0"/>
              <a:t>likely – that would be an enormous and expensive undertaking?</a:t>
            </a:r>
          </a:p>
          <a:p>
            <a:pPr marL="628650" lvl="1" indent="-171450" defTabSz="933328">
              <a:buFont typeface="Arial" panose="020B0604020202020204" pitchFamily="34" charset="0"/>
              <a:buChar char="•"/>
              <a:defRPr/>
            </a:pPr>
            <a:r>
              <a:rPr lang="en-US" baseline="0" dirty="0" smtClean="0"/>
              <a:t>What about all 5,000 students in a local school district?</a:t>
            </a:r>
          </a:p>
          <a:p>
            <a:pPr marL="1085850" lvl="2" indent="-171450" defTabSz="933328">
              <a:buFont typeface="Arial" panose="020B0604020202020204" pitchFamily="34" charset="0"/>
              <a:buChar char="•"/>
              <a:defRPr/>
            </a:pPr>
            <a:r>
              <a:rPr lang="en-US" baseline="0" dirty="0" smtClean="0"/>
              <a:t>That’s a little bit more reasonable, but still a large sample size.</a:t>
            </a:r>
          </a:p>
          <a:p>
            <a:pPr marL="628650" lvl="1" indent="-171450" defTabSz="933328">
              <a:buFont typeface="Arial" panose="020B0604020202020204" pitchFamily="34" charset="0"/>
              <a:buChar char="•"/>
              <a:defRPr/>
            </a:pPr>
            <a:r>
              <a:rPr lang="en-US" baseline="0" dirty="0" smtClean="0"/>
              <a:t>What if we only included high schools that have reported problems with drugs and weapons?</a:t>
            </a:r>
          </a:p>
          <a:p>
            <a:pPr marL="1095314" lvl="2" indent="-171450" defTabSz="933328">
              <a:buFont typeface="Arial" panose="020B0604020202020204" pitchFamily="34" charset="0"/>
              <a:buChar char="•"/>
              <a:defRPr/>
            </a:pPr>
            <a:r>
              <a:rPr lang="en-US" baseline="0" dirty="0" smtClean="0"/>
              <a:t>But wouldn’t it be likely that there are drugs/weapons in high schools not identified as problem schools?</a:t>
            </a:r>
          </a:p>
          <a:p>
            <a:pPr marL="1095314" lvl="2" indent="-171450" defTabSz="933328">
              <a:buFont typeface="Arial" panose="020B0604020202020204" pitchFamily="34" charset="0"/>
              <a:buChar char="•"/>
              <a:defRPr/>
            </a:pPr>
            <a:r>
              <a:rPr lang="en-US" baseline="0" dirty="0" smtClean="0"/>
              <a:t>How would this influence the way in which we interpret our data?</a:t>
            </a:r>
          </a:p>
          <a:p>
            <a:pPr marL="638114" lvl="1" indent="-171450" defTabSz="933328">
              <a:buFont typeface="Arial" panose="020B0604020202020204" pitchFamily="34" charset="0"/>
              <a:buChar char="•"/>
              <a:defRPr/>
            </a:pPr>
            <a:endParaRPr lang="en-US" baseline="0" dirty="0" smtClean="0"/>
          </a:p>
          <a:p>
            <a:pPr marL="171450" indent="-171450" defTabSz="933328">
              <a:buFont typeface="Arial" panose="020B0604020202020204" pitchFamily="34" charset="0"/>
              <a:buChar char="•"/>
              <a:defRPr/>
            </a:pPr>
            <a:r>
              <a:rPr lang="en-US" baseline="0" dirty="0" smtClean="0"/>
              <a:t>Bottom line:</a:t>
            </a:r>
          </a:p>
          <a:p>
            <a:pPr marL="628650" lvl="1" indent="-171450" defTabSz="933328">
              <a:buFont typeface="Arial" panose="020B0604020202020204" pitchFamily="34" charset="0"/>
              <a:buChar char="•"/>
              <a:defRPr/>
            </a:pPr>
            <a:r>
              <a:rPr lang="en-US" baseline="0" dirty="0" smtClean="0"/>
              <a:t>Not everyone can participate in a study.</a:t>
            </a:r>
          </a:p>
          <a:p>
            <a:pPr marL="628650" lvl="1" indent="-171450" defTabSz="933328">
              <a:buFont typeface="Arial" panose="020B0604020202020204" pitchFamily="34" charset="0"/>
              <a:buChar char="•"/>
              <a:defRPr/>
            </a:pPr>
            <a:r>
              <a:rPr lang="en-US" baseline="0" dirty="0" smtClean="0"/>
              <a:t>However, the interpretation of data depends on who are participants are and how participants were selected</a:t>
            </a:r>
            <a:endParaRPr lang="en-US" dirty="0" smtClean="0"/>
          </a:p>
          <a:p>
            <a:endParaRPr lang="en-US" dirty="0"/>
          </a:p>
        </p:txBody>
      </p:sp>
      <p:sp>
        <p:nvSpPr>
          <p:cNvPr id="4" name="Slide Number Placeholder 3"/>
          <p:cNvSpPr>
            <a:spLocks noGrp="1"/>
          </p:cNvSpPr>
          <p:nvPr>
            <p:ph type="sldNum" sz="quarter" idx="10"/>
          </p:nvPr>
        </p:nvSpPr>
        <p:spPr/>
        <p:txBody>
          <a:bodyPr/>
          <a:lstStyle/>
          <a:p>
            <a:fld id="{B2E0ACE7-15A5-478E-9D9B-A4B3BAB8A7C6}" type="slidenum">
              <a:rPr lang="en-US" smtClean="0"/>
              <a:pPr/>
              <a:t>3</a:t>
            </a:fld>
            <a:endParaRPr lang="en-US"/>
          </a:p>
        </p:txBody>
      </p:sp>
    </p:spTree>
    <p:extLst>
      <p:ext uri="{BB962C8B-B14F-4D97-AF65-F5344CB8AC3E}">
        <p14:creationId xmlns:p14="http://schemas.microsoft.com/office/powerpoint/2010/main" val="3361109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Each research study is a unique</a:t>
            </a:r>
            <a:r>
              <a:rPr lang="en-US" baseline="0" dirty="0" smtClean="0"/>
              <a:t> event that involves a specific group of participants. Most research attempts to answer a general question about a large group of individuals as opposed to a specific question about a few, unique individuals. Therefore, researchers typically want to generalize or extend their results beyond the individuals who participated. </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term </a:t>
            </a:r>
            <a:r>
              <a:rPr lang="en-US" b="1" dirty="0" smtClean="0"/>
              <a:t>population</a:t>
            </a:r>
            <a:r>
              <a:rPr lang="en-US" dirty="0" smtClean="0"/>
              <a:t> </a:t>
            </a:r>
            <a:r>
              <a:rPr lang="en-US" dirty="0" smtClean="0"/>
              <a:t>– is used to refer to the entire set of individuals of interest to a researcher.</a:t>
            </a:r>
            <a:r>
              <a:rPr lang="en-US" baseline="0" dirty="0" smtClean="0"/>
              <a:t> </a:t>
            </a:r>
          </a:p>
          <a:p>
            <a:pPr marL="628650" lvl="1" indent="-171450">
              <a:buFont typeface="Arial" panose="020B0604020202020204" pitchFamily="34" charset="0"/>
              <a:buChar char="•"/>
            </a:pPr>
            <a:r>
              <a:rPr lang="en-US" baseline="0" dirty="0" smtClean="0"/>
              <a:t>Notice though, I said “individuals of interest” </a:t>
            </a:r>
          </a:p>
          <a:p>
            <a:pPr marL="628650" lvl="1" indent="-171450">
              <a:buFont typeface="Arial" panose="020B0604020202020204" pitchFamily="34" charset="0"/>
              <a:buChar char="•"/>
            </a:pPr>
            <a:r>
              <a:rPr lang="en-US" baseline="0" dirty="0" smtClean="0"/>
              <a:t>The population is usually targeted, when researchers say population they are usually not referring to everyone on the planet.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term </a:t>
            </a:r>
            <a:r>
              <a:rPr lang="en-US" b="1" baseline="0" dirty="0" smtClean="0"/>
              <a:t>sample</a:t>
            </a:r>
            <a:r>
              <a:rPr lang="en-US" baseline="0" dirty="0" smtClean="0"/>
              <a:t> </a:t>
            </a:r>
            <a:r>
              <a:rPr lang="en-US" baseline="0" dirty="0" smtClean="0"/>
              <a:t>– refers to the set of individuals selected from a population, they are intended to represent the population.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Researcher must rely on a </a:t>
            </a:r>
            <a:r>
              <a:rPr lang="en-US" baseline="0" dirty="0" smtClean="0"/>
              <a:t>sample </a:t>
            </a:r>
            <a:r>
              <a:rPr lang="en-US" baseline="0" dirty="0" smtClean="0"/>
              <a:t>to provide information about the population. The goal of the research study is to examine the </a:t>
            </a:r>
            <a:r>
              <a:rPr lang="en-US" baseline="0" dirty="0" smtClean="0"/>
              <a:t>sample </a:t>
            </a:r>
            <a:r>
              <a:rPr lang="en-US" baseline="0" dirty="0" smtClean="0"/>
              <a:t>then generalize the results to the population of interest</a:t>
            </a:r>
          </a:p>
          <a:p>
            <a:endParaRPr lang="en-US" dirty="0"/>
          </a:p>
        </p:txBody>
      </p:sp>
      <p:sp>
        <p:nvSpPr>
          <p:cNvPr id="4" name="Slide Number Placeholder 3"/>
          <p:cNvSpPr>
            <a:spLocks noGrp="1"/>
          </p:cNvSpPr>
          <p:nvPr>
            <p:ph type="sldNum" sz="quarter" idx="10"/>
          </p:nvPr>
        </p:nvSpPr>
        <p:spPr/>
        <p:txBody>
          <a:bodyPr/>
          <a:lstStyle/>
          <a:p>
            <a:fld id="{B2E0ACE7-15A5-478E-9D9B-A4B3BAB8A7C6}" type="slidenum">
              <a:rPr lang="en-US" smtClean="0"/>
              <a:pPr/>
              <a:t>4</a:t>
            </a:fld>
            <a:endParaRPr lang="en-US"/>
          </a:p>
        </p:txBody>
      </p:sp>
    </p:spTree>
    <p:extLst>
      <p:ext uri="{BB962C8B-B14F-4D97-AF65-F5344CB8AC3E}">
        <p14:creationId xmlns:p14="http://schemas.microsoft.com/office/powerpoint/2010/main" val="3815873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We’ve</a:t>
            </a:r>
            <a:r>
              <a:rPr lang="en-US" baseline="0" dirty="0" smtClean="0"/>
              <a:t> used the term “generalization” before.</a:t>
            </a:r>
            <a:endParaRPr lang="en-US" dirty="0" smtClean="0"/>
          </a:p>
          <a:p>
            <a:pPr marL="628650" lvl="1" indent="-171450">
              <a:buFont typeface="Arial" panose="020B0604020202020204" pitchFamily="34" charset="0"/>
              <a:buChar char="•"/>
            </a:pPr>
            <a:r>
              <a:rPr lang="en-US" dirty="0" smtClean="0"/>
              <a:t>Essentially </a:t>
            </a:r>
            <a:r>
              <a:rPr lang="en-US" dirty="0" smtClean="0"/>
              <a:t>we want to </a:t>
            </a:r>
            <a:r>
              <a:rPr lang="en-US" baseline="0" dirty="0" smtClean="0"/>
              <a:t>apply the results from a study to population – this contributes to the external validity of the study.</a:t>
            </a:r>
          </a:p>
          <a:p>
            <a:pPr marL="628650" lvl="1" indent="-171450">
              <a:buFont typeface="Arial" panose="020B0604020202020204" pitchFamily="34" charset="0"/>
              <a:buChar char="•"/>
            </a:pPr>
            <a:r>
              <a:rPr lang="en-US" baseline="0" dirty="0" smtClean="0"/>
              <a:t>A </a:t>
            </a:r>
            <a:r>
              <a:rPr lang="en-US" baseline="0" dirty="0" smtClean="0"/>
              <a:t>researcher’s ability to generalize the results of the study to the </a:t>
            </a:r>
            <a:r>
              <a:rPr lang="en-US" baseline="0" dirty="0" smtClean="0"/>
              <a:t>population, </a:t>
            </a:r>
            <a:r>
              <a:rPr lang="en-US" baseline="0" dirty="0" smtClean="0"/>
              <a:t>in part, depends on how representative the sample is. </a:t>
            </a:r>
            <a:r>
              <a:rPr lang="en-US" baseline="0" dirty="0" smtClean="0"/>
              <a:t>If </a:t>
            </a:r>
            <a:r>
              <a:rPr lang="en-US" baseline="0" dirty="0" smtClean="0"/>
              <a:t>the sample is not very representative, then the results are less likely to generalize.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sample is less likely to represent a population if the researcher has a biased </a:t>
            </a:r>
            <a:r>
              <a:rPr lang="en-US" baseline="0" dirty="0" smtClean="0"/>
              <a:t>sample. A </a:t>
            </a:r>
            <a:r>
              <a:rPr lang="en-US" b="1" baseline="0" dirty="0" smtClean="0"/>
              <a:t>biased sample </a:t>
            </a:r>
            <a:r>
              <a:rPr lang="en-US" baseline="0" dirty="0" smtClean="0"/>
              <a:t>usually occurs when the researcher’s method of selecting participants was biased in some way</a:t>
            </a:r>
            <a:r>
              <a:rPr lang="en-US" baseline="0" dirty="0" smtClean="0"/>
              <a:t>.  For </a:t>
            </a:r>
            <a:r>
              <a:rPr lang="en-US" baseline="0" dirty="0" smtClean="0"/>
              <a:t>example, say we’re interested in measuring people’s knowledge about healthy foods and eating habits. So, maybe we get permission to recruit participants going into grocery stores. Our sample could be biased if only go to Whole </a:t>
            </a:r>
            <a:r>
              <a:rPr lang="en-US" baseline="0" dirty="0" smtClean="0"/>
              <a:t>Foods to collect our data.</a:t>
            </a:r>
            <a:endParaRPr lang="en-US" baseline="0" dirty="0" smtClean="0"/>
          </a:p>
        </p:txBody>
      </p:sp>
      <p:sp>
        <p:nvSpPr>
          <p:cNvPr id="4" name="Slide Number Placeholder 3"/>
          <p:cNvSpPr>
            <a:spLocks noGrp="1"/>
          </p:cNvSpPr>
          <p:nvPr>
            <p:ph type="sldNum" sz="quarter" idx="10"/>
          </p:nvPr>
        </p:nvSpPr>
        <p:spPr/>
        <p:txBody>
          <a:bodyPr/>
          <a:lstStyle/>
          <a:p>
            <a:fld id="{B2E0ACE7-15A5-478E-9D9B-A4B3BAB8A7C6}" type="slidenum">
              <a:rPr lang="en-US" smtClean="0"/>
              <a:pPr/>
              <a:t>5</a:t>
            </a:fld>
            <a:endParaRPr lang="en-US"/>
          </a:p>
        </p:txBody>
      </p:sp>
    </p:spTree>
    <p:extLst>
      <p:ext uri="{BB962C8B-B14F-4D97-AF65-F5344CB8AC3E}">
        <p14:creationId xmlns:p14="http://schemas.microsoft.com/office/powerpoint/2010/main" val="37266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One way to select participants is through probability sampling.</a:t>
            </a:r>
          </a:p>
          <a:p>
            <a:pPr marL="171450" indent="-171450">
              <a:buFont typeface="Arial" panose="020B0604020202020204" pitchFamily="34" charset="0"/>
              <a:buChar char="•"/>
            </a:pPr>
            <a:r>
              <a:rPr lang="en-US" baseline="0" dirty="0" smtClean="0"/>
              <a:t>In order to conduct </a:t>
            </a:r>
            <a:r>
              <a:rPr lang="en-US" b="1" baseline="0" dirty="0" smtClean="0"/>
              <a:t>probability sampling </a:t>
            </a:r>
            <a:r>
              <a:rPr lang="en-US" baseline="0" dirty="0" smtClean="0"/>
              <a:t>– the target population has to be known and random selection must be used. </a:t>
            </a:r>
            <a:endParaRPr lang="en-US" baseline="0" dirty="0" smtClean="0"/>
          </a:p>
          <a:p>
            <a:pPr marL="0" indent="0">
              <a:buFont typeface="Arial" panose="020B0604020202020204" pitchFamily="34" charset="0"/>
              <a:buNone/>
            </a:pPr>
            <a:endParaRPr lang="en-US" baseline="0" dirty="0" smtClean="0"/>
          </a:p>
          <a:p>
            <a:r>
              <a:rPr lang="en-US" baseline="0" dirty="0" smtClean="0"/>
              <a:t>For example, if this class was my target population – I could use probability sampling. My population is known. That is, I could make a list with all of your names. Maybe cut that list into pieces with one name on each piece. I could throw all the names into a hat. Every person in this class has a chance of participating and I could calculate the odds of each individual being selected from the hat.  </a:t>
            </a:r>
          </a:p>
          <a:p>
            <a:endParaRPr lang="en-US" baseline="0" dirty="0" smtClean="0"/>
          </a:p>
          <a:p>
            <a:pPr marL="171450" indent="-171450">
              <a:buFont typeface="Arial" panose="020B0604020202020204" pitchFamily="34" charset="0"/>
              <a:buChar char="•"/>
            </a:pPr>
            <a:r>
              <a:rPr lang="en-US" baseline="0" dirty="0" smtClean="0"/>
              <a:t>However, it is important to note that even with random selection, the sample may not be representative of the population. </a:t>
            </a:r>
          </a:p>
          <a:p>
            <a:pPr marL="628650" lvl="1" indent="-171450">
              <a:buFont typeface="Arial" panose="020B0604020202020204" pitchFamily="34" charset="0"/>
              <a:buChar char="•"/>
            </a:pPr>
            <a:r>
              <a:rPr lang="en-US" baseline="0" dirty="0" smtClean="0"/>
              <a:t>Larger sample sizes increase the chances of having a more representative sample. So, if I selected </a:t>
            </a:r>
            <a:r>
              <a:rPr lang="en-US" baseline="0" dirty="0" smtClean="0"/>
              <a:t>30 </a:t>
            </a:r>
            <a:r>
              <a:rPr lang="en-US" baseline="0" dirty="0" smtClean="0"/>
              <a:t>of you, instead of 5 – then that would increase the representativeness. </a:t>
            </a:r>
          </a:p>
          <a:p>
            <a:r>
              <a:rPr lang="en-US" baseline="0" dirty="0" smtClean="0"/>
              <a:t>(law of large numbers)</a:t>
            </a:r>
          </a:p>
        </p:txBody>
      </p:sp>
      <p:sp>
        <p:nvSpPr>
          <p:cNvPr id="4" name="Slide Number Placeholder 3"/>
          <p:cNvSpPr>
            <a:spLocks noGrp="1"/>
          </p:cNvSpPr>
          <p:nvPr>
            <p:ph type="sldNum" sz="quarter" idx="10"/>
          </p:nvPr>
        </p:nvSpPr>
        <p:spPr/>
        <p:txBody>
          <a:bodyPr/>
          <a:lstStyle/>
          <a:p>
            <a:fld id="{B2E0ACE7-15A5-478E-9D9B-A4B3BAB8A7C6}" type="slidenum">
              <a:rPr lang="en-US" smtClean="0"/>
              <a:pPr/>
              <a:t>6</a:t>
            </a:fld>
            <a:endParaRPr lang="en-US"/>
          </a:p>
        </p:txBody>
      </p:sp>
    </p:spTree>
    <p:extLst>
      <p:ext uri="{BB962C8B-B14F-4D97-AF65-F5344CB8AC3E}">
        <p14:creationId xmlns:p14="http://schemas.microsoft.com/office/powerpoint/2010/main" val="4022016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defTabSz="933328">
              <a:defRPr/>
            </a:pPr>
            <a:r>
              <a:rPr lang="en-US" sz="1300" b="0" dirty="0" smtClean="0">
                <a:solidFill>
                  <a:srgbClr val="996600"/>
                </a:solidFill>
              </a:rPr>
              <a:t>There are different</a:t>
            </a:r>
            <a:r>
              <a:rPr lang="en-US" sz="1300" b="0" baseline="0" dirty="0" smtClean="0">
                <a:solidFill>
                  <a:srgbClr val="996600"/>
                </a:solidFill>
              </a:rPr>
              <a:t> types of probability sampling. </a:t>
            </a:r>
            <a:endParaRPr lang="en-US" sz="1300" b="0" baseline="0" dirty="0" smtClean="0">
              <a:solidFill>
                <a:srgbClr val="996600"/>
              </a:solidFill>
            </a:endParaRPr>
          </a:p>
          <a:p>
            <a:pPr defTabSz="933328">
              <a:defRPr/>
            </a:pPr>
            <a:endParaRPr lang="en-US" sz="1300" b="0" dirty="0" smtClean="0">
              <a:solidFill>
                <a:srgbClr val="996600"/>
              </a:solidFill>
            </a:endParaRPr>
          </a:p>
          <a:p>
            <a:pPr marL="285750" indent="-285750" defTabSz="933328">
              <a:buFont typeface="Arial" panose="020B0604020202020204" pitchFamily="34" charset="0"/>
              <a:buChar char="•"/>
              <a:defRPr/>
            </a:pPr>
            <a:r>
              <a:rPr lang="en-US" sz="1300" b="0" dirty="0" smtClean="0">
                <a:solidFill>
                  <a:srgbClr val="996600"/>
                </a:solidFill>
              </a:rPr>
              <a:t>With</a:t>
            </a:r>
            <a:r>
              <a:rPr lang="en-US" sz="1300" b="1" dirty="0" smtClean="0">
                <a:solidFill>
                  <a:srgbClr val="996600"/>
                </a:solidFill>
              </a:rPr>
              <a:t> Simple </a:t>
            </a:r>
            <a:r>
              <a:rPr lang="en-US" sz="1300" b="1" dirty="0">
                <a:solidFill>
                  <a:srgbClr val="996600"/>
                </a:solidFill>
              </a:rPr>
              <a:t>Random Sampling:</a:t>
            </a:r>
            <a:r>
              <a:rPr lang="en-US" sz="1300" dirty="0"/>
              <a:t> Every member of a population is listed and members are then randomly selected for </a:t>
            </a:r>
            <a:r>
              <a:rPr lang="en-US" sz="1300" dirty="0" smtClean="0"/>
              <a:t>questioning.</a:t>
            </a:r>
            <a:r>
              <a:rPr lang="en-US" sz="1300" baseline="0" dirty="0" smtClean="0"/>
              <a:t> </a:t>
            </a:r>
          </a:p>
          <a:p>
            <a:pPr marL="285750" indent="-285750" defTabSz="933328">
              <a:buFont typeface="Arial" panose="020B0604020202020204" pitchFamily="34" charset="0"/>
              <a:buChar char="•"/>
              <a:defRPr/>
            </a:pPr>
            <a:r>
              <a:rPr lang="en-US" sz="1300" dirty="0" smtClean="0"/>
              <a:t>Say</a:t>
            </a:r>
            <a:r>
              <a:rPr lang="en-US" sz="1300" baseline="0" dirty="0" smtClean="0"/>
              <a:t> </a:t>
            </a:r>
            <a:r>
              <a:rPr lang="en-US" sz="1300" dirty="0" smtClean="0"/>
              <a:t>Cobb </a:t>
            </a:r>
            <a:r>
              <a:rPr lang="en-US" sz="1300" dirty="0"/>
              <a:t>county is interested in surveying people’s satisfaction with the roads in specific areas – based on addresses they could randomly select a certain # of people to receive a survey</a:t>
            </a:r>
            <a:r>
              <a:rPr lang="en-US" sz="1300" dirty="0" smtClean="0"/>
              <a:t>)</a:t>
            </a:r>
            <a:endParaRPr lang="en-US" sz="1300" dirty="0"/>
          </a:p>
          <a:p>
            <a:endParaRPr lang="en-US" sz="1300" dirty="0"/>
          </a:p>
          <a:p>
            <a:pPr marL="285750" indent="-285750">
              <a:buFont typeface="Arial" panose="020B0604020202020204" pitchFamily="34" charset="0"/>
              <a:buChar char="•"/>
            </a:pPr>
            <a:r>
              <a:rPr lang="en-US" sz="1300" b="0" i="0" dirty="0"/>
              <a:t>There is sampling with replacement versus without </a:t>
            </a:r>
            <a:r>
              <a:rPr lang="en-US" sz="1300" b="0" i="0" dirty="0" smtClean="0"/>
              <a:t>replacement.</a:t>
            </a:r>
            <a:r>
              <a:rPr lang="en-US" sz="1300" b="0" i="0" baseline="0" dirty="0" smtClean="0"/>
              <a:t> </a:t>
            </a:r>
            <a:r>
              <a:rPr lang="en-US" sz="1300" b="0" i="0" dirty="0" smtClean="0"/>
              <a:t>Statistical/mathematical </a:t>
            </a:r>
            <a:r>
              <a:rPr lang="en-US" sz="1300" b="0" i="0" dirty="0"/>
              <a:t>analyses assume simple random </a:t>
            </a:r>
            <a:r>
              <a:rPr lang="en-US" sz="1300" b="0" i="0" dirty="0" smtClean="0"/>
              <a:t>sampling.</a:t>
            </a:r>
            <a:r>
              <a:rPr lang="en-US" sz="1300" b="0" i="0" baseline="0" dirty="0" smtClean="0"/>
              <a:t> </a:t>
            </a:r>
            <a:r>
              <a:rPr lang="en-US" sz="1300" b="0" i="0" dirty="0" smtClean="0"/>
              <a:t>In </a:t>
            </a:r>
            <a:r>
              <a:rPr lang="en-US" sz="1300" b="0" i="0" dirty="0"/>
              <a:t>psychology, we typically use random sampling without </a:t>
            </a:r>
            <a:r>
              <a:rPr lang="en-US" sz="1300" b="0" i="0" dirty="0" smtClean="0"/>
              <a:t>replacement</a:t>
            </a:r>
            <a:r>
              <a:rPr lang="en-US" sz="1300" b="0" i="0" baseline="0" dirty="0" smtClean="0"/>
              <a:t> and we c</a:t>
            </a:r>
            <a:r>
              <a:rPr lang="en-US" sz="1300" b="0" i="0" dirty="0" smtClean="0"/>
              <a:t>an </a:t>
            </a:r>
            <a:r>
              <a:rPr lang="en-US" sz="1300" b="0" i="0" dirty="0"/>
              <a:t>get around the ‘with replacement’ assumption by having large </a:t>
            </a:r>
            <a:r>
              <a:rPr lang="en-US" sz="1300" b="0" i="0" dirty="0" smtClean="0"/>
              <a:t>numbers.</a:t>
            </a:r>
            <a:endParaRPr lang="en-US" sz="1300" b="0" i="0" dirty="0"/>
          </a:p>
          <a:p>
            <a:endParaRPr lang="en-US" sz="1300" b="0" i="1" dirty="0"/>
          </a:p>
          <a:p>
            <a:pPr marL="285750" lvl="2" indent="-285750">
              <a:buFont typeface="Arial" panose="020B0604020202020204" pitchFamily="34" charset="0"/>
              <a:buChar char="•"/>
            </a:pPr>
            <a:r>
              <a:rPr lang="en-US" sz="1300" dirty="0" smtClean="0"/>
              <a:t>Using</a:t>
            </a:r>
            <a:r>
              <a:rPr lang="en-US" sz="1300" baseline="0" dirty="0" smtClean="0"/>
              <a:t> </a:t>
            </a:r>
            <a:r>
              <a:rPr lang="en-US" sz="1300" baseline="0" dirty="0" smtClean="0"/>
              <a:t>this method </a:t>
            </a:r>
            <a:r>
              <a:rPr lang="en-US" sz="1300" b="1" baseline="0" dirty="0" smtClean="0"/>
              <a:t>can r</a:t>
            </a:r>
            <a:r>
              <a:rPr lang="en-US" sz="1300" b="1" dirty="0" smtClean="0"/>
              <a:t>educe </a:t>
            </a:r>
            <a:r>
              <a:rPr lang="en-US" sz="1300" b="1" dirty="0"/>
              <a:t>systematic </a:t>
            </a:r>
            <a:r>
              <a:rPr lang="en-US" sz="1300" b="1" dirty="0" smtClean="0"/>
              <a:t>bias</a:t>
            </a:r>
            <a:r>
              <a:rPr lang="en-US" sz="1300" dirty="0" smtClean="0"/>
              <a:t>.</a:t>
            </a:r>
            <a:endParaRPr lang="en-US" sz="1300" dirty="0"/>
          </a:p>
          <a:p>
            <a:pPr marL="742950" lvl="3" indent="-285750">
              <a:buFont typeface="Arial" panose="020B0604020202020204" pitchFamily="34" charset="0"/>
              <a:buChar char="•"/>
            </a:pPr>
            <a:r>
              <a:rPr lang="en-US" sz="1300" dirty="0" smtClean="0"/>
              <a:t>However, it does not always </a:t>
            </a:r>
            <a:r>
              <a:rPr lang="en-US" sz="1300" dirty="0"/>
              <a:t>guarantee a representative </a:t>
            </a:r>
            <a:r>
              <a:rPr lang="en-US" sz="1300" dirty="0" smtClean="0"/>
              <a:t>sample.</a:t>
            </a:r>
            <a:r>
              <a:rPr lang="en-US" sz="1300" baseline="0" dirty="0" smtClean="0"/>
              <a:t> </a:t>
            </a:r>
            <a:r>
              <a:rPr lang="en-US" sz="1300" dirty="0" smtClean="0"/>
              <a:t>It </a:t>
            </a:r>
            <a:r>
              <a:rPr lang="en-US" sz="1300" dirty="0" smtClean="0"/>
              <a:t>is possible that even through random methods, some </a:t>
            </a:r>
            <a:r>
              <a:rPr lang="en-US" sz="1300" dirty="0"/>
              <a:t>segments of the population may be over- or </a:t>
            </a:r>
            <a:r>
              <a:rPr lang="en-US" sz="1300" dirty="0" smtClean="0"/>
              <a:t>underrepresented.</a:t>
            </a:r>
            <a:endParaRPr lang="en-US" sz="1300" dirty="0"/>
          </a:p>
          <a:p>
            <a:pPr marL="0" lvl="2"/>
            <a:endParaRPr lang="en-US" sz="1300" b="1" dirty="0"/>
          </a:p>
          <a:p>
            <a:pPr marL="285750" lvl="2" indent="-285750">
              <a:buFont typeface="Arial" panose="020B0604020202020204" pitchFamily="34" charset="0"/>
              <a:buChar char="•"/>
            </a:pPr>
            <a:r>
              <a:rPr lang="en-US" sz="1300" dirty="0" smtClean="0"/>
              <a:t>There are </a:t>
            </a:r>
            <a:r>
              <a:rPr lang="en-US" sz="1300" b="1" dirty="0" smtClean="0"/>
              <a:t>downsides to simple</a:t>
            </a:r>
            <a:r>
              <a:rPr lang="en-US" sz="1300" b="1" baseline="0" dirty="0" smtClean="0"/>
              <a:t> random sampling</a:t>
            </a:r>
          </a:p>
          <a:p>
            <a:pPr marL="742950" lvl="3" indent="-285750">
              <a:buFont typeface="Arial" panose="020B0604020202020204" pitchFamily="34" charset="0"/>
              <a:buChar char="•"/>
            </a:pPr>
            <a:r>
              <a:rPr lang="en-US" sz="1300" baseline="0" dirty="0" smtClean="0"/>
              <a:t>It </a:t>
            </a:r>
            <a:r>
              <a:rPr lang="en-US" sz="1300" baseline="0" dirty="0" smtClean="0"/>
              <a:t>can be </a:t>
            </a:r>
            <a:r>
              <a:rPr lang="en-US" sz="1300" dirty="0" smtClean="0"/>
              <a:t>Tedious </a:t>
            </a:r>
            <a:r>
              <a:rPr lang="en-US" sz="1300" dirty="0"/>
              <a:t>or time consuming </a:t>
            </a:r>
            <a:endParaRPr lang="en-US" sz="1300" dirty="0" smtClean="0"/>
          </a:p>
          <a:p>
            <a:pPr marL="742950" lvl="3" indent="-285750">
              <a:buFont typeface="Arial" panose="020B0604020202020204" pitchFamily="34" charset="0"/>
              <a:buChar char="•"/>
            </a:pPr>
            <a:r>
              <a:rPr lang="en-US" sz="1300" dirty="0" smtClean="0"/>
              <a:t>Also,</a:t>
            </a:r>
            <a:r>
              <a:rPr lang="en-US" sz="1300" baseline="0" dirty="0" smtClean="0"/>
              <a:t> </a:t>
            </a:r>
            <a:r>
              <a:rPr lang="en-US" sz="1300" baseline="0" dirty="0" smtClean="0"/>
              <a:t>m</a:t>
            </a:r>
            <a:r>
              <a:rPr lang="en-US" sz="1300" dirty="0" smtClean="0"/>
              <a:t>ore </a:t>
            </a:r>
            <a:r>
              <a:rPr lang="en-US" sz="1300" dirty="0"/>
              <a:t>often than not, lists of </a:t>
            </a:r>
            <a:r>
              <a:rPr lang="en-US" sz="1300" dirty="0" smtClean="0"/>
              <a:t>participants of </a:t>
            </a:r>
            <a:r>
              <a:rPr lang="en-US" sz="1300" dirty="0"/>
              <a:t>relatively large populations are difficult, if not impossible, to come by. Additional constraints arise when the population of interest resides in geographically wide areas. </a:t>
            </a:r>
            <a:endParaRPr lang="en-US" sz="1300" dirty="0" smtClean="0"/>
          </a:p>
          <a:p>
            <a:endParaRPr lang="en-US" sz="1300"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7</a:t>
            </a:fld>
            <a:endParaRPr lang="en-US"/>
          </a:p>
        </p:txBody>
      </p:sp>
    </p:spTree>
    <p:extLst>
      <p:ext uri="{BB962C8B-B14F-4D97-AF65-F5344CB8AC3E}">
        <p14:creationId xmlns:p14="http://schemas.microsoft.com/office/powerpoint/2010/main" val="3634378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US" sz="1500" b="1" i="0" dirty="0"/>
              <a:t>Systematic </a:t>
            </a:r>
            <a:r>
              <a:rPr lang="en-US" sz="1500" b="1" i="0" dirty="0" smtClean="0"/>
              <a:t>Sampling</a:t>
            </a:r>
            <a:r>
              <a:rPr lang="en-US" sz="1500" b="1" i="0" baseline="0" dirty="0" smtClean="0"/>
              <a:t> </a:t>
            </a:r>
            <a:r>
              <a:rPr lang="en-US" sz="1500" b="0" i="0" baseline="0" dirty="0" smtClean="0"/>
              <a:t>occurs when </a:t>
            </a:r>
            <a:r>
              <a:rPr lang="en-US" sz="1500" dirty="0" smtClean="0"/>
              <a:t>very </a:t>
            </a:r>
            <a:r>
              <a:rPr lang="en-US" sz="1500" i="1" dirty="0"/>
              <a:t>k</a:t>
            </a:r>
            <a:r>
              <a:rPr lang="en-US" sz="1500" dirty="0"/>
              <a:t>th</a:t>
            </a:r>
            <a:r>
              <a:rPr lang="en-US" sz="1500" baseline="30000" dirty="0"/>
              <a:t> </a:t>
            </a:r>
            <a:r>
              <a:rPr lang="en-US" sz="1500" dirty="0"/>
              <a:t>element is sampled after a randomly selected starting </a:t>
            </a:r>
            <a:r>
              <a:rPr lang="en-US" sz="1500" dirty="0" smtClean="0"/>
              <a:t>point</a:t>
            </a:r>
          </a:p>
          <a:p>
            <a:pPr marL="742950" lvl="1" indent="-285750">
              <a:buFont typeface="Arial" panose="020B0604020202020204" pitchFamily="34" charset="0"/>
              <a:buChar char="•"/>
            </a:pPr>
            <a:r>
              <a:rPr lang="en-US" sz="1500" dirty="0" smtClean="0"/>
              <a:t>Sample </a:t>
            </a:r>
            <a:r>
              <a:rPr lang="en-US" sz="1500" dirty="0"/>
              <a:t>every fifth name in the telephone book after a random page and starting point selected, for </a:t>
            </a:r>
            <a:r>
              <a:rPr lang="en-US" sz="1500" dirty="0" smtClean="0"/>
              <a:t>example</a:t>
            </a:r>
          </a:p>
          <a:p>
            <a:pPr marL="742950" lvl="1" indent="-285750">
              <a:buFont typeface="Arial" panose="020B0604020202020204" pitchFamily="34" charset="0"/>
              <a:buChar char="•"/>
            </a:pPr>
            <a:r>
              <a:rPr lang="en-US" sz="1500" dirty="0" smtClean="0"/>
              <a:t>Although </a:t>
            </a:r>
            <a:r>
              <a:rPr lang="en-US" sz="1500" dirty="0"/>
              <a:t>it isn’t </a:t>
            </a:r>
            <a:r>
              <a:rPr lang="en-US" sz="1500" dirty="0" smtClean="0"/>
              <a:t>random</a:t>
            </a:r>
            <a:r>
              <a:rPr lang="en-US" sz="1500" dirty="0"/>
              <a:t>, there is no subjective bias in how participants are selected. </a:t>
            </a:r>
            <a:endParaRPr lang="en-US" sz="1500" dirty="0" smtClean="0"/>
          </a:p>
          <a:p>
            <a:pPr marL="1200150" lvl="2" indent="-285750">
              <a:buFont typeface="Arial" panose="020B0604020202020204" pitchFamily="34" charset="0"/>
              <a:buChar char="•"/>
            </a:pPr>
            <a:r>
              <a:rPr lang="en-US" sz="1500" dirty="0" smtClean="0"/>
              <a:t>Commonly </a:t>
            </a:r>
            <a:r>
              <a:rPr lang="en-US" sz="1500" dirty="0"/>
              <a:t>done in survey research, some businesses do </a:t>
            </a:r>
            <a:r>
              <a:rPr lang="en-US" sz="1500" dirty="0" smtClean="0"/>
              <a:t>this.</a:t>
            </a:r>
            <a:r>
              <a:rPr lang="en-US" sz="1500" baseline="0" dirty="0" smtClean="0"/>
              <a:t> For example, a business might print a receipt such that every 12</a:t>
            </a:r>
            <a:r>
              <a:rPr lang="en-US" sz="1500" baseline="30000" dirty="0" smtClean="0"/>
              <a:t>th</a:t>
            </a:r>
            <a:r>
              <a:rPr lang="en-US" sz="1500" baseline="0" dirty="0" smtClean="0"/>
              <a:t> customer is given an incentive to go online to complete a survey about their shopping experience. </a:t>
            </a:r>
            <a:endParaRPr lang="en-US" sz="1500" dirty="0"/>
          </a:p>
          <a:p>
            <a:pPr marL="342900" indent="-342900">
              <a:buFont typeface="Arial" panose="020B0604020202020204" pitchFamily="34" charset="0"/>
              <a:buChar char="•"/>
            </a:pPr>
            <a:endParaRPr lang="en-US" sz="2000"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8</a:t>
            </a:fld>
            <a:endParaRPr lang="en-US"/>
          </a:p>
        </p:txBody>
      </p:sp>
    </p:spTree>
    <p:extLst>
      <p:ext uri="{BB962C8B-B14F-4D97-AF65-F5344CB8AC3E}">
        <p14:creationId xmlns:p14="http://schemas.microsoft.com/office/powerpoint/2010/main" val="3142534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7788"/>
            <a:ext cx="3956050" cy="2967037"/>
          </a:xfrm>
        </p:spPr>
      </p:sp>
      <p:sp>
        <p:nvSpPr>
          <p:cNvPr id="3" name="Notes Placeholder 2"/>
          <p:cNvSpPr>
            <a:spLocks noGrp="1"/>
          </p:cNvSpPr>
          <p:nvPr>
            <p:ph type="body" idx="1"/>
          </p:nvPr>
        </p:nvSpPr>
        <p:spPr>
          <a:xfrm>
            <a:off x="231987" y="3103034"/>
            <a:ext cx="6418298" cy="5507884"/>
          </a:xfrm>
        </p:spPr>
        <p:txBody>
          <a:bodyPr>
            <a:noAutofit/>
          </a:bodyPr>
          <a:lstStyle/>
          <a:p>
            <a:r>
              <a:rPr lang="en-US" sz="1300" dirty="0" smtClean="0"/>
              <a:t>Another</a:t>
            </a:r>
            <a:r>
              <a:rPr lang="en-US" sz="1300" baseline="0" dirty="0" smtClean="0"/>
              <a:t> type of sampling, is </a:t>
            </a:r>
            <a:r>
              <a:rPr lang="en-US" sz="1300" b="1" dirty="0" smtClean="0"/>
              <a:t>Stratified sampling</a:t>
            </a:r>
          </a:p>
          <a:p>
            <a:pPr marL="285750" indent="-285750">
              <a:buFont typeface="Arial" panose="020B0604020202020204" pitchFamily="34" charset="0"/>
              <a:buChar char="•"/>
            </a:pPr>
            <a:r>
              <a:rPr lang="en-US" sz="1300" b="0" dirty="0" smtClean="0"/>
              <a:t>Here, the population </a:t>
            </a:r>
            <a:r>
              <a:rPr lang="en-US" sz="1300" dirty="0"/>
              <a:t>of interest is first divided into </a:t>
            </a:r>
            <a:r>
              <a:rPr lang="en-US" sz="1300" dirty="0" smtClean="0"/>
              <a:t>non-overlapping </a:t>
            </a:r>
            <a:r>
              <a:rPr lang="en-US" sz="1300" dirty="0"/>
              <a:t>subdivisions, called strata, on the basis of one or more classification </a:t>
            </a:r>
            <a:r>
              <a:rPr lang="en-US" sz="1300" dirty="0" smtClean="0"/>
              <a:t>variables.</a:t>
            </a:r>
          </a:p>
          <a:p>
            <a:pPr marL="285750" indent="-285750">
              <a:buFont typeface="Arial" panose="020B0604020202020204" pitchFamily="34" charset="0"/>
              <a:buChar char="•"/>
            </a:pPr>
            <a:r>
              <a:rPr lang="en-US" sz="1300" dirty="0" smtClean="0"/>
              <a:t>Stratified </a:t>
            </a:r>
            <a:r>
              <a:rPr lang="en-US" sz="1300" dirty="0"/>
              <a:t>sampling can be used whenever the population can be partitioned into smaller sub-populations, each </a:t>
            </a:r>
            <a:r>
              <a:rPr lang="en-US" sz="1300" dirty="0" smtClean="0"/>
              <a:t>of </a:t>
            </a:r>
            <a:r>
              <a:rPr lang="en-US" sz="1300" dirty="0"/>
              <a:t>which is homogeneous according to the particular characteristic of interest. </a:t>
            </a:r>
          </a:p>
          <a:p>
            <a:pPr>
              <a:buFontTx/>
              <a:buChar char="-"/>
            </a:pPr>
            <a:endParaRPr lang="en-US" sz="1300" dirty="0"/>
          </a:p>
          <a:p>
            <a:pPr marL="285750" indent="-285750">
              <a:buFont typeface="Arial" panose="020B0604020202020204" pitchFamily="34" charset="0"/>
              <a:buChar char="•"/>
            </a:pPr>
            <a:r>
              <a:rPr lang="en-US" sz="1300" dirty="0" smtClean="0"/>
              <a:t>Thus, stratified sampling can </a:t>
            </a:r>
            <a:r>
              <a:rPr lang="en-US" sz="1300" dirty="0"/>
              <a:t>be used to obtain a more representative </a:t>
            </a:r>
            <a:r>
              <a:rPr lang="en-US" sz="1300" dirty="0" smtClean="0"/>
              <a:t>sample</a:t>
            </a:r>
          </a:p>
          <a:p>
            <a:pPr marL="285750" indent="-285750">
              <a:buFont typeface="Arial" panose="020B0604020202020204" pitchFamily="34" charset="0"/>
              <a:buChar char="•"/>
            </a:pPr>
            <a:r>
              <a:rPr lang="en-US" sz="1300" dirty="0" smtClean="0"/>
              <a:t>For </a:t>
            </a:r>
            <a:r>
              <a:rPr lang="en-US" sz="1300" dirty="0"/>
              <a:t>example, suppose one wanted to use sampling in order to estimate what percent of the student body at a given university </a:t>
            </a:r>
            <a:r>
              <a:rPr lang="en-US" sz="1300" dirty="0" smtClean="0"/>
              <a:t>who own </a:t>
            </a:r>
            <a:r>
              <a:rPr lang="en-US" sz="1300" dirty="0"/>
              <a:t>a personal computer. This may be done by resorting to a simple random sampling from the entire student population. Alternatively, stratified sampling could be used by dividing the student population into a number of mutually exclusive and exhaustive strata on the basis of colleges (e.g., liberal arts, business, etc), type of degree program (e.g., undergrad or grad), or some other classification.</a:t>
            </a:r>
          </a:p>
          <a:p>
            <a:pPr>
              <a:buFontTx/>
              <a:buNone/>
            </a:pPr>
            <a:endParaRPr lang="en-US" sz="1300" dirty="0"/>
          </a:p>
          <a:p>
            <a:pPr marL="285750" indent="-285750">
              <a:buFont typeface="Arial" panose="020B0604020202020204" pitchFamily="34" charset="0"/>
              <a:buChar char="•"/>
            </a:pPr>
            <a:r>
              <a:rPr lang="en-US" sz="1300" dirty="0" smtClean="0"/>
              <a:t>Typically</a:t>
            </a:r>
            <a:r>
              <a:rPr lang="en-US" sz="1300" dirty="0"/>
              <a:t>, the selection of a stratifying variable is related to the dependent variable. That is, you think you would find differences in your dependent variable based on how you divided your </a:t>
            </a:r>
            <a:r>
              <a:rPr lang="en-US" sz="1300" dirty="0" smtClean="0"/>
              <a:t>population.</a:t>
            </a:r>
          </a:p>
          <a:p>
            <a:pPr marL="742950" lvl="1" indent="-285750">
              <a:buFont typeface="Arial" panose="020B0604020202020204" pitchFamily="34" charset="0"/>
              <a:buChar char="•"/>
            </a:pPr>
            <a:r>
              <a:rPr lang="en-US" sz="1300" dirty="0" smtClean="0"/>
              <a:t>However,</a:t>
            </a:r>
            <a:r>
              <a:rPr lang="en-US" sz="1300" baseline="0" dirty="0" smtClean="0"/>
              <a:t> it is important to note that this m</a:t>
            </a:r>
            <a:r>
              <a:rPr lang="en-US" sz="1300" dirty="0" smtClean="0"/>
              <a:t>ay </a:t>
            </a:r>
            <a:r>
              <a:rPr lang="en-US" sz="1300" dirty="0"/>
              <a:t>still lead to over- or underrepresentation of certain segments of the </a:t>
            </a:r>
            <a:r>
              <a:rPr lang="en-US" sz="1300" dirty="0" smtClean="0"/>
              <a:t>population. As seen</a:t>
            </a:r>
            <a:r>
              <a:rPr lang="en-US" sz="1300" baseline="0" dirty="0" smtClean="0"/>
              <a:t> in the example of the slide, although all majors are represented in the sample – psychology majors are underrepresented. </a:t>
            </a:r>
            <a:endParaRPr lang="en-US" sz="1300" dirty="0"/>
          </a:p>
          <a:p>
            <a:pPr marL="0" lvl="1" defTabSz="933328">
              <a:buFontTx/>
              <a:buChar char="-"/>
              <a:defRPr/>
            </a:pPr>
            <a:endParaRPr lang="en-US" sz="1300" dirty="0"/>
          </a:p>
          <a:p>
            <a:pPr lvl="1"/>
            <a:endParaRPr lang="en-US" sz="1300" dirty="0"/>
          </a:p>
          <a:p>
            <a:endParaRPr lang="en-US" sz="1300"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9</a:t>
            </a:fld>
            <a:endParaRPr lang="en-US"/>
          </a:p>
        </p:txBody>
      </p:sp>
    </p:spTree>
    <p:extLst>
      <p:ext uri="{BB962C8B-B14F-4D97-AF65-F5344CB8AC3E}">
        <p14:creationId xmlns:p14="http://schemas.microsoft.com/office/powerpoint/2010/main" val="1451642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7788"/>
            <a:ext cx="3956050" cy="2967037"/>
          </a:xfrm>
        </p:spPr>
      </p:sp>
      <p:sp>
        <p:nvSpPr>
          <p:cNvPr id="3" name="Notes Placeholder 2"/>
          <p:cNvSpPr>
            <a:spLocks noGrp="1"/>
          </p:cNvSpPr>
          <p:nvPr>
            <p:ph type="body" idx="1"/>
          </p:nvPr>
        </p:nvSpPr>
        <p:spPr>
          <a:xfrm>
            <a:off x="231987" y="3103034"/>
            <a:ext cx="6418298" cy="5507884"/>
          </a:xfrm>
        </p:spPr>
        <p:txBody>
          <a:bodyPr>
            <a:noAutofit/>
          </a:bodyPr>
          <a:lstStyle/>
          <a:p>
            <a:pPr marL="285750" lvl="1" indent="-285750" defTabSz="933328">
              <a:buFont typeface="Arial" panose="020B0604020202020204" pitchFamily="34" charset="0"/>
              <a:buChar char="•"/>
              <a:defRPr/>
            </a:pPr>
            <a:r>
              <a:rPr lang="en-US" sz="1300" b="1" dirty="0" smtClean="0"/>
              <a:t>Proportionate</a:t>
            </a:r>
            <a:r>
              <a:rPr lang="en-US" sz="1300" b="1" baseline="0" dirty="0" smtClean="0"/>
              <a:t> random sampling </a:t>
            </a:r>
            <a:r>
              <a:rPr lang="en-US" sz="1300" baseline="0" dirty="0" smtClean="0"/>
              <a:t>is similar to stratified random sampling in that you are still dividing your population into strata.</a:t>
            </a:r>
            <a:endParaRPr lang="en-US" sz="1300" dirty="0" smtClean="0"/>
          </a:p>
          <a:p>
            <a:pPr marL="742950" lvl="2" indent="-285750" defTabSz="933328">
              <a:buFont typeface="Arial" panose="020B0604020202020204" pitchFamily="34" charset="0"/>
              <a:buChar char="•"/>
              <a:defRPr/>
            </a:pPr>
            <a:r>
              <a:rPr lang="en-US" sz="1300" dirty="0" smtClean="0"/>
              <a:t>However, there</a:t>
            </a:r>
            <a:r>
              <a:rPr lang="en-US" sz="1300" baseline="0" dirty="0" smtClean="0"/>
              <a:t> is an important distinction. In stratified random sampling you took the same number of individuals from each strata. </a:t>
            </a:r>
            <a:r>
              <a:rPr lang="en-US" sz="1300" baseline="0" dirty="0" smtClean="0"/>
              <a:t>In proportionate sampling, </a:t>
            </a:r>
            <a:r>
              <a:rPr lang="en-US" sz="1300" baseline="0" dirty="0" smtClean="0"/>
              <a:t>you include the same portion of individuals as is seen in the population.</a:t>
            </a:r>
          </a:p>
          <a:p>
            <a:pPr marL="742950" lvl="2" indent="-285750" defTabSz="933328">
              <a:buFont typeface="Arial" panose="020B0604020202020204" pitchFamily="34" charset="0"/>
              <a:buChar char="•"/>
              <a:defRPr/>
            </a:pPr>
            <a:r>
              <a:rPr lang="en-US" sz="1300" baseline="0" dirty="0" smtClean="0"/>
              <a:t>This can increase the chances that your sample is truly representative of the population.</a:t>
            </a:r>
          </a:p>
          <a:p>
            <a:pPr marL="0" lvl="1" indent="0" defTabSz="933328">
              <a:buFont typeface="Arial" panose="020B0604020202020204" pitchFamily="34" charset="0"/>
              <a:buNone/>
              <a:defRPr/>
            </a:pPr>
            <a:endParaRPr lang="en-US" sz="1300" dirty="0" smtClean="0"/>
          </a:p>
          <a:p>
            <a:pPr marL="285750" lvl="1" indent="-285750" defTabSz="933328">
              <a:buFont typeface="Arial" panose="020B0604020202020204" pitchFamily="34" charset="0"/>
              <a:buChar char="•"/>
              <a:defRPr/>
            </a:pPr>
            <a:r>
              <a:rPr lang="en-US" sz="1300" dirty="0" smtClean="0"/>
              <a:t>For example, imagine we were interested in survey undergraduate students. And</a:t>
            </a:r>
            <a:r>
              <a:rPr lang="en-US" sz="1300" baseline="0" dirty="0" smtClean="0"/>
              <a:t> also imagine that we wanted our sample to represent our population. So, we sample students from different majors. We have accounting, biology, art, psychology, and math majors. Notice though that there are biology and psychology majors than other majors. In fact, 31% of our population is made up of psychology </a:t>
            </a:r>
            <a:r>
              <a:rPr lang="en-US" sz="1300" baseline="0" dirty="0" smtClean="0"/>
              <a:t>majors (250 divided by 800). </a:t>
            </a:r>
            <a:r>
              <a:rPr lang="en-US" sz="1300" baseline="0" dirty="0" smtClean="0"/>
              <a:t>Thus, we want approximately 31% of our sample to be Psychology majors – </a:t>
            </a:r>
            <a:r>
              <a:rPr lang="en-US" sz="1300" baseline="0" dirty="0" smtClean="0"/>
              <a:t>so, </a:t>
            </a:r>
            <a:r>
              <a:rPr lang="en-US" sz="1300" baseline="0" dirty="0" smtClean="0"/>
              <a:t>we purposely sample more of them than other majors. </a:t>
            </a:r>
            <a:endParaRPr lang="en-US" sz="1300" dirty="0"/>
          </a:p>
          <a:p>
            <a:pPr lvl="1"/>
            <a:endParaRPr lang="en-US" sz="1300" dirty="0"/>
          </a:p>
          <a:p>
            <a:endParaRPr lang="en-US" sz="1300"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10</a:t>
            </a:fld>
            <a:endParaRPr lang="en-US"/>
          </a:p>
        </p:txBody>
      </p:sp>
    </p:spTree>
    <p:extLst>
      <p:ext uri="{BB962C8B-B14F-4D97-AF65-F5344CB8AC3E}">
        <p14:creationId xmlns:p14="http://schemas.microsoft.com/office/powerpoint/2010/main" val="31293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E09388A-C828-4A7E-8B64-D6E5072C5642}" type="datetimeFigureOut">
              <a:rPr lang="en-US" smtClean="0"/>
              <a:pPr/>
              <a:t>5/18/2017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733070C-D60F-453B-8F1A-8E4435AE13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09388A-C828-4A7E-8B64-D6E5072C5642}"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3070C-D60F-453B-8F1A-8E4435AE13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E09388A-C828-4A7E-8B64-D6E5072C5642}" type="datetimeFigureOut">
              <a:rPr lang="en-US" smtClean="0"/>
              <a:pPr/>
              <a:t>5/18/2017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733070C-D60F-453B-8F1A-8E4435AE13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09388A-C828-4A7E-8B64-D6E5072C5642}"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733070C-D60F-453B-8F1A-8E4435AE138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E09388A-C828-4A7E-8B64-D6E5072C5642}" type="datetimeFigureOut">
              <a:rPr lang="en-US" smtClean="0"/>
              <a:pPr/>
              <a:t>5/18/2017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733070C-D60F-453B-8F1A-8E4435AE138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E09388A-C828-4A7E-8B64-D6E5072C5642}" type="datetimeFigureOut">
              <a:rPr lang="en-US" smtClean="0"/>
              <a:pPr/>
              <a:t>5/18/2017</a:t>
            </a:fld>
            <a:endParaRPr lang="en-US"/>
          </a:p>
        </p:txBody>
      </p:sp>
      <p:sp>
        <p:nvSpPr>
          <p:cNvPr id="10" name="Slide Number Placeholder 9"/>
          <p:cNvSpPr>
            <a:spLocks noGrp="1"/>
          </p:cNvSpPr>
          <p:nvPr>
            <p:ph type="sldNum" sz="quarter" idx="16"/>
          </p:nvPr>
        </p:nvSpPr>
        <p:spPr/>
        <p:txBody>
          <a:bodyPr rtlCol="0"/>
          <a:lstStyle/>
          <a:p>
            <a:fld id="{1733070C-D60F-453B-8F1A-8E4435AE138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E09388A-C828-4A7E-8B64-D6E5072C5642}" type="datetimeFigureOut">
              <a:rPr lang="en-US" smtClean="0"/>
              <a:pPr/>
              <a:t>5/18/2017</a:t>
            </a:fld>
            <a:endParaRPr lang="en-US"/>
          </a:p>
        </p:txBody>
      </p:sp>
      <p:sp>
        <p:nvSpPr>
          <p:cNvPr id="12" name="Slide Number Placeholder 11"/>
          <p:cNvSpPr>
            <a:spLocks noGrp="1"/>
          </p:cNvSpPr>
          <p:nvPr>
            <p:ph type="sldNum" sz="quarter" idx="16"/>
          </p:nvPr>
        </p:nvSpPr>
        <p:spPr/>
        <p:txBody>
          <a:bodyPr rtlCol="0"/>
          <a:lstStyle/>
          <a:p>
            <a:fld id="{1733070C-D60F-453B-8F1A-8E4435AE138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09388A-C828-4A7E-8B64-D6E5072C5642}" type="datetimeFigureOut">
              <a:rPr lang="en-US" smtClean="0"/>
              <a:pPr/>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733070C-D60F-453B-8F1A-8E4435AE13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9388A-C828-4A7E-8B64-D6E5072C5642}" type="datetimeFigureOut">
              <a:rPr lang="en-US" smtClean="0"/>
              <a:pPr/>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733070C-D60F-453B-8F1A-8E4435AE13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E09388A-C828-4A7E-8B64-D6E5072C5642}"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733070C-D60F-453B-8F1A-8E4435AE138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E09388A-C828-4A7E-8B64-D6E5072C5642}" type="datetimeFigureOut">
              <a:rPr lang="en-US" smtClean="0"/>
              <a:pPr/>
              <a:t>5/18/2017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733070C-D60F-453B-8F1A-8E4435AE138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E09388A-C828-4A7E-8B64-D6E5072C5642}" type="datetimeFigureOut">
              <a:rPr lang="en-US" smtClean="0"/>
              <a:pPr/>
              <a:t>5/18/2017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733070C-D60F-453B-8F1A-8E4435AE13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6553200" cy="1828800"/>
          </a:xfrm>
        </p:spPr>
        <p:txBody>
          <a:bodyPr>
            <a:normAutofit/>
          </a:bodyPr>
          <a:lstStyle/>
          <a:p>
            <a:r>
              <a:rPr lang="en-US" sz="3500" dirty="0" smtClean="0"/>
              <a:t>Selecting Research Participants</a:t>
            </a:r>
            <a:br>
              <a:rPr lang="en-US" sz="3500" dirty="0" smtClean="0"/>
            </a:br>
            <a:endParaRPr lang="en-US" sz="3500"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Sampling</a:t>
            </a:r>
            <a:endParaRPr lang="en-US" dirty="0"/>
          </a:p>
        </p:txBody>
      </p:sp>
      <p:sp>
        <p:nvSpPr>
          <p:cNvPr id="3" name="Content Placeholder 2"/>
          <p:cNvSpPr>
            <a:spLocks noGrp="1"/>
          </p:cNvSpPr>
          <p:nvPr>
            <p:ph sz="quarter" idx="1"/>
          </p:nvPr>
        </p:nvSpPr>
        <p:spPr/>
        <p:txBody>
          <a:bodyPr>
            <a:normAutofit/>
          </a:bodyPr>
          <a:lstStyle/>
          <a:p>
            <a:r>
              <a:rPr lang="en-US" sz="2800" dirty="0" smtClean="0"/>
              <a:t>Proportionate random</a:t>
            </a:r>
          </a:p>
          <a:p>
            <a:pPr lvl="1"/>
            <a:r>
              <a:rPr lang="en-US" sz="2100" dirty="0" smtClean="0"/>
              <a:t>Proportions of different groups in the population are reflected sample strata</a:t>
            </a:r>
          </a:p>
          <a:p>
            <a:pPr lvl="1"/>
            <a:r>
              <a:rPr lang="en-US" sz="2100" dirty="0" smtClean="0"/>
              <a:t>Even greater chance that sample is representative</a:t>
            </a:r>
          </a:p>
          <a:p>
            <a:endParaRPr lang="en-US" dirty="0"/>
          </a:p>
        </p:txBody>
      </p:sp>
      <p:sp>
        <p:nvSpPr>
          <p:cNvPr id="4" name="Rectangle 3"/>
          <p:cNvSpPr/>
          <p:nvPr/>
        </p:nvSpPr>
        <p:spPr>
          <a:xfrm>
            <a:off x="381000" y="34290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150 Accounting Majors (19%)</a:t>
            </a:r>
            <a:endParaRPr lang="en-US" dirty="0"/>
          </a:p>
        </p:txBody>
      </p:sp>
      <p:sp>
        <p:nvSpPr>
          <p:cNvPr id="5" name="Rectangle 4"/>
          <p:cNvSpPr/>
          <p:nvPr/>
        </p:nvSpPr>
        <p:spPr>
          <a:xfrm>
            <a:off x="381000" y="40386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200 Biology Majors (25%)</a:t>
            </a:r>
            <a:endParaRPr lang="en-US" dirty="0"/>
          </a:p>
        </p:txBody>
      </p:sp>
      <p:sp>
        <p:nvSpPr>
          <p:cNvPr id="6" name="Rectangle 5"/>
          <p:cNvSpPr/>
          <p:nvPr/>
        </p:nvSpPr>
        <p:spPr>
          <a:xfrm>
            <a:off x="381000" y="46482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 Art Majors (13%)</a:t>
            </a:r>
            <a:endParaRPr lang="en-US" dirty="0"/>
          </a:p>
        </p:txBody>
      </p:sp>
      <p:sp>
        <p:nvSpPr>
          <p:cNvPr id="7" name="Rectangle 6"/>
          <p:cNvSpPr/>
          <p:nvPr/>
        </p:nvSpPr>
        <p:spPr>
          <a:xfrm>
            <a:off x="381000" y="52578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250 Psychology Majors (31%) </a:t>
            </a:r>
            <a:endParaRPr lang="en-US" dirty="0"/>
          </a:p>
        </p:txBody>
      </p:sp>
      <p:sp>
        <p:nvSpPr>
          <p:cNvPr id="8" name="Rectangle 7"/>
          <p:cNvSpPr/>
          <p:nvPr/>
        </p:nvSpPr>
        <p:spPr>
          <a:xfrm>
            <a:off x="4800600" y="3733800"/>
            <a:ext cx="2743200" cy="2133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Sample (</a:t>
            </a:r>
            <a:r>
              <a:rPr lang="en-US" i="1" dirty="0" smtClean="0"/>
              <a:t>N</a:t>
            </a:r>
            <a:r>
              <a:rPr lang="en-US" dirty="0" smtClean="0"/>
              <a:t> = 50)</a:t>
            </a:r>
          </a:p>
          <a:p>
            <a:pPr algn="ctr"/>
            <a:r>
              <a:rPr lang="en-US" dirty="0" smtClean="0"/>
              <a:t>10 Accounting (20%)</a:t>
            </a:r>
          </a:p>
          <a:p>
            <a:pPr algn="ctr"/>
            <a:r>
              <a:rPr lang="en-US" dirty="0" smtClean="0"/>
              <a:t>12 Biology (24%)</a:t>
            </a:r>
          </a:p>
          <a:p>
            <a:pPr algn="ctr"/>
            <a:r>
              <a:rPr lang="en-US" dirty="0" smtClean="0"/>
              <a:t>6 Art (12%)</a:t>
            </a:r>
          </a:p>
          <a:p>
            <a:pPr algn="ctr"/>
            <a:r>
              <a:rPr lang="en-US" dirty="0" smtClean="0"/>
              <a:t>16 Psychology (32%)</a:t>
            </a:r>
          </a:p>
          <a:p>
            <a:pPr algn="ctr"/>
            <a:r>
              <a:rPr lang="en-US" dirty="0" smtClean="0"/>
              <a:t>6 Math (12%)</a:t>
            </a:r>
          </a:p>
        </p:txBody>
      </p:sp>
      <p:sp>
        <p:nvSpPr>
          <p:cNvPr id="9" name="Rectangle 8"/>
          <p:cNvSpPr/>
          <p:nvPr/>
        </p:nvSpPr>
        <p:spPr>
          <a:xfrm>
            <a:off x="381000" y="58674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 Math Majors (13%)</a:t>
            </a:r>
            <a:endParaRPr lang="en-US" dirty="0"/>
          </a:p>
        </p:txBody>
      </p:sp>
      <p:cxnSp>
        <p:nvCxnSpPr>
          <p:cNvPr id="10" name="Straight Arrow Connector 9"/>
          <p:cNvCxnSpPr>
            <a:stCxn id="4" idx="3"/>
            <a:endCxn id="8" idx="1"/>
          </p:cNvCxnSpPr>
          <p:nvPr/>
        </p:nvCxnSpPr>
        <p:spPr>
          <a:xfrm>
            <a:off x="3733800" y="3695700"/>
            <a:ext cx="106680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3"/>
            <a:endCxn id="8" idx="1"/>
          </p:cNvCxnSpPr>
          <p:nvPr/>
        </p:nvCxnSpPr>
        <p:spPr>
          <a:xfrm>
            <a:off x="3733800" y="4305300"/>
            <a:ext cx="10668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8" idx="1"/>
          </p:cNvCxnSpPr>
          <p:nvPr/>
        </p:nvCxnSpPr>
        <p:spPr>
          <a:xfrm flipV="1">
            <a:off x="3733800" y="4800600"/>
            <a:ext cx="10668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8" idx="1"/>
          </p:cNvCxnSpPr>
          <p:nvPr/>
        </p:nvCxnSpPr>
        <p:spPr>
          <a:xfrm flipV="1">
            <a:off x="3733800" y="4800600"/>
            <a:ext cx="1066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3"/>
            <a:endCxn id="8" idx="1"/>
          </p:cNvCxnSpPr>
          <p:nvPr/>
        </p:nvCxnSpPr>
        <p:spPr>
          <a:xfrm flipV="1">
            <a:off x="3733800" y="4800600"/>
            <a:ext cx="106680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343400" y="3276600"/>
            <a:ext cx="3657600" cy="3048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Total Population = 800 Majors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Sampling</a:t>
            </a:r>
            <a:endParaRPr lang="en-US" dirty="0"/>
          </a:p>
        </p:txBody>
      </p:sp>
      <p:sp>
        <p:nvSpPr>
          <p:cNvPr id="3" name="Content Placeholder 2"/>
          <p:cNvSpPr>
            <a:spLocks noGrp="1"/>
          </p:cNvSpPr>
          <p:nvPr>
            <p:ph sz="quarter" idx="1"/>
          </p:nvPr>
        </p:nvSpPr>
        <p:spPr/>
        <p:txBody>
          <a:bodyPr/>
          <a:lstStyle/>
          <a:p>
            <a:r>
              <a:rPr lang="en-US" dirty="0" smtClean="0"/>
              <a:t>Cluster</a:t>
            </a:r>
          </a:p>
          <a:p>
            <a:pPr lvl="1"/>
            <a:r>
              <a:rPr lang="en-US" dirty="0" smtClean="0"/>
              <a:t>Used w/ large populations</a:t>
            </a:r>
          </a:p>
          <a:p>
            <a:pPr lvl="1"/>
            <a:r>
              <a:rPr lang="en-US" dirty="0" smtClean="0"/>
              <a:t>Sampling is at group level rather than individual level </a:t>
            </a:r>
          </a:p>
          <a:p>
            <a:pPr lvl="1"/>
            <a:r>
              <a:rPr lang="en-US" dirty="0" smtClean="0"/>
              <a:t>Groups are randomly sampled</a:t>
            </a:r>
            <a:endParaRPr lang="en-US" dirty="0"/>
          </a:p>
        </p:txBody>
      </p:sp>
      <p:sp>
        <p:nvSpPr>
          <p:cNvPr id="4" name="Rectangle 3"/>
          <p:cNvSpPr/>
          <p:nvPr/>
        </p:nvSpPr>
        <p:spPr>
          <a:xfrm>
            <a:off x="838200" y="37338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School District 1</a:t>
            </a:r>
            <a:endParaRPr lang="en-US" dirty="0"/>
          </a:p>
        </p:txBody>
      </p:sp>
      <p:sp>
        <p:nvSpPr>
          <p:cNvPr id="5" name="Rectangle 4"/>
          <p:cNvSpPr/>
          <p:nvPr/>
        </p:nvSpPr>
        <p:spPr>
          <a:xfrm>
            <a:off x="838200" y="43434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School District 2</a:t>
            </a:r>
            <a:endParaRPr lang="en-US" dirty="0"/>
          </a:p>
        </p:txBody>
      </p:sp>
      <p:sp>
        <p:nvSpPr>
          <p:cNvPr id="6" name="Rectangle 5"/>
          <p:cNvSpPr/>
          <p:nvPr/>
        </p:nvSpPr>
        <p:spPr>
          <a:xfrm>
            <a:off x="838200" y="49530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School District 3</a:t>
            </a:r>
            <a:endParaRPr lang="en-US" dirty="0"/>
          </a:p>
        </p:txBody>
      </p:sp>
      <p:sp>
        <p:nvSpPr>
          <p:cNvPr id="7" name="Rectangle 6"/>
          <p:cNvSpPr/>
          <p:nvPr/>
        </p:nvSpPr>
        <p:spPr>
          <a:xfrm>
            <a:off x="838200" y="55626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School District 4</a:t>
            </a:r>
            <a:endParaRPr lang="en-US" dirty="0"/>
          </a:p>
        </p:txBody>
      </p:sp>
      <p:sp>
        <p:nvSpPr>
          <p:cNvPr id="8" name="Rectangle 7"/>
          <p:cNvSpPr/>
          <p:nvPr/>
        </p:nvSpPr>
        <p:spPr>
          <a:xfrm>
            <a:off x="5257800" y="4038600"/>
            <a:ext cx="2743200" cy="2133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Sample consists of everyone from District 1 and 4</a:t>
            </a:r>
          </a:p>
        </p:txBody>
      </p:sp>
      <p:sp>
        <p:nvSpPr>
          <p:cNvPr id="9" name="Rectangle 8"/>
          <p:cNvSpPr/>
          <p:nvPr/>
        </p:nvSpPr>
        <p:spPr>
          <a:xfrm>
            <a:off x="838200" y="6172200"/>
            <a:ext cx="3352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School District 5</a:t>
            </a:r>
            <a:endParaRPr lang="en-US" dirty="0"/>
          </a:p>
        </p:txBody>
      </p:sp>
      <p:cxnSp>
        <p:nvCxnSpPr>
          <p:cNvPr id="10" name="Straight Arrow Connector 9"/>
          <p:cNvCxnSpPr>
            <a:stCxn id="4" idx="3"/>
            <a:endCxn id="8" idx="1"/>
          </p:cNvCxnSpPr>
          <p:nvPr/>
        </p:nvCxnSpPr>
        <p:spPr>
          <a:xfrm>
            <a:off x="4191000" y="4000500"/>
            <a:ext cx="106680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8" idx="1"/>
          </p:cNvCxnSpPr>
          <p:nvPr/>
        </p:nvCxnSpPr>
        <p:spPr>
          <a:xfrm flipV="1">
            <a:off x="4191000" y="5105400"/>
            <a:ext cx="1066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Sampling</a:t>
            </a:r>
            <a:endParaRPr lang="en-US" dirty="0"/>
          </a:p>
        </p:txBody>
      </p:sp>
      <p:sp>
        <p:nvSpPr>
          <p:cNvPr id="3" name="Content Placeholder 2"/>
          <p:cNvSpPr>
            <a:spLocks noGrp="1"/>
          </p:cNvSpPr>
          <p:nvPr>
            <p:ph sz="quarter" idx="1"/>
          </p:nvPr>
        </p:nvSpPr>
        <p:spPr/>
        <p:txBody>
          <a:bodyPr/>
          <a:lstStyle/>
          <a:p>
            <a:r>
              <a:rPr lang="en-US" dirty="0" smtClean="0"/>
              <a:t>Multistage sampling</a:t>
            </a:r>
          </a:p>
          <a:p>
            <a:pPr lvl="1"/>
            <a:r>
              <a:rPr lang="en-US" dirty="0" smtClean="0"/>
              <a:t>First, identify clusters</a:t>
            </a:r>
          </a:p>
          <a:p>
            <a:pPr lvl="2"/>
            <a:r>
              <a:rPr lang="en-US" dirty="0" smtClean="0"/>
              <a:t>Randomly sample</a:t>
            </a:r>
          </a:p>
          <a:p>
            <a:pPr lvl="1"/>
            <a:r>
              <a:rPr lang="en-US" dirty="0" smtClean="0"/>
              <a:t>Next, sample individuals from clusters</a:t>
            </a:r>
          </a:p>
          <a:p>
            <a:pPr lvl="1"/>
            <a:endParaRPr lang="en-US" dirty="0"/>
          </a:p>
          <a:p>
            <a:pPr lvl="1"/>
            <a:r>
              <a:rPr lang="en-US" dirty="0" smtClean="0"/>
              <a:t>Note: may be necessary to use more than 2 stages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Nonprobability</a:t>
            </a:r>
            <a:r>
              <a:rPr lang="en-US" dirty="0" smtClean="0"/>
              <a:t> Sampling</a:t>
            </a:r>
            <a:endParaRPr lang="en-US" dirty="0"/>
          </a:p>
        </p:txBody>
      </p:sp>
      <p:sp>
        <p:nvSpPr>
          <p:cNvPr id="3" name="Content Placeholder 2"/>
          <p:cNvSpPr>
            <a:spLocks noGrp="1"/>
          </p:cNvSpPr>
          <p:nvPr>
            <p:ph idx="1"/>
          </p:nvPr>
        </p:nvSpPr>
        <p:spPr/>
        <p:txBody>
          <a:bodyPr>
            <a:normAutofit fontScale="92500" lnSpcReduction="20000"/>
          </a:bodyPr>
          <a:lstStyle/>
          <a:p>
            <a:r>
              <a:rPr lang="en-US" sz="3400" dirty="0" smtClean="0"/>
              <a:t>Convenience Sampling</a:t>
            </a:r>
          </a:p>
          <a:p>
            <a:pPr lvl="1"/>
            <a:r>
              <a:rPr lang="en-US" sz="2800" dirty="0" smtClean="0"/>
              <a:t>Sampling individuals who are readily available</a:t>
            </a:r>
          </a:p>
          <a:p>
            <a:endParaRPr lang="en-US" sz="3400" dirty="0" smtClean="0"/>
          </a:p>
          <a:p>
            <a:r>
              <a:rPr lang="en-US" sz="3400" dirty="0" smtClean="0"/>
              <a:t>Advantages</a:t>
            </a:r>
          </a:p>
          <a:p>
            <a:pPr lvl="1"/>
            <a:r>
              <a:rPr lang="en-US" sz="2800" dirty="0" smtClean="0"/>
              <a:t>Time, money</a:t>
            </a:r>
          </a:p>
          <a:p>
            <a:pPr lvl="1"/>
            <a:r>
              <a:rPr lang="en-US" sz="2800" dirty="0" smtClean="0"/>
              <a:t>Might be the only method possible</a:t>
            </a:r>
          </a:p>
          <a:p>
            <a:r>
              <a:rPr lang="en-US" sz="3400" dirty="0" smtClean="0"/>
              <a:t>Disadvantages</a:t>
            </a:r>
          </a:p>
          <a:p>
            <a:pPr lvl="1"/>
            <a:r>
              <a:rPr lang="en-US" sz="2800" dirty="0" smtClean="0"/>
              <a:t>Assumes characteristics that make your sample convenient are unrelated to variables of interest</a:t>
            </a:r>
          </a:p>
          <a:p>
            <a:pPr lvl="1"/>
            <a:r>
              <a:rPr lang="en-US" sz="2800" dirty="0" smtClean="0"/>
              <a:t>Difficult to know if (or how) your sample is biased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dirty="0" err="1" smtClean="0"/>
              <a:t>Nonprobability</a:t>
            </a:r>
            <a:r>
              <a:rPr lang="en-US" dirty="0" smtClean="0"/>
              <a:t> Sampling</a:t>
            </a:r>
            <a:endParaRPr lang="en-US" dirty="0"/>
          </a:p>
        </p:txBody>
      </p:sp>
      <p:sp>
        <p:nvSpPr>
          <p:cNvPr id="157699" name="Rectangle 3"/>
          <p:cNvSpPr>
            <a:spLocks noGrp="1" noChangeArrowheads="1"/>
          </p:cNvSpPr>
          <p:nvPr>
            <p:ph sz="quarter" idx="1"/>
          </p:nvPr>
        </p:nvSpPr>
        <p:spPr/>
        <p:txBody>
          <a:bodyPr/>
          <a:lstStyle/>
          <a:p>
            <a:pPr lvl="1"/>
            <a:r>
              <a:rPr lang="en-US" sz="2900" dirty="0" smtClean="0"/>
              <a:t>Snowball sampling</a:t>
            </a:r>
          </a:p>
          <a:p>
            <a:pPr lvl="2"/>
            <a:r>
              <a:rPr lang="en-US" sz="2600" dirty="0" smtClean="0"/>
              <a:t>Identify some participant </a:t>
            </a:r>
          </a:p>
          <a:p>
            <a:pPr lvl="3"/>
            <a:r>
              <a:rPr lang="en-US" sz="2100" dirty="0" smtClean="0"/>
              <a:t>Have them refer others</a:t>
            </a:r>
          </a:p>
          <a:p>
            <a:pPr lvl="1"/>
            <a:endParaRPr lang="en-US" sz="2900" dirty="0" smtClean="0"/>
          </a:p>
          <a:p>
            <a:pPr lvl="1"/>
            <a:r>
              <a:rPr lang="en-US" sz="2900" dirty="0" smtClean="0"/>
              <a:t>Quota</a:t>
            </a:r>
          </a:p>
          <a:p>
            <a:pPr lvl="2"/>
            <a:r>
              <a:rPr lang="en-US" sz="2600" dirty="0" smtClean="0"/>
              <a:t>Mimics stratified, but not random</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7699">
                                            <p:txEl>
                                              <p:pRg st="1" end="1"/>
                                            </p:txEl>
                                          </p:spTgt>
                                        </p:tgtEl>
                                        <p:attrNameLst>
                                          <p:attrName>style.visibility</p:attrName>
                                        </p:attrNameLst>
                                      </p:cBhvr>
                                      <p:to>
                                        <p:strVal val="visible"/>
                                      </p:to>
                                    </p:set>
                                    <p:anim calcmode="lin" valueType="num">
                                      <p:cBhvr additive="base">
                                        <p:cTn id="13" dur="500" fill="hold"/>
                                        <p:tgtEl>
                                          <p:spTgt spid="157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7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7699">
                                            <p:txEl>
                                              <p:pRg st="2" end="2"/>
                                            </p:txEl>
                                          </p:spTgt>
                                        </p:tgtEl>
                                        <p:attrNameLst>
                                          <p:attrName>style.visibility</p:attrName>
                                        </p:attrNameLst>
                                      </p:cBhvr>
                                      <p:to>
                                        <p:strVal val="visible"/>
                                      </p:to>
                                    </p:set>
                                    <p:anim calcmode="lin" valueType="num">
                                      <p:cBhvr additive="base">
                                        <p:cTn id="19" dur="500" fill="hold"/>
                                        <p:tgtEl>
                                          <p:spTgt spid="157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7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7699">
                                            <p:txEl>
                                              <p:pRg st="4" end="4"/>
                                            </p:txEl>
                                          </p:spTgt>
                                        </p:tgtEl>
                                        <p:attrNameLst>
                                          <p:attrName>style.visibility</p:attrName>
                                        </p:attrNameLst>
                                      </p:cBhvr>
                                      <p:to>
                                        <p:strVal val="visible"/>
                                      </p:to>
                                    </p:set>
                                    <p:anim calcmode="lin" valueType="num">
                                      <p:cBhvr additive="base">
                                        <p:cTn id="25" dur="500" fill="hold"/>
                                        <p:tgtEl>
                                          <p:spTgt spid="1576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76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7699">
                                            <p:txEl>
                                              <p:pRg st="5" end="5"/>
                                            </p:txEl>
                                          </p:spTgt>
                                        </p:tgtEl>
                                        <p:attrNameLst>
                                          <p:attrName>style.visibility</p:attrName>
                                        </p:attrNameLst>
                                      </p:cBhvr>
                                      <p:to>
                                        <p:strVal val="visible"/>
                                      </p:to>
                                    </p:set>
                                    <p:anim calcmode="lin" valueType="num">
                                      <p:cBhvr additive="base">
                                        <p:cTn id="31" dur="500" fill="hold"/>
                                        <p:tgtEl>
                                          <p:spTgt spid="1576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76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3400" y="2743200"/>
            <a:ext cx="7961313" cy="2819400"/>
          </a:xfrm>
        </p:spPr>
        <p:txBody>
          <a:bodyPr/>
          <a:lstStyle/>
          <a:p>
            <a:pPr marL="514350" indent="-514350">
              <a:buAutoNum type="arabicPeriod"/>
            </a:pPr>
            <a:r>
              <a:rPr lang="en-US" dirty="0" smtClean="0"/>
              <a:t>Explain how stratified and proportionate sampling are similar and how they are different.</a:t>
            </a:r>
          </a:p>
          <a:p>
            <a:pPr marL="514350" indent="-514350">
              <a:buAutoNum type="arabicPeriod"/>
            </a:pPr>
            <a:r>
              <a:rPr lang="en-US" dirty="0" smtClean="0"/>
              <a:t>What sampling methods are likely to ensure the greatest chance that our sample will represent the population well? Why?</a:t>
            </a:r>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267413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4" name="Content Placeholder 2"/>
          <p:cNvSpPr txBox="1">
            <a:spLocks/>
          </p:cNvSpPr>
          <p:nvPr/>
        </p:nvSpPr>
        <p:spPr>
          <a:xfrm>
            <a:off x="629581" y="1676400"/>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Population and samples</a:t>
            </a:r>
          </a:p>
          <a:p>
            <a:r>
              <a:rPr lang="en-US" dirty="0" smtClean="0"/>
              <a:t>Generalization</a:t>
            </a:r>
          </a:p>
          <a:p>
            <a:r>
              <a:rPr lang="en-US" dirty="0" smtClean="0"/>
              <a:t>Sampling Methods</a:t>
            </a:r>
          </a:p>
          <a:p>
            <a:pPr lvl="1"/>
            <a:r>
              <a:rPr lang="en-US" dirty="0" smtClean="0"/>
              <a:t>Probability</a:t>
            </a:r>
          </a:p>
          <a:p>
            <a:pPr lvl="2"/>
            <a:r>
              <a:rPr lang="en-US" dirty="0" smtClean="0"/>
              <a:t>Simple random</a:t>
            </a:r>
          </a:p>
          <a:p>
            <a:pPr lvl="2"/>
            <a:r>
              <a:rPr lang="en-US" dirty="0" smtClean="0"/>
              <a:t>Systematic</a:t>
            </a:r>
          </a:p>
          <a:p>
            <a:pPr lvl="2"/>
            <a:r>
              <a:rPr lang="en-US" dirty="0" smtClean="0"/>
              <a:t>Stratified random</a:t>
            </a:r>
          </a:p>
          <a:p>
            <a:pPr lvl="2"/>
            <a:r>
              <a:rPr lang="en-US" dirty="0" smtClean="0"/>
              <a:t>Proportionate random</a:t>
            </a:r>
          </a:p>
        </p:txBody>
      </p:sp>
      <p:sp>
        <p:nvSpPr>
          <p:cNvPr id="5" name="TextBox 4"/>
          <p:cNvSpPr txBox="1"/>
          <p:nvPr/>
        </p:nvSpPr>
        <p:spPr>
          <a:xfrm>
            <a:off x="4628219" y="3276600"/>
            <a:ext cx="3810000" cy="2523768"/>
          </a:xfrm>
          <a:prstGeom prst="rect">
            <a:avLst/>
          </a:prstGeom>
          <a:noFill/>
        </p:spPr>
        <p:txBody>
          <a:bodyPr wrap="square" rtlCol="0">
            <a:spAutoFit/>
          </a:bodyPr>
          <a:lstStyle/>
          <a:p>
            <a:pPr marL="320040" indent="-320040">
              <a:spcBef>
                <a:spcPts val="700"/>
              </a:spcBef>
              <a:buClr>
                <a:srgbClr val="F96A1B"/>
              </a:buClr>
              <a:buSzPct val="60000"/>
              <a:buFont typeface="Wingdings"/>
              <a:buChar char=""/>
            </a:pPr>
            <a:r>
              <a:rPr lang="en-US" sz="2900" dirty="0" smtClean="0">
                <a:solidFill>
                  <a:srgbClr val="000000"/>
                </a:solidFill>
              </a:rPr>
              <a:t>Nonprobability</a:t>
            </a:r>
            <a:endParaRPr lang="en-US" sz="2900" dirty="0">
              <a:solidFill>
                <a:srgbClr val="000000"/>
              </a:solidFill>
            </a:endParaRPr>
          </a:p>
          <a:p>
            <a:pPr marL="640080" lvl="1" indent="-274320">
              <a:spcBef>
                <a:spcPts val="550"/>
              </a:spcBef>
              <a:buClr>
                <a:srgbClr val="797B7E"/>
              </a:buClr>
              <a:buSzPct val="70000"/>
              <a:buFont typeface="Wingdings 2"/>
              <a:buChar char=""/>
            </a:pPr>
            <a:r>
              <a:rPr lang="en-US" sz="2600" dirty="0" smtClean="0">
                <a:solidFill>
                  <a:srgbClr val="000000"/>
                </a:solidFill>
              </a:rPr>
              <a:t>Convenience</a:t>
            </a:r>
          </a:p>
          <a:p>
            <a:pPr marL="640080" lvl="1" indent="-274320">
              <a:spcBef>
                <a:spcPts val="550"/>
              </a:spcBef>
              <a:buClr>
                <a:srgbClr val="797B7E"/>
              </a:buClr>
              <a:buSzPct val="70000"/>
              <a:buFont typeface="Wingdings 2"/>
              <a:buChar char=""/>
            </a:pPr>
            <a:r>
              <a:rPr lang="en-US" sz="2600" dirty="0" smtClean="0">
                <a:solidFill>
                  <a:srgbClr val="000000"/>
                </a:solidFill>
              </a:rPr>
              <a:t>Snowball</a:t>
            </a:r>
          </a:p>
          <a:p>
            <a:pPr marL="640080" lvl="1" indent="-274320">
              <a:spcBef>
                <a:spcPts val="550"/>
              </a:spcBef>
              <a:buClr>
                <a:srgbClr val="797B7E"/>
              </a:buClr>
              <a:buSzPct val="70000"/>
              <a:buFont typeface="Wingdings 2"/>
              <a:buChar char=""/>
            </a:pPr>
            <a:r>
              <a:rPr lang="en-US" sz="2600" dirty="0" smtClean="0">
                <a:solidFill>
                  <a:srgbClr val="000000"/>
                </a:solidFill>
              </a:rPr>
              <a:t>Quota</a:t>
            </a:r>
            <a:endParaRPr lang="en-US" sz="2600" dirty="0">
              <a:solidFill>
                <a:srgbClr val="000000"/>
              </a:solidFill>
            </a:endParaRPr>
          </a:p>
          <a:p>
            <a:endParaRPr lang="en-US" dirty="0" smtClean="0"/>
          </a:p>
          <a:p>
            <a:endParaRPr lang="en-US" dirty="0"/>
          </a:p>
        </p:txBody>
      </p:sp>
      <p:sp>
        <p:nvSpPr>
          <p:cNvPr id="6" name="Rectangle 5"/>
          <p:cNvSpPr/>
          <p:nvPr/>
        </p:nvSpPr>
        <p:spPr>
          <a:xfrm>
            <a:off x="2590800" y="5529084"/>
            <a:ext cx="3733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Cluster</a:t>
            </a:r>
          </a:p>
          <a:p>
            <a:pPr algn="ctr"/>
            <a:r>
              <a:rPr lang="en-US" dirty="0"/>
              <a:t>Multi-stage</a:t>
            </a:r>
          </a:p>
        </p:txBody>
      </p:sp>
    </p:spTree>
    <p:extLst>
      <p:ext uri="{BB962C8B-B14F-4D97-AF65-F5344CB8AC3E}">
        <p14:creationId xmlns:p14="http://schemas.microsoft.com/office/powerpoint/2010/main" val="606157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Participants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High school students’ attitudes towards unrestricted searches</a:t>
            </a:r>
          </a:p>
          <a:p>
            <a:r>
              <a:rPr lang="en-US" dirty="0" smtClean="0"/>
              <a:t>Who should take the survey?</a:t>
            </a:r>
          </a:p>
          <a:p>
            <a:pPr lvl="1"/>
            <a:r>
              <a:rPr lang="en-US" dirty="0" smtClean="0"/>
              <a:t>All high school students in the nation?</a:t>
            </a:r>
          </a:p>
          <a:p>
            <a:pPr lvl="1"/>
            <a:r>
              <a:rPr lang="en-US" dirty="0" smtClean="0"/>
              <a:t>All 5,000 students in a local school district?</a:t>
            </a:r>
          </a:p>
          <a:p>
            <a:pPr lvl="1"/>
            <a:r>
              <a:rPr lang="en-US" dirty="0" smtClean="0"/>
              <a:t>Only high schools that have reported problems with drugs &amp; weapons?</a:t>
            </a:r>
          </a:p>
          <a:p>
            <a:pPr lvl="1"/>
            <a:endParaRPr lang="en-US" dirty="0" smtClean="0"/>
          </a:p>
          <a:p>
            <a:r>
              <a:rPr lang="en-US" dirty="0" smtClean="0"/>
              <a:t>Bottom line: </a:t>
            </a:r>
          </a:p>
          <a:p>
            <a:pPr lvl="1"/>
            <a:r>
              <a:rPr lang="en-US" dirty="0" smtClean="0"/>
              <a:t>Not everyone can participate</a:t>
            </a:r>
          </a:p>
          <a:p>
            <a:pPr lvl="1"/>
            <a:r>
              <a:rPr lang="en-US" dirty="0" smtClean="0"/>
              <a:t>Interpretation of data depends on who are participants are and how they were selected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Populations &amp; Samples</a:t>
            </a:r>
            <a:endParaRPr lang="en-US" dirty="0"/>
          </a:p>
        </p:txBody>
      </p:sp>
      <p:sp>
        <p:nvSpPr>
          <p:cNvPr id="3" name="Content Placeholder 2"/>
          <p:cNvSpPr>
            <a:spLocks noGrp="1"/>
          </p:cNvSpPr>
          <p:nvPr>
            <p:ph idx="1"/>
          </p:nvPr>
        </p:nvSpPr>
        <p:spPr/>
        <p:txBody>
          <a:bodyPr/>
          <a:lstStyle/>
          <a:p>
            <a:r>
              <a:rPr lang="en-US" dirty="0" smtClean="0"/>
              <a:t>Population </a:t>
            </a:r>
          </a:p>
          <a:p>
            <a:pPr lvl="1"/>
            <a:r>
              <a:rPr lang="en-US" dirty="0"/>
              <a:t>Entire set of individuals of interest</a:t>
            </a:r>
          </a:p>
          <a:p>
            <a:pPr lvl="1"/>
            <a:r>
              <a:rPr lang="en-US" dirty="0"/>
              <a:t>U</a:t>
            </a:r>
            <a:r>
              <a:rPr lang="en-US" dirty="0" smtClean="0"/>
              <a:t>sually targeted, not everyone on the planet</a:t>
            </a:r>
          </a:p>
          <a:p>
            <a:pPr lvl="1"/>
            <a:endParaRPr lang="en-US" dirty="0" smtClean="0"/>
          </a:p>
          <a:p>
            <a:r>
              <a:rPr lang="en-US" dirty="0" smtClean="0"/>
              <a:t>Sample</a:t>
            </a:r>
          </a:p>
          <a:p>
            <a:pPr lvl="1"/>
            <a:r>
              <a:rPr lang="en-US" dirty="0" smtClean="0"/>
              <a:t>Set of individuals selected from a population </a:t>
            </a:r>
          </a:p>
          <a:p>
            <a:pPr lvl="1"/>
            <a:r>
              <a:rPr lang="en-US" dirty="0" smtClean="0"/>
              <a:t>Intended to represent the population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&amp; Generalization</a:t>
            </a:r>
            <a:endParaRPr lang="en-US" dirty="0"/>
          </a:p>
        </p:txBody>
      </p:sp>
      <p:sp>
        <p:nvSpPr>
          <p:cNvPr id="3" name="Content Placeholder 2"/>
          <p:cNvSpPr>
            <a:spLocks noGrp="1"/>
          </p:cNvSpPr>
          <p:nvPr>
            <p:ph idx="1"/>
          </p:nvPr>
        </p:nvSpPr>
        <p:spPr/>
        <p:txBody>
          <a:bodyPr/>
          <a:lstStyle/>
          <a:p>
            <a:r>
              <a:rPr lang="en-US" dirty="0" smtClean="0"/>
              <a:t>Generalization</a:t>
            </a:r>
          </a:p>
          <a:p>
            <a:pPr lvl="1"/>
            <a:r>
              <a:rPr lang="en-US" dirty="0" smtClean="0"/>
              <a:t>Apply results from sample to population</a:t>
            </a:r>
          </a:p>
          <a:p>
            <a:pPr lvl="1"/>
            <a:r>
              <a:rPr lang="en-US" dirty="0" smtClean="0"/>
              <a:t>Depends on how representative the sample is</a:t>
            </a:r>
          </a:p>
          <a:p>
            <a:pPr lvl="1"/>
            <a:endParaRPr lang="en-US" dirty="0" smtClean="0"/>
          </a:p>
          <a:p>
            <a:r>
              <a:rPr lang="en-US" dirty="0" smtClean="0"/>
              <a:t>Selection </a:t>
            </a:r>
            <a:r>
              <a:rPr lang="en-US" dirty="0" smtClean="0"/>
              <a:t>bias</a:t>
            </a:r>
          </a:p>
          <a:p>
            <a:pPr lvl="1"/>
            <a:r>
              <a:rPr lang="en-US" dirty="0" smtClean="0"/>
              <a:t>Sampling method used that leads to biased sample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Methods</a:t>
            </a:r>
            <a:endParaRPr lang="en-US" dirty="0"/>
          </a:p>
        </p:txBody>
      </p:sp>
      <p:sp>
        <p:nvSpPr>
          <p:cNvPr id="3" name="Content Placeholder 2"/>
          <p:cNvSpPr>
            <a:spLocks noGrp="1"/>
          </p:cNvSpPr>
          <p:nvPr>
            <p:ph idx="1"/>
          </p:nvPr>
        </p:nvSpPr>
        <p:spPr/>
        <p:txBody>
          <a:bodyPr/>
          <a:lstStyle/>
          <a:p>
            <a:r>
              <a:rPr lang="en-US" dirty="0" smtClean="0"/>
              <a:t>Probability sampling</a:t>
            </a:r>
          </a:p>
          <a:p>
            <a:pPr lvl="1"/>
            <a:r>
              <a:rPr lang="en-US" dirty="0"/>
              <a:t>Can determine probability that each member of population will be selected for sample</a:t>
            </a:r>
          </a:p>
          <a:p>
            <a:pPr lvl="1"/>
            <a:r>
              <a:rPr lang="en-US" dirty="0" smtClean="0"/>
              <a:t>Population known – to establish a sampling frame</a:t>
            </a:r>
          </a:p>
          <a:p>
            <a:pPr lvl="2"/>
            <a:endParaRPr lang="en-US" dirty="0" smtClean="0"/>
          </a:p>
          <a:p>
            <a:r>
              <a:rPr lang="en-US" dirty="0" smtClean="0"/>
              <a:t>Even through random selection, sample may not be representative</a:t>
            </a:r>
          </a:p>
          <a:p>
            <a:pPr lvl="1"/>
            <a:r>
              <a:rPr lang="en-US" dirty="0" smtClean="0"/>
              <a:t>Larger sample size increases the likelihood that sample looks like population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Sampling</a:t>
            </a:r>
            <a:endParaRPr lang="en-US" dirty="0"/>
          </a:p>
        </p:txBody>
      </p:sp>
      <p:sp>
        <p:nvSpPr>
          <p:cNvPr id="3" name="Content Placeholder 2"/>
          <p:cNvSpPr>
            <a:spLocks noGrp="1"/>
          </p:cNvSpPr>
          <p:nvPr>
            <p:ph sz="quarter" idx="1"/>
          </p:nvPr>
        </p:nvSpPr>
        <p:spPr/>
        <p:txBody>
          <a:bodyPr/>
          <a:lstStyle/>
          <a:p>
            <a:r>
              <a:rPr lang="en-US" dirty="0" smtClean="0"/>
              <a:t>Simple Random Sampling</a:t>
            </a:r>
          </a:p>
          <a:p>
            <a:pPr lvl="1"/>
            <a:r>
              <a:rPr lang="en-US" dirty="0" smtClean="0"/>
              <a:t>Every member of population has an equal &amp; independent chance of being selected</a:t>
            </a:r>
          </a:p>
          <a:p>
            <a:pPr lvl="1"/>
            <a:endParaRPr lang="en-US" sz="2100" dirty="0" smtClean="0"/>
          </a:p>
          <a:p>
            <a:pPr lvl="1"/>
            <a:r>
              <a:rPr lang="en-US" dirty="0" smtClean="0"/>
              <a:t>Reduces systematic bias</a:t>
            </a:r>
          </a:p>
          <a:p>
            <a:pPr lvl="2"/>
            <a:r>
              <a:rPr lang="en-US" sz="2100" dirty="0" smtClean="0"/>
              <a:t>Does not guarantee a representative sample</a:t>
            </a:r>
          </a:p>
          <a:p>
            <a:pPr lvl="1"/>
            <a:endParaRPr lang="en-US" dirty="0" smtClean="0"/>
          </a:p>
          <a:p>
            <a:pPr lvl="1"/>
            <a:r>
              <a:rPr lang="en-US" dirty="0" smtClean="0"/>
              <a:t>Can </a:t>
            </a:r>
            <a:r>
              <a:rPr lang="en-US" dirty="0" smtClean="0"/>
              <a:t>be difficult &amp; time consuming, or even not possible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a:t>
            </a:r>
            <a:endParaRPr lang="en-US" dirty="0"/>
          </a:p>
        </p:txBody>
      </p:sp>
      <p:sp>
        <p:nvSpPr>
          <p:cNvPr id="3" name="Content Placeholder 2"/>
          <p:cNvSpPr>
            <a:spLocks noGrp="1"/>
          </p:cNvSpPr>
          <p:nvPr>
            <p:ph sz="quarter" idx="1"/>
          </p:nvPr>
        </p:nvSpPr>
        <p:spPr/>
        <p:txBody>
          <a:bodyPr/>
          <a:lstStyle/>
          <a:p>
            <a:r>
              <a:rPr lang="en-US" dirty="0" smtClean="0"/>
              <a:t>Systematic Sampling</a:t>
            </a:r>
          </a:p>
          <a:p>
            <a:pPr lvl="1"/>
            <a:r>
              <a:rPr lang="en-US" dirty="0" smtClean="0"/>
              <a:t>Every </a:t>
            </a:r>
            <a:r>
              <a:rPr lang="en-US" dirty="0" err="1" smtClean="0"/>
              <a:t>kth</a:t>
            </a:r>
            <a:r>
              <a:rPr lang="en-US" dirty="0" smtClean="0"/>
              <a:t> element is sampled</a:t>
            </a:r>
          </a:p>
          <a:p>
            <a:endParaRPr lang="en-US" dirty="0" smtClean="0"/>
          </a:p>
          <a:p>
            <a:endParaRPr lang="en-US" dirty="0"/>
          </a:p>
        </p:txBody>
      </p:sp>
      <p:sp>
        <p:nvSpPr>
          <p:cNvPr id="4" name="Oval 4"/>
          <p:cNvSpPr>
            <a:spLocks noChangeArrowheads="1"/>
          </p:cNvSpPr>
          <p:nvPr/>
        </p:nvSpPr>
        <p:spPr bwMode="auto">
          <a:xfrm>
            <a:off x="1600200" y="35052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 name="Oval 5"/>
          <p:cNvSpPr>
            <a:spLocks noChangeArrowheads="1"/>
          </p:cNvSpPr>
          <p:nvPr/>
        </p:nvSpPr>
        <p:spPr bwMode="auto">
          <a:xfrm>
            <a:off x="2438400" y="35052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 name="Oval 6"/>
          <p:cNvSpPr>
            <a:spLocks noChangeArrowheads="1"/>
          </p:cNvSpPr>
          <p:nvPr/>
        </p:nvSpPr>
        <p:spPr bwMode="auto">
          <a:xfrm>
            <a:off x="3352800" y="35052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 name="Oval 7"/>
          <p:cNvSpPr>
            <a:spLocks noChangeArrowheads="1"/>
          </p:cNvSpPr>
          <p:nvPr/>
        </p:nvSpPr>
        <p:spPr bwMode="auto">
          <a:xfrm>
            <a:off x="4343400" y="3505200"/>
            <a:ext cx="609600" cy="3810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8" name="Oval 8"/>
          <p:cNvSpPr>
            <a:spLocks noChangeArrowheads="1"/>
          </p:cNvSpPr>
          <p:nvPr/>
        </p:nvSpPr>
        <p:spPr bwMode="auto">
          <a:xfrm>
            <a:off x="5334000" y="35052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 name="Oval 9"/>
          <p:cNvSpPr>
            <a:spLocks noChangeArrowheads="1"/>
          </p:cNvSpPr>
          <p:nvPr/>
        </p:nvSpPr>
        <p:spPr bwMode="auto">
          <a:xfrm>
            <a:off x="6324600" y="35052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 name="Oval 10"/>
          <p:cNvSpPr>
            <a:spLocks noChangeArrowheads="1"/>
          </p:cNvSpPr>
          <p:nvPr/>
        </p:nvSpPr>
        <p:spPr bwMode="auto">
          <a:xfrm>
            <a:off x="1600200" y="4191000"/>
            <a:ext cx="609600" cy="3810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11" name="Oval 11"/>
          <p:cNvSpPr>
            <a:spLocks noChangeArrowheads="1"/>
          </p:cNvSpPr>
          <p:nvPr/>
        </p:nvSpPr>
        <p:spPr bwMode="auto">
          <a:xfrm>
            <a:off x="2438400" y="4191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 name="Oval 12"/>
          <p:cNvSpPr>
            <a:spLocks noChangeArrowheads="1"/>
          </p:cNvSpPr>
          <p:nvPr/>
        </p:nvSpPr>
        <p:spPr bwMode="auto">
          <a:xfrm>
            <a:off x="3352800" y="4191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 name="Oval 13"/>
          <p:cNvSpPr>
            <a:spLocks noChangeArrowheads="1"/>
          </p:cNvSpPr>
          <p:nvPr/>
        </p:nvSpPr>
        <p:spPr bwMode="auto">
          <a:xfrm>
            <a:off x="4343400" y="4191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4" name="Oval 14"/>
          <p:cNvSpPr>
            <a:spLocks noChangeArrowheads="1"/>
          </p:cNvSpPr>
          <p:nvPr/>
        </p:nvSpPr>
        <p:spPr bwMode="auto">
          <a:xfrm>
            <a:off x="5334000" y="4191000"/>
            <a:ext cx="609600" cy="3810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15" name="Oval 15"/>
          <p:cNvSpPr>
            <a:spLocks noChangeArrowheads="1"/>
          </p:cNvSpPr>
          <p:nvPr/>
        </p:nvSpPr>
        <p:spPr bwMode="auto">
          <a:xfrm>
            <a:off x="6324600" y="4191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 name="Oval 16"/>
          <p:cNvSpPr>
            <a:spLocks noChangeArrowheads="1"/>
          </p:cNvSpPr>
          <p:nvPr/>
        </p:nvSpPr>
        <p:spPr bwMode="auto">
          <a:xfrm>
            <a:off x="1600200" y="4953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 name="Oval 17"/>
          <p:cNvSpPr>
            <a:spLocks noChangeArrowheads="1"/>
          </p:cNvSpPr>
          <p:nvPr/>
        </p:nvSpPr>
        <p:spPr bwMode="auto">
          <a:xfrm>
            <a:off x="2438400" y="4953000"/>
            <a:ext cx="609600" cy="3810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18" name="Oval 18"/>
          <p:cNvSpPr>
            <a:spLocks noChangeArrowheads="1"/>
          </p:cNvSpPr>
          <p:nvPr/>
        </p:nvSpPr>
        <p:spPr bwMode="auto">
          <a:xfrm>
            <a:off x="3352800" y="4953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9" name="Oval 19"/>
          <p:cNvSpPr>
            <a:spLocks noChangeArrowheads="1"/>
          </p:cNvSpPr>
          <p:nvPr/>
        </p:nvSpPr>
        <p:spPr bwMode="auto">
          <a:xfrm>
            <a:off x="4343400" y="4953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 name="Oval 20"/>
          <p:cNvSpPr>
            <a:spLocks noChangeArrowheads="1"/>
          </p:cNvSpPr>
          <p:nvPr/>
        </p:nvSpPr>
        <p:spPr bwMode="auto">
          <a:xfrm>
            <a:off x="5334000" y="4953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 name="Oval 21"/>
          <p:cNvSpPr>
            <a:spLocks noChangeArrowheads="1"/>
          </p:cNvSpPr>
          <p:nvPr/>
        </p:nvSpPr>
        <p:spPr bwMode="auto">
          <a:xfrm>
            <a:off x="6324600" y="4953000"/>
            <a:ext cx="609600" cy="3810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22" name="Oval 22"/>
          <p:cNvSpPr>
            <a:spLocks noChangeArrowheads="1"/>
          </p:cNvSpPr>
          <p:nvPr/>
        </p:nvSpPr>
        <p:spPr bwMode="auto">
          <a:xfrm>
            <a:off x="7239000" y="35052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 name="Oval 23"/>
          <p:cNvSpPr>
            <a:spLocks noChangeArrowheads="1"/>
          </p:cNvSpPr>
          <p:nvPr/>
        </p:nvSpPr>
        <p:spPr bwMode="auto">
          <a:xfrm>
            <a:off x="7239000" y="4191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 name="Oval 24"/>
          <p:cNvSpPr>
            <a:spLocks noChangeArrowheads="1"/>
          </p:cNvSpPr>
          <p:nvPr/>
        </p:nvSpPr>
        <p:spPr bwMode="auto">
          <a:xfrm>
            <a:off x="7239000" y="4953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 name="Oval 25"/>
          <p:cNvSpPr>
            <a:spLocks noChangeArrowheads="1"/>
          </p:cNvSpPr>
          <p:nvPr/>
        </p:nvSpPr>
        <p:spPr bwMode="auto">
          <a:xfrm>
            <a:off x="1600200" y="5715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6" name="Oval 26"/>
          <p:cNvSpPr>
            <a:spLocks noChangeArrowheads="1"/>
          </p:cNvSpPr>
          <p:nvPr/>
        </p:nvSpPr>
        <p:spPr bwMode="auto">
          <a:xfrm>
            <a:off x="2438400" y="5715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7" name="Oval 27"/>
          <p:cNvSpPr>
            <a:spLocks noChangeArrowheads="1"/>
          </p:cNvSpPr>
          <p:nvPr/>
        </p:nvSpPr>
        <p:spPr bwMode="auto">
          <a:xfrm>
            <a:off x="3352800" y="5715000"/>
            <a:ext cx="609600" cy="3810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28" name="Oval 28"/>
          <p:cNvSpPr>
            <a:spLocks noChangeArrowheads="1"/>
          </p:cNvSpPr>
          <p:nvPr/>
        </p:nvSpPr>
        <p:spPr bwMode="auto">
          <a:xfrm>
            <a:off x="4343400" y="5715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 name="Oval 29"/>
          <p:cNvSpPr>
            <a:spLocks noChangeArrowheads="1"/>
          </p:cNvSpPr>
          <p:nvPr/>
        </p:nvSpPr>
        <p:spPr bwMode="auto">
          <a:xfrm>
            <a:off x="5334000" y="5715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 name="Oval 30"/>
          <p:cNvSpPr>
            <a:spLocks noChangeArrowheads="1"/>
          </p:cNvSpPr>
          <p:nvPr/>
        </p:nvSpPr>
        <p:spPr bwMode="auto">
          <a:xfrm>
            <a:off x="6324600" y="5715000"/>
            <a:ext cx="6096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1" name="Oval 31"/>
          <p:cNvSpPr>
            <a:spLocks noChangeArrowheads="1"/>
          </p:cNvSpPr>
          <p:nvPr/>
        </p:nvSpPr>
        <p:spPr bwMode="auto">
          <a:xfrm>
            <a:off x="7239000" y="5715000"/>
            <a:ext cx="609600" cy="381000"/>
          </a:xfrm>
          <a:prstGeom prst="ellipse">
            <a:avLst/>
          </a:prstGeom>
          <a:solidFill>
            <a:srgbClr val="008000"/>
          </a:solidFill>
          <a:ln w="9525">
            <a:solidFill>
              <a:schemeClr val="tx1"/>
            </a:solidFill>
            <a:round/>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Sampling</a:t>
            </a:r>
            <a:endParaRPr lang="en-US" dirty="0"/>
          </a:p>
        </p:txBody>
      </p:sp>
      <p:sp>
        <p:nvSpPr>
          <p:cNvPr id="3" name="Content Placeholder 2"/>
          <p:cNvSpPr>
            <a:spLocks noGrp="1"/>
          </p:cNvSpPr>
          <p:nvPr>
            <p:ph sz="quarter" idx="1"/>
          </p:nvPr>
        </p:nvSpPr>
        <p:spPr>
          <a:xfrm>
            <a:off x="612648" y="1600199"/>
            <a:ext cx="8153400" cy="2105891"/>
          </a:xfrm>
        </p:spPr>
        <p:txBody>
          <a:bodyPr>
            <a:normAutofit/>
          </a:bodyPr>
          <a:lstStyle/>
          <a:p>
            <a:r>
              <a:rPr lang="en-US" dirty="0" smtClean="0"/>
              <a:t>Stratified random </a:t>
            </a:r>
          </a:p>
          <a:p>
            <a:pPr lvl="1"/>
            <a:r>
              <a:rPr lang="en-US" sz="2100" dirty="0" smtClean="0"/>
              <a:t>Population is divided into strata</a:t>
            </a:r>
          </a:p>
          <a:p>
            <a:pPr lvl="1"/>
            <a:r>
              <a:rPr lang="en-US" sz="2100" dirty="0" smtClean="0"/>
              <a:t>Random sample drawn from each stratum</a:t>
            </a:r>
          </a:p>
          <a:p>
            <a:pPr lvl="1"/>
            <a:r>
              <a:rPr lang="en-US" sz="2100" dirty="0" smtClean="0"/>
              <a:t>Increases chances of obtaining representative sample</a:t>
            </a:r>
          </a:p>
          <a:p>
            <a:pPr lvl="2"/>
            <a:r>
              <a:rPr lang="en-US" sz="1800" dirty="0" smtClean="0"/>
              <a:t>But may underrepresent or </a:t>
            </a:r>
            <a:r>
              <a:rPr lang="en-US" sz="1800" dirty="0" err="1" smtClean="0"/>
              <a:t>overrepresent</a:t>
            </a:r>
            <a:r>
              <a:rPr lang="en-US" sz="1800" dirty="0" smtClean="0"/>
              <a:t> some strata</a:t>
            </a:r>
          </a:p>
          <a:p>
            <a:endParaRPr lang="en-US" sz="2800" dirty="0" smtClean="0"/>
          </a:p>
          <a:p>
            <a:endParaRPr lang="en-US" dirty="0"/>
          </a:p>
        </p:txBody>
      </p:sp>
      <p:sp>
        <p:nvSpPr>
          <p:cNvPr id="4" name="Rectangle 3"/>
          <p:cNvSpPr/>
          <p:nvPr/>
        </p:nvSpPr>
        <p:spPr>
          <a:xfrm>
            <a:off x="990600" y="3706091"/>
            <a:ext cx="2743200" cy="4849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150 Accounting Majors</a:t>
            </a:r>
            <a:endParaRPr lang="en-US" dirty="0"/>
          </a:p>
        </p:txBody>
      </p:sp>
      <p:sp>
        <p:nvSpPr>
          <p:cNvPr id="5" name="Rectangle 4"/>
          <p:cNvSpPr/>
          <p:nvPr/>
        </p:nvSpPr>
        <p:spPr>
          <a:xfrm>
            <a:off x="990600" y="4315691"/>
            <a:ext cx="2743200" cy="4849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200 Biology Majors</a:t>
            </a:r>
            <a:endParaRPr lang="en-US" dirty="0"/>
          </a:p>
        </p:txBody>
      </p:sp>
      <p:sp>
        <p:nvSpPr>
          <p:cNvPr id="6" name="Rectangle 5"/>
          <p:cNvSpPr/>
          <p:nvPr/>
        </p:nvSpPr>
        <p:spPr>
          <a:xfrm>
            <a:off x="990600" y="4925291"/>
            <a:ext cx="2743200" cy="4849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 Art Majors</a:t>
            </a:r>
            <a:endParaRPr lang="en-US" dirty="0"/>
          </a:p>
        </p:txBody>
      </p:sp>
      <p:sp>
        <p:nvSpPr>
          <p:cNvPr id="7" name="Rectangle 6"/>
          <p:cNvSpPr/>
          <p:nvPr/>
        </p:nvSpPr>
        <p:spPr>
          <a:xfrm>
            <a:off x="990600" y="5534891"/>
            <a:ext cx="2743200" cy="4849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250 Psychology Majors</a:t>
            </a:r>
            <a:endParaRPr lang="en-US" dirty="0"/>
          </a:p>
        </p:txBody>
      </p:sp>
      <p:sp>
        <p:nvSpPr>
          <p:cNvPr id="10" name="Rectangle 9"/>
          <p:cNvSpPr/>
          <p:nvPr/>
        </p:nvSpPr>
        <p:spPr>
          <a:xfrm>
            <a:off x="4800600" y="4083627"/>
            <a:ext cx="2743200" cy="193963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Sample (</a:t>
            </a:r>
            <a:r>
              <a:rPr lang="en-US" i="1" dirty="0" smtClean="0"/>
              <a:t>N</a:t>
            </a:r>
            <a:r>
              <a:rPr lang="en-US" dirty="0" smtClean="0"/>
              <a:t> = 50)</a:t>
            </a:r>
          </a:p>
          <a:p>
            <a:pPr algn="ctr"/>
            <a:r>
              <a:rPr lang="en-US" dirty="0" smtClean="0"/>
              <a:t>10 Accounting</a:t>
            </a:r>
          </a:p>
          <a:p>
            <a:pPr algn="ctr"/>
            <a:r>
              <a:rPr lang="en-US" dirty="0" smtClean="0"/>
              <a:t>10 Biology</a:t>
            </a:r>
          </a:p>
          <a:p>
            <a:pPr algn="ctr"/>
            <a:r>
              <a:rPr lang="en-US" dirty="0" smtClean="0"/>
              <a:t>10 Art</a:t>
            </a:r>
          </a:p>
          <a:p>
            <a:pPr algn="ctr"/>
            <a:r>
              <a:rPr lang="en-US" dirty="0" smtClean="0"/>
              <a:t>10 Psychology</a:t>
            </a:r>
          </a:p>
          <a:p>
            <a:pPr algn="ctr"/>
            <a:r>
              <a:rPr lang="en-US" dirty="0" smtClean="0"/>
              <a:t>10 Math</a:t>
            </a:r>
          </a:p>
        </p:txBody>
      </p:sp>
      <p:sp>
        <p:nvSpPr>
          <p:cNvPr id="11" name="Rectangle 10"/>
          <p:cNvSpPr/>
          <p:nvPr/>
        </p:nvSpPr>
        <p:spPr>
          <a:xfrm>
            <a:off x="990600" y="6144491"/>
            <a:ext cx="2743200" cy="4849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 Math Majors</a:t>
            </a:r>
            <a:endParaRPr lang="en-US" dirty="0"/>
          </a:p>
        </p:txBody>
      </p:sp>
      <p:cxnSp>
        <p:nvCxnSpPr>
          <p:cNvPr id="13" name="Straight Arrow Connector 12"/>
          <p:cNvCxnSpPr>
            <a:stCxn id="4" idx="3"/>
            <a:endCxn id="10" idx="1"/>
          </p:cNvCxnSpPr>
          <p:nvPr/>
        </p:nvCxnSpPr>
        <p:spPr>
          <a:xfrm>
            <a:off x="3733800" y="3948546"/>
            <a:ext cx="106680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3"/>
            <a:endCxn id="10" idx="1"/>
          </p:cNvCxnSpPr>
          <p:nvPr/>
        </p:nvCxnSpPr>
        <p:spPr>
          <a:xfrm>
            <a:off x="3733800" y="4558146"/>
            <a:ext cx="10668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3"/>
            <a:endCxn id="10" idx="1"/>
          </p:cNvCxnSpPr>
          <p:nvPr/>
        </p:nvCxnSpPr>
        <p:spPr>
          <a:xfrm flipV="1">
            <a:off x="3733800" y="5053446"/>
            <a:ext cx="10668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0" idx="1"/>
          </p:cNvCxnSpPr>
          <p:nvPr/>
        </p:nvCxnSpPr>
        <p:spPr>
          <a:xfrm flipV="1">
            <a:off x="3733800" y="5053446"/>
            <a:ext cx="1066800" cy="8037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1" idx="3"/>
            <a:endCxn id="10" idx="1"/>
          </p:cNvCxnSpPr>
          <p:nvPr/>
        </p:nvCxnSpPr>
        <p:spPr>
          <a:xfrm flipV="1">
            <a:off x="3733800" y="5053446"/>
            <a:ext cx="106680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blinds(horizontal)">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blinds(horizontal)">
                                      <p:cBhvr>
                                        <p:cTn id="5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1"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962</TotalTime>
  <Words>2636</Words>
  <Application>Microsoft Office PowerPoint</Application>
  <PresentationFormat>On-screen Show (4:3)</PresentationFormat>
  <Paragraphs>261</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Tw Cen MT</vt:lpstr>
      <vt:lpstr>Wingdings</vt:lpstr>
      <vt:lpstr>Wingdings 2</vt:lpstr>
      <vt:lpstr>Median</vt:lpstr>
      <vt:lpstr>Selecting Research Participants </vt:lpstr>
      <vt:lpstr>Overview</vt:lpstr>
      <vt:lpstr>Choosing Participants</vt:lpstr>
      <vt:lpstr>Populations &amp; Samples</vt:lpstr>
      <vt:lpstr>Sampling &amp; Generalization</vt:lpstr>
      <vt:lpstr>Sampling Methods</vt:lpstr>
      <vt:lpstr>Probability Sampling</vt:lpstr>
      <vt:lpstr>Sampling</vt:lpstr>
      <vt:lpstr>Probability Sampling</vt:lpstr>
      <vt:lpstr>Probability Sampling</vt:lpstr>
      <vt:lpstr>Probability Sampling</vt:lpstr>
      <vt:lpstr>Probability Sampling</vt:lpstr>
      <vt:lpstr>Nonprobability Sampling</vt:lpstr>
      <vt:lpstr>Nonprobability Sampling</vt:lpstr>
      <vt:lpstr>Mini-Review</vt:lpstr>
    </vt:vector>
  </TitlesOfParts>
  <Company>Kennesaw State Univerity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JUser</dc:creator>
  <cp:lastModifiedBy>Jennifer Willard</cp:lastModifiedBy>
  <cp:revision>87</cp:revision>
  <cp:lastPrinted>2013-02-22T00:53:20Z</cp:lastPrinted>
  <dcterms:created xsi:type="dcterms:W3CDTF">2009-02-24T18:24:21Z</dcterms:created>
  <dcterms:modified xsi:type="dcterms:W3CDTF">2017-05-18T19:44:18Z</dcterms:modified>
</cp:coreProperties>
</file>