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gif" ContentType="image/gif"/>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90" r:id="rId2"/>
    <p:sldId id="370" r:id="rId3"/>
    <p:sldId id="388" r:id="rId4"/>
    <p:sldId id="403" r:id="rId5"/>
    <p:sldId id="371" r:id="rId6"/>
    <p:sldId id="372" r:id="rId7"/>
    <p:sldId id="374" r:id="rId8"/>
    <p:sldId id="437" r:id="rId9"/>
    <p:sldId id="376" r:id="rId10"/>
    <p:sldId id="378" r:id="rId11"/>
    <p:sldId id="379" r:id="rId12"/>
    <p:sldId id="380" r:id="rId13"/>
    <p:sldId id="381" r:id="rId14"/>
    <p:sldId id="382" r:id="rId15"/>
    <p:sldId id="434" r:id="rId16"/>
    <p:sldId id="441" r:id="rId17"/>
    <p:sldId id="433" r:id="rId18"/>
    <p:sldId id="435" r:id="rId19"/>
    <p:sldId id="436" r:id="rId20"/>
    <p:sldId id="417" r:id="rId21"/>
    <p:sldId id="418" r:id="rId22"/>
    <p:sldId id="419" r:id="rId23"/>
    <p:sldId id="421" r:id="rId24"/>
    <p:sldId id="431" r:id="rId25"/>
    <p:sldId id="420" r:id="rId26"/>
    <p:sldId id="399" r:id="rId27"/>
    <p:sldId id="390" r:id="rId28"/>
    <p:sldId id="391" r:id="rId29"/>
    <p:sldId id="392" r:id="rId30"/>
    <p:sldId id="393" r:id="rId31"/>
    <p:sldId id="424" r:id="rId32"/>
    <p:sldId id="398" r:id="rId33"/>
    <p:sldId id="320" r:id="rId34"/>
    <p:sldId id="422" r:id="rId35"/>
    <p:sldId id="438" r:id="rId36"/>
  </p:sldIdLst>
  <p:sldSz cx="9144000" cy="6858000" type="screen4x3"/>
  <p:notesSz cx="69596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Willard" initials="JW"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34" autoAdjust="0"/>
    <p:restoredTop sz="46451" autoAdjust="0"/>
  </p:normalViewPr>
  <p:slideViewPr>
    <p:cSldViewPr>
      <p:cViewPr varScale="1">
        <p:scale>
          <a:sx n="48" d="100"/>
          <a:sy n="48" d="100"/>
        </p:scale>
        <p:origin x="3128" y="184"/>
      </p:cViewPr>
      <p:guideLst>
        <p:guide orient="horz" pos="2160"/>
        <p:guide pos="2880"/>
      </p:guideLst>
    </p:cSldViewPr>
  </p:slideViewPr>
  <p:outlineViewPr>
    <p:cViewPr>
      <p:scale>
        <a:sx n="33" d="100"/>
        <a:sy n="33" d="100"/>
      </p:scale>
      <p:origin x="0" y="35226"/>
    </p:cViewPr>
  </p:outlineViewPr>
  <p:notesTextViewPr>
    <p:cViewPr>
      <p:scale>
        <a:sx n="100" d="100"/>
        <a:sy n="100" d="100"/>
      </p:scale>
      <p:origin x="0" y="0"/>
    </p:cViewPr>
  </p:notesTextViewPr>
  <p:notesViewPr>
    <p:cSldViewPr>
      <p:cViewPr varScale="1">
        <p:scale>
          <a:sx n="84" d="100"/>
          <a:sy n="84" d="100"/>
        </p:scale>
        <p:origin x="-1968" y="-72"/>
      </p:cViewPr>
      <p:guideLst>
        <p:guide orient="horz" pos="2932"/>
        <p:guide pos="2192"/>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commentAuthors" Target="commentAuthors.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5827" cy="465455"/>
          </a:xfrm>
          <a:prstGeom prst="rect">
            <a:avLst/>
          </a:prstGeom>
        </p:spPr>
        <p:txBody>
          <a:bodyPr vert="horz" lIns="93333" tIns="46666" rIns="93333" bIns="46666"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42163" y="1"/>
            <a:ext cx="3015827" cy="465455"/>
          </a:xfrm>
          <a:prstGeom prst="rect">
            <a:avLst/>
          </a:prstGeom>
        </p:spPr>
        <p:txBody>
          <a:bodyPr vert="horz" lIns="93333" tIns="46666" rIns="93333" bIns="46666" rtlCol="0"/>
          <a:lstStyle>
            <a:lvl1pPr algn="r" fontAlgn="auto">
              <a:spcBef>
                <a:spcPts val="0"/>
              </a:spcBef>
              <a:spcAft>
                <a:spcPts val="0"/>
              </a:spcAft>
              <a:defRPr sz="1200">
                <a:latin typeface="+mn-lt"/>
              </a:defRPr>
            </a:lvl1pPr>
          </a:lstStyle>
          <a:p>
            <a:pPr>
              <a:defRPr/>
            </a:pPr>
            <a:fld id="{0D1DC0CA-008B-499F-BF08-DAC893686B51}" type="datetimeFigureOut">
              <a:rPr lang="en-US"/>
              <a:pPr>
                <a:defRPr/>
              </a:pPr>
              <a:t>5/21/17</a:t>
            </a:fld>
            <a:endParaRPr lang="en-US"/>
          </a:p>
        </p:txBody>
      </p:sp>
      <p:sp>
        <p:nvSpPr>
          <p:cNvPr id="4" name="Slide Image Placeholder 3"/>
          <p:cNvSpPr>
            <a:spLocks noGrp="1" noRot="1" noChangeAspect="1"/>
          </p:cNvSpPr>
          <p:nvPr>
            <p:ph type="sldImg" idx="2"/>
          </p:nvPr>
        </p:nvSpPr>
        <p:spPr>
          <a:xfrm>
            <a:off x="1152525" y="698500"/>
            <a:ext cx="4654550" cy="3490913"/>
          </a:xfrm>
          <a:prstGeom prst="rect">
            <a:avLst/>
          </a:prstGeom>
          <a:noFill/>
          <a:ln w="12700">
            <a:solidFill>
              <a:prstClr val="black"/>
            </a:solidFill>
          </a:ln>
        </p:spPr>
        <p:txBody>
          <a:bodyPr vert="horz" lIns="93333" tIns="46666" rIns="93333" bIns="46666" rtlCol="0" anchor="ctr"/>
          <a:lstStyle/>
          <a:p>
            <a:pPr lvl="0"/>
            <a:endParaRPr lang="en-US" noProof="0" smtClean="0"/>
          </a:p>
        </p:txBody>
      </p:sp>
      <p:sp>
        <p:nvSpPr>
          <p:cNvPr id="5" name="Notes Placeholder 4"/>
          <p:cNvSpPr>
            <a:spLocks noGrp="1"/>
          </p:cNvSpPr>
          <p:nvPr>
            <p:ph type="body" sz="quarter" idx="3"/>
          </p:nvPr>
        </p:nvSpPr>
        <p:spPr>
          <a:xfrm>
            <a:off x="695960" y="4421824"/>
            <a:ext cx="5567680" cy="4189095"/>
          </a:xfrm>
          <a:prstGeom prst="rect">
            <a:avLst/>
          </a:prstGeom>
        </p:spPr>
        <p:txBody>
          <a:bodyPr vert="horz" lIns="93333" tIns="46666" rIns="93333" bIns="4666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019"/>
            <a:ext cx="3015827" cy="465455"/>
          </a:xfrm>
          <a:prstGeom prst="rect">
            <a:avLst/>
          </a:prstGeom>
        </p:spPr>
        <p:txBody>
          <a:bodyPr vert="horz" lIns="93333" tIns="46666" rIns="93333" bIns="46666"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42163" y="8842019"/>
            <a:ext cx="3015827" cy="465455"/>
          </a:xfrm>
          <a:prstGeom prst="rect">
            <a:avLst/>
          </a:prstGeom>
        </p:spPr>
        <p:txBody>
          <a:bodyPr vert="horz" lIns="93333" tIns="46666" rIns="93333" bIns="46666" rtlCol="0" anchor="b"/>
          <a:lstStyle>
            <a:lvl1pPr algn="r" fontAlgn="auto">
              <a:spcBef>
                <a:spcPts val="0"/>
              </a:spcBef>
              <a:spcAft>
                <a:spcPts val="0"/>
              </a:spcAft>
              <a:defRPr sz="1200">
                <a:latin typeface="+mn-lt"/>
              </a:defRPr>
            </a:lvl1pPr>
          </a:lstStyle>
          <a:p>
            <a:pPr>
              <a:defRPr/>
            </a:pPr>
            <a:fld id="{74DA09D9-D1D0-4F74-9C6C-007796136E49}" type="slidenum">
              <a:rPr lang="en-US"/>
              <a:pPr>
                <a:defRPr/>
              </a:pPr>
              <a:t>‹#›</a:t>
            </a:fld>
            <a:endParaRPr lang="en-US"/>
          </a:p>
        </p:txBody>
      </p:sp>
    </p:spTree>
    <p:extLst>
      <p:ext uri="{BB962C8B-B14F-4D97-AF65-F5344CB8AC3E}">
        <p14:creationId xmlns:p14="http://schemas.microsoft.com/office/powerpoint/2010/main" val="9806889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6C9CAF-09B1-4A3D-92A6-A758DD750DC9}" type="slidenum">
              <a:rPr lang="en-US" smtClean="0"/>
              <a:pPr/>
              <a:t>1</a:t>
            </a:fld>
            <a:endParaRPr lang="en-US"/>
          </a:p>
        </p:txBody>
      </p:sp>
    </p:spTree>
    <p:extLst>
      <p:ext uri="{BB962C8B-B14F-4D97-AF65-F5344CB8AC3E}">
        <p14:creationId xmlns:p14="http://schemas.microsoft.com/office/powerpoint/2010/main" val="692654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smtClean="0"/>
              <a:t>An examples</a:t>
            </a:r>
            <a:r>
              <a:rPr lang="en-US" sz="1300" baseline="0" dirty="0" smtClean="0"/>
              <a:t> of how variables are operationalized can be seen in Cohen et al.’s 1996 study on the southern culture of honor. </a:t>
            </a:r>
            <a:endParaRPr lang="en-US" sz="1300" dirty="0" smtClean="0"/>
          </a:p>
          <a:p>
            <a:endParaRPr lang="en-US" sz="1300" dirty="0" smtClean="0"/>
          </a:p>
          <a:p>
            <a:r>
              <a:rPr lang="en-US" sz="1300" dirty="0" smtClean="0"/>
              <a:t>Researchers </a:t>
            </a:r>
            <a:r>
              <a:rPr lang="en-US" sz="1300" dirty="0"/>
              <a:t>were interested in studying the ‘southern culture of honor’. The idea is that in the south, at least among white males, that affront are met with violent retribution. The authors argued that there is good historic and economic reasons for such a norm to develop in the </a:t>
            </a:r>
            <a:r>
              <a:rPr lang="en-US" sz="1300" dirty="0" smtClean="0"/>
              <a:t>south</a:t>
            </a:r>
            <a:r>
              <a:rPr lang="en-US" sz="1300" baseline="0" dirty="0" smtClean="0"/>
              <a:t> - t</a:t>
            </a:r>
            <a:r>
              <a:rPr lang="en-US" sz="1300" dirty="0" smtClean="0"/>
              <a:t>hat </a:t>
            </a:r>
            <a:r>
              <a:rPr lang="en-US" sz="1300" dirty="0"/>
              <a:t>it became important to establish one’s reputation for toughness. </a:t>
            </a:r>
            <a:r>
              <a:rPr lang="en-US" sz="1300" dirty="0" smtClean="0"/>
              <a:t>Violence </a:t>
            </a:r>
            <a:r>
              <a:rPr lang="en-US" sz="1300" dirty="0"/>
              <a:t>is approved of if it is used for self-protection. </a:t>
            </a:r>
          </a:p>
          <a:p>
            <a:endParaRPr lang="en-US" sz="1300" dirty="0"/>
          </a:p>
          <a:p>
            <a:r>
              <a:rPr lang="en-US" sz="1300" dirty="0"/>
              <a:t>So, these authors developed three broad hypotheses. (1) </a:t>
            </a:r>
            <a:r>
              <a:rPr lang="en-US" sz="1300" dirty="0" err="1"/>
              <a:t>Southerns</a:t>
            </a:r>
            <a:r>
              <a:rPr lang="en-US" sz="1300" dirty="0"/>
              <a:t> would be more likely to perceive insults as damaging to their status and reputation than </a:t>
            </a:r>
            <a:r>
              <a:rPr lang="en-US" sz="1300" dirty="0" err="1"/>
              <a:t>Northerns</a:t>
            </a:r>
            <a:r>
              <a:rPr lang="en-US" sz="1300" dirty="0"/>
              <a:t> (2) that </a:t>
            </a:r>
            <a:r>
              <a:rPr lang="en-US" sz="1300" dirty="0" err="1"/>
              <a:t>southerns</a:t>
            </a:r>
            <a:r>
              <a:rPr lang="en-US" sz="1300" dirty="0"/>
              <a:t> would be more upset (emotionally &amp; physiologically) (3) </a:t>
            </a:r>
            <a:r>
              <a:rPr lang="en-US" sz="1300" dirty="0" err="1"/>
              <a:t>Southerns</a:t>
            </a:r>
            <a:r>
              <a:rPr lang="en-US" sz="1300" dirty="0"/>
              <a:t> would be more prepared to respond aggressively after an insult (cognitively, physiologically, and behaviorally). </a:t>
            </a:r>
          </a:p>
        </p:txBody>
      </p:sp>
      <p:sp>
        <p:nvSpPr>
          <p:cNvPr id="4" name="Slide Number Placeholder 3"/>
          <p:cNvSpPr>
            <a:spLocks noGrp="1"/>
          </p:cNvSpPr>
          <p:nvPr>
            <p:ph type="sldNum" sz="quarter" idx="10"/>
          </p:nvPr>
        </p:nvSpPr>
        <p:spPr/>
        <p:txBody>
          <a:bodyPr/>
          <a:lstStyle/>
          <a:p>
            <a:fld id="{12ACB199-5887-48CF-BB85-B8F99368F5EA}" type="slidenum">
              <a:rPr lang="en-US" smtClean="0"/>
              <a:pPr/>
              <a:t>10</a:t>
            </a:fld>
            <a:endParaRPr lang="en-US"/>
          </a:p>
        </p:txBody>
      </p:sp>
    </p:spTree>
    <p:extLst>
      <p:ext uri="{BB962C8B-B14F-4D97-AF65-F5344CB8AC3E}">
        <p14:creationId xmlns:p14="http://schemas.microsoft.com/office/powerpoint/2010/main" val="73478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dirty="0" smtClean="0"/>
              <a:t>The</a:t>
            </a:r>
            <a:r>
              <a:rPr lang="en-US" sz="1200" baseline="0" dirty="0" smtClean="0"/>
              <a:t>re were three</a:t>
            </a:r>
            <a:r>
              <a:rPr lang="en-US" sz="1200" dirty="0" smtClean="0"/>
              <a:t> experiments in this article. </a:t>
            </a:r>
            <a:endParaRPr lang="en-US" sz="1200" dirty="0"/>
          </a:p>
          <a:p>
            <a:pPr defTabSz="933328" eaLnBrk="1" fontAlgn="auto" hangingPunct="1">
              <a:spcBef>
                <a:spcPts val="0"/>
              </a:spcBef>
              <a:spcAft>
                <a:spcPts val="0"/>
              </a:spcAft>
              <a:defRPr/>
            </a:pPr>
            <a:r>
              <a:rPr lang="en-US" sz="1200" dirty="0" smtClean="0"/>
              <a:t>The</a:t>
            </a:r>
            <a:r>
              <a:rPr lang="en-US" sz="1200" baseline="0" dirty="0" smtClean="0"/>
              <a:t> experiments included o</a:t>
            </a:r>
            <a:r>
              <a:rPr lang="en-US" sz="1200" dirty="0" smtClean="0"/>
              <a:t>ne quasi-independent variable</a:t>
            </a:r>
            <a:r>
              <a:rPr lang="en-US" sz="1200" baseline="0" dirty="0" smtClean="0"/>
              <a:t>, which was the origin of participants (</a:t>
            </a:r>
            <a:r>
              <a:rPr lang="en-US" sz="1200" dirty="0" smtClean="0"/>
              <a:t>north vs. south), and</a:t>
            </a:r>
            <a:r>
              <a:rPr lang="en-US" sz="1200" baseline="0" dirty="0" smtClean="0"/>
              <a:t> one independent variable, which whether or not participants were </a:t>
            </a:r>
            <a:r>
              <a:rPr lang="en-US" sz="1200" dirty="0" smtClean="0"/>
              <a:t>insulted </a:t>
            </a:r>
            <a:r>
              <a:rPr lang="en-US" sz="1200" dirty="0"/>
              <a:t>or </a:t>
            </a:r>
            <a:r>
              <a:rPr lang="en-US" sz="1200" dirty="0" smtClean="0"/>
              <a:t>not.</a:t>
            </a:r>
            <a:endParaRPr lang="en-US" sz="1200" dirty="0"/>
          </a:p>
          <a:p>
            <a:endParaRPr lang="en-US" sz="1200" dirty="0"/>
          </a:p>
          <a:p>
            <a:r>
              <a:rPr lang="en-US" sz="1200" dirty="0" smtClean="0"/>
              <a:t>Here’s what happened</a:t>
            </a:r>
            <a:r>
              <a:rPr lang="en-US" sz="1200" baseline="0" dirty="0" smtClean="0"/>
              <a:t> - p</a:t>
            </a:r>
            <a:r>
              <a:rPr lang="en-US" sz="1200" dirty="0" smtClean="0"/>
              <a:t>articipants </a:t>
            </a:r>
            <a:r>
              <a:rPr lang="en-US" sz="1200" dirty="0"/>
              <a:t>came to the lab, filled out a questionnaire and then were asked to take their completed questionnaire to a table at the end of a long narrow hallway. So a </a:t>
            </a:r>
            <a:r>
              <a:rPr lang="en-US" sz="1200" dirty="0" smtClean="0"/>
              <a:t>confederate (i.e., researcher playing</a:t>
            </a:r>
            <a:r>
              <a:rPr lang="en-US" sz="1200" baseline="0" dirty="0" smtClean="0"/>
              <a:t> a role)</a:t>
            </a:r>
            <a:r>
              <a:rPr lang="en-US" sz="1200" dirty="0" smtClean="0"/>
              <a:t> </a:t>
            </a:r>
            <a:r>
              <a:rPr lang="en-US" sz="1200" dirty="0"/>
              <a:t>comes out of another room, opens </a:t>
            </a:r>
            <a:r>
              <a:rPr lang="en-US" sz="1200" dirty="0" smtClean="0"/>
              <a:t>a file </a:t>
            </a:r>
            <a:r>
              <a:rPr lang="en-US" sz="1200" dirty="0"/>
              <a:t>cabinet, then has to close it so the participant can get through. The participant sets his paper on the table and then has to turn around and walk by the confederate again. When the confederate sees the participant coming back he slams the cabinet shut, bumps into the participant, and then turns over his shoulder and says “asshole”. </a:t>
            </a:r>
            <a:r>
              <a:rPr lang="en-US" sz="1200" dirty="0" smtClean="0"/>
              <a:t>In the control condition, the confederate </a:t>
            </a:r>
            <a:r>
              <a:rPr lang="en-US" sz="1200" baseline="0" dirty="0" smtClean="0"/>
              <a:t>does not insult the participant. </a:t>
            </a:r>
            <a:endParaRPr lang="en-US" sz="1200" dirty="0"/>
          </a:p>
          <a:p>
            <a:endParaRPr lang="en-US" sz="1200" dirty="0"/>
          </a:p>
          <a:p>
            <a:r>
              <a:rPr lang="en-US" sz="1200" dirty="0" smtClean="0"/>
              <a:t>Research</a:t>
            </a:r>
            <a:r>
              <a:rPr lang="en-US" sz="1200" baseline="0" dirty="0" smtClean="0"/>
              <a:t>ers then assessed h</a:t>
            </a:r>
            <a:r>
              <a:rPr lang="en-US" sz="1200" dirty="0" smtClean="0"/>
              <a:t>ostility in a number of ways.  </a:t>
            </a:r>
          </a:p>
          <a:p>
            <a:pPr marL="171450" indent="-171450">
              <a:buFont typeface="Arial" charset="0"/>
              <a:buChar char="•"/>
            </a:pPr>
            <a:r>
              <a:rPr lang="en-US" sz="1200" dirty="0" smtClean="0"/>
              <a:t>Two observers </a:t>
            </a:r>
            <a:r>
              <a:rPr lang="en-US" sz="1200" dirty="0"/>
              <a:t>measured </a:t>
            </a:r>
            <a:r>
              <a:rPr lang="en-US" sz="1200" dirty="0" smtClean="0"/>
              <a:t>the emotional reactions of participants.</a:t>
            </a:r>
            <a:r>
              <a:rPr lang="en-US" sz="1200" baseline="0" dirty="0" smtClean="0"/>
              <a:t> </a:t>
            </a:r>
            <a:endParaRPr lang="en-US" sz="1200" baseline="0" dirty="0"/>
          </a:p>
          <a:p>
            <a:pPr marL="171450" indent="-171450">
              <a:buFont typeface="Arial" charset="0"/>
              <a:buChar char="•"/>
            </a:pPr>
            <a:r>
              <a:rPr lang="en-US" sz="1200" dirty="0" smtClean="0"/>
              <a:t>Participants</a:t>
            </a:r>
            <a:r>
              <a:rPr lang="en-US" sz="1200" baseline="0" dirty="0" smtClean="0"/>
              <a:t> completed a f</a:t>
            </a:r>
            <a:r>
              <a:rPr lang="en-US" sz="1200" dirty="0" smtClean="0"/>
              <a:t>ace </a:t>
            </a:r>
            <a:r>
              <a:rPr lang="en-US" sz="1200" dirty="0"/>
              <a:t>rating task </a:t>
            </a:r>
            <a:r>
              <a:rPr lang="en-US" sz="1200" dirty="0" smtClean="0"/>
              <a:t>in</a:t>
            </a:r>
            <a:r>
              <a:rPr lang="en-US" sz="1200" baseline="0" dirty="0" smtClean="0"/>
              <a:t> which they were asked to g</a:t>
            </a:r>
            <a:r>
              <a:rPr lang="en-US" sz="1200" dirty="0" smtClean="0"/>
              <a:t>uess the emotion </a:t>
            </a:r>
            <a:r>
              <a:rPr lang="en-US" sz="1200" dirty="0"/>
              <a:t>being expressed in </a:t>
            </a:r>
            <a:r>
              <a:rPr lang="en-US" sz="1200" dirty="0" smtClean="0"/>
              <a:t>pictures.</a:t>
            </a:r>
          </a:p>
          <a:p>
            <a:pPr marL="171450" indent="-171450">
              <a:buFont typeface="Arial" charset="0"/>
              <a:buChar char="•"/>
            </a:pPr>
            <a:r>
              <a:rPr lang="en-US" sz="1200" dirty="0" smtClean="0"/>
              <a:t>They also completed a word </a:t>
            </a:r>
            <a:r>
              <a:rPr lang="en-US" sz="1200" dirty="0"/>
              <a:t>completion task --- __</a:t>
            </a:r>
            <a:r>
              <a:rPr lang="en-US" sz="1200" dirty="0" err="1"/>
              <a:t>ight</a:t>
            </a:r>
            <a:r>
              <a:rPr lang="en-US" sz="1200" dirty="0"/>
              <a:t>, </a:t>
            </a:r>
            <a:r>
              <a:rPr lang="en-US" sz="1200" dirty="0" err="1"/>
              <a:t>gu</a:t>
            </a:r>
            <a:r>
              <a:rPr lang="en-US" sz="1200" dirty="0"/>
              <a:t>__  (flight or gun) OR (light or </a:t>
            </a:r>
            <a:r>
              <a:rPr lang="en-US" sz="1200" dirty="0" smtClean="0"/>
              <a:t>gum). Participant</a:t>
            </a:r>
            <a:r>
              <a:rPr lang="en-US" sz="1200" baseline="0" dirty="0" smtClean="0"/>
              <a:t> could either complete the word in a hostile or non-hostile way. </a:t>
            </a:r>
            <a:endParaRPr lang="en-US" sz="1200" dirty="0" smtClean="0"/>
          </a:p>
          <a:p>
            <a:pPr marL="171450" indent="-171450">
              <a:buFont typeface="Arial" charset="0"/>
              <a:buChar char="•"/>
            </a:pPr>
            <a:r>
              <a:rPr lang="en-US" sz="1200" dirty="0" smtClean="0"/>
              <a:t>Participants also completed a scenario completion</a:t>
            </a:r>
            <a:r>
              <a:rPr lang="en-US" sz="1200" baseline="0" dirty="0" smtClean="0"/>
              <a:t> See the next slide. </a:t>
            </a:r>
            <a:endParaRPr lang="en-US" sz="1200" dirty="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12ACB199-5887-48CF-BB85-B8F99368F5EA}" type="slidenum">
              <a:rPr lang="en-US" smtClean="0"/>
              <a:pPr/>
              <a:t>11</a:t>
            </a:fld>
            <a:endParaRPr lang="en-US"/>
          </a:p>
        </p:txBody>
      </p:sp>
    </p:spTree>
    <p:extLst>
      <p:ext uri="{BB962C8B-B14F-4D97-AF65-F5344CB8AC3E}">
        <p14:creationId xmlns:p14="http://schemas.microsoft.com/office/powerpoint/2010/main" val="1591001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Scenario completion</a:t>
            </a:r>
            <a:r>
              <a:rPr lang="en-US" baseline="0" dirty="0" smtClean="0"/>
              <a:t> task – participants were asked to complete the ending of the story. </a:t>
            </a:r>
            <a:endParaRPr lang="en-US" dirty="0"/>
          </a:p>
        </p:txBody>
      </p:sp>
      <p:sp>
        <p:nvSpPr>
          <p:cNvPr id="4" name="Slide Number Placeholder 3"/>
          <p:cNvSpPr>
            <a:spLocks noGrp="1"/>
          </p:cNvSpPr>
          <p:nvPr>
            <p:ph type="sldNum" sz="quarter" idx="10"/>
          </p:nvPr>
        </p:nvSpPr>
        <p:spPr/>
        <p:txBody>
          <a:bodyPr/>
          <a:lstStyle/>
          <a:p>
            <a:fld id="{12ACB199-5887-48CF-BB85-B8F99368F5EA}" type="slidenum">
              <a:rPr lang="en-US" smtClean="0"/>
              <a:pPr/>
              <a:t>12</a:t>
            </a:fld>
            <a:endParaRPr lang="en-US"/>
          </a:p>
        </p:txBody>
      </p:sp>
    </p:spTree>
    <p:extLst>
      <p:ext uri="{BB962C8B-B14F-4D97-AF65-F5344CB8AC3E}">
        <p14:creationId xmlns:p14="http://schemas.microsoft.com/office/powerpoint/2010/main" val="415541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dirty="0" smtClean="0"/>
          </a:p>
          <a:p>
            <a:pPr marL="285750" indent="-285750">
              <a:buFont typeface="Arial" charset="0"/>
              <a:buChar char="•"/>
            </a:pPr>
            <a:r>
              <a:rPr lang="en-US" sz="1200" dirty="0" smtClean="0"/>
              <a:t>Researcher assessed hormones</a:t>
            </a:r>
            <a:r>
              <a:rPr lang="en-US" sz="1200" baseline="0" dirty="0" smtClean="0"/>
              <a:t> (i.e., c</a:t>
            </a:r>
            <a:r>
              <a:rPr lang="en-US" sz="1200" dirty="0" smtClean="0"/>
              <a:t>ortisol</a:t>
            </a:r>
            <a:r>
              <a:rPr lang="en-US" sz="1200" baseline="0" dirty="0" smtClean="0"/>
              <a:t> and </a:t>
            </a:r>
            <a:r>
              <a:rPr lang="en-US" sz="1200" dirty="0" smtClean="0"/>
              <a:t>testosterone)</a:t>
            </a:r>
            <a:r>
              <a:rPr lang="en-US" sz="1200" baseline="0" dirty="0" smtClean="0"/>
              <a:t> via </a:t>
            </a:r>
            <a:r>
              <a:rPr lang="en-US" sz="1200" dirty="0" smtClean="0"/>
              <a:t>spit samples.</a:t>
            </a:r>
          </a:p>
          <a:p>
            <a:pPr marL="285750" indent="-285750">
              <a:buFont typeface="Arial" charset="0"/>
              <a:buChar char="•"/>
            </a:pPr>
            <a:r>
              <a:rPr lang="en-US" sz="1200" dirty="0" smtClean="0"/>
              <a:t>They</a:t>
            </a:r>
            <a:r>
              <a:rPr lang="en-US" sz="1200" baseline="0" dirty="0" smtClean="0"/>
              <a:t> gave participants an opportunity to take a shock. The idea being that participants who had perceived their reputation as being tarnished would need to demonstrate their toughness. What better way to do that then by willingly getting shocked. </a:t>
            </a:r>
          </a:p>
          <a:p>
            <a:pPr marL="285750" indent="-285750">
              <a:buFont typeface="Arial" charset="0"/>
              <a:buChar char="•"/>
            </a:pPr>
            <a:r>
              <a:rPr lang="en-US" sz="1200" baseline="0" dirty="0" smtClean="0"/>
              <a:t>Participants played the chicken game – that is, a confederate deliberately walked down a hallway in the direct path of the participants. Researchers wanted to see how close participants would get to the confederate before the participant would give way.</a:t>
            </a:r>
          </a:p>
          <a:p>
            <a:pPr marL="285750" indent="-285750">
              <a:buFont typeface="Arial" charset="0"/>
              <a:buChar char="•"/>
            </a:pPr>
            <a:r>
              <a:rPr lang="en-US" sz="1200" baseline="0" dirty="0" smtClean="0"/>
              <a:t>Researchers also measured the firmness of participants’ handshakes. </a:t>
            </a:r>
            <a:endParaRPr lang="en-US" sz="1200" dirty="0"/>
          </a:p>
          <a:p>
            <a:endParaRPr lang="en-US" sz="1200" dirty="0"/>
          </a:p>
          <a:p>
            <a:r>
              <a:rPr lang="en-US" sz="1200" dirty="0"/>
              <a:t>Not all of the results were consistent with their </a:t>
            </a:r>
            <a:r>
              <a:rPr lang="en-US" sz="1200" dirty="0" smtClean="0"/>
              <a:t>hypotheses,</a:t>
            </a:r>
            <a:r>
              <a:rPr lang="en-US" sz="1200" baseline="0" dirty="0" smtClean="0"/>
              <a:t> but a good number of their hypotheses were supported. </a:t>
            </a:r>
            <a:endParaRPr lang="en-US" sz="1200" dirty="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12ACB199-5887-48CF-BB85-B8F99368F5EA}" type="slidenum">
              <a:rPr lang="en-US" smtClean="0"/>
              <a:pPr/>
              <a:t>13</a:t>
            </a:fld>
            <a:endParaRPr lang="en-US"/>
          </a:p>
        </p:txBody>
      </p:sp>
    </p:spTree>
    <p:extLst>
      <p:ext uri="{BB962C8B-B14F-4D97-AF65-F5344CB8AC3E}">
        <p14:creationId xmlns:p14="http://schemas.microsoft.com/office/powerpoint/2010/main" val="30562246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285750" indent="-285750">
              <a:buFont typeface="Arial" charset="0"/>
              <a:buChar char="•"/>
            </a:pPr>
            <a:r>
              <a:rPr lang="en-US" sz="1300" dirty="0" smtClean="0"/>
              <a:t>Clearly,</a:t>
            </a:r>
            <a:r>
              <a:rPr lang="en-US" sz="1300" baseline="0" dirty="0" smtClean="0"/>
              <a:t> there are m</a:t>
            </a:r>
            <a:r>
              <a:rPr lang="en-US" sz="1300" dirty="0" smtClean="0"/>
              <a:t>any </a:t>
            </a:r>
            <a:r>
              <a:rPr lang="en-US" sz="1300" dirty="0"/>
              <a:t>different ways to operationalize variables (not just paper/pencil) – can be much more creative than that. </a:t>
            </a:r>
          </a:p>
          <a:p>
            <a:pPr marL="285750" indent="-285750">
              <a:buFont typeface="Arial" charset="0"/>
              <a:buChar char="•"/>
            </a:pPr>
            <a:r>
              <a:rPr lang="en-US" sz="1300" dirty="0" smtClean="0"/>
              <a:t>Remember </a:t>
            </a:r>
            <a:r>
              <a:rPr lang="en-US" sz="1300" dirty="0"/>
              <a:t>though that they didn’t measure all those things in just one </a:t>
            </a:r>
            <a:r>
              <a:rPr lang="en-US" sz="1300" dirty="0" smtClean="0"/>
              <a:t>study.</a:t>
            </a:r>
            <a:r>
              <a:rPr lang="en-US" sz="1300" baseline="0" dirty="0" smtClean="0"/>
              <a:t> </a:t>
            </a:r>
            <a:r>
              <a:rPr lang="en-US" sz="1300" dirty="0" smtClean="0"/>
              <a:t>Replication</a:t>
            </a:r>
            <a:r>
              <a:rPr lang="en-US" sz="1300" baseline="0" dirty="0" smtClean="0"/>
              <a:t> of findings is important. </a:t>
            </a:r>
            <a:endParaRPr lang="en-US" sz="1300" dirty="0"/>
          </a:p>
          <a:p>
            <a:pPr marL="285750" indent="-285750">
              <a:buFont typeface="Arial" charset="0"/>
              <a:buChar char="•"/>
            </a:pPr>
            <a:endParaRPr lang="en-US" sz="1300" dirty="0" smtClean="0"/>
          </a:p>
          <a:p>
            <a:pPr marL="285750" indent="-285750">
              <a:buFont typeface="Arial" charset="0"/>
              <a:buChar char="•"/>
            </a:pPr>
            <a:r>
              <a:rPr lang="en-US" sz="1300" dirty="0" smtClean="0"/>
              <a:t>This example also</a:t>
            </a:r>
            <a:r>
              <a:rPr lang="en-US" sz="1300" baseline="0" dirty="0" smtClean="0"/>
              <a:t> helps us think about how we determine if a measure is good.</a:t>
            </a:r>
            <a:endParaRPr lang="en-US" sz="1300" dirty="0" smtClean="0"/>
          </a:p>
          <a:p>
            <a:pPr marL="285750" indent="-285750">
              <a:buFont typeface="Arial" charset="0"/>
              <a:buChar char="•"/>
            </a:pPr>
            <a:endParaRPr lang="en-US" sz="1300" dirty="0"/>
          </a:p>
          <a:p>
            <a:pPr marL="285750" indent="-285750">
              <a:buFont typeface="Arial" charset="0"/>
              <a:buChar char="•"/>
            </a:pPr>
            <a:r>
              <a:rPr lang="en-US" sz="1300" dirty="0" smtClean="0"/>
              <a:t>We</a:t>
            </a:r>
            <a:r>
              <a:rPr lang="en-US" sz="1300" baseline="0" dirty="0" smtClean="0"/>
              <a:t> might ask is the measure r</a:t>
            </a:r>
            <a:r>
              <a:rPr lang="en-US" sz="1300" dirty="0" smtClean="0"/>
              <a:t>eliable</a:t>
            </a:r>
            <a:r>
              <a:rPr lang="en-US" sz="1300" dirty="0"/>
              <a:t>?</a:t>
            </a:r>
          </a:p>
          <a:p>
            <a:pPr marL="742950" lvl="1" indent="-285750">
              <a:buFont typeface="Arial" charset="0"/>
              <a:buChar char="•"/>
            </a:pPr>
            <a:r>
              <a:rPr lang="en-US" sz="1300" dirty="0"/>
              <a:t>If all the measures are showing consistent results, seem to fit with one another, then we’re more likely to be convinced that these measures could be reliable. </a:t>
            </a:r>
          </a:p>
          <a:p>
            <a:pPr marL="285750" indent="-285750">
              <a:buFont typeface="Arial" charset="0"/>
              <a:buChar char="•"/>
            </a:pPr>
            <a:endParaRPr lang="en-US" sz="1300" dirty="0"/>
          </a:p>
          <a:p>
            <a:pPr marL="285750" indent="-285750">
              <a:buFont typeface="Arial" charset="0"/>
              <a:buChar char="•"/>
            </a:pPr>
            <a:r>
              <a:rPr lang="en-US" sz="1300" dirty="0" smtClean="0"/>
              <a:t>We might also ask is the measure valid</a:t>
            </a:r>
            <a:r>
              <a:rPr lang="en-US" sz="1300" dirty="0"/>
              <a:t>?</a:t>
            </a:r>
          </a:p>
          <a:p>
            <a:pPr marL="742950" lvl="1" indent="-285750">
              <a:buFont typeface="Arial" charset="0"/>
              <a:buChar char="•"/>
            </a:pPr>
            <a:r>
              <a:rPr lang="en-US" sz="1300" dirty="0"/>
              <a:t>More likely that the researchers tapped into “aggression” – </a:t>
            </a:r>
            <a:r>
              <a:rPr lang="en-US" sz="1300" dirty="0" smtClean="0"/>
              <a:t>they included cognitive</a:t>
            </a:r>
            <a:r>
              <a:rPr lang="en-US" sz="1300" dirty="0"/>
              <a:t>, physiological, emotional, and behavioral measures. If they had just used the ‘chicken game’, then we probably won’t be quite so convicted. </a:t>
            </a:r>
          </a:p>
        </p:txBody>
      </p:sp>
      <p:sp>
        <p:nvSpPr>
          <p:cNvPr id="4" name="Slide Number Placeholder 3"/>
          <p:cNvSpPr>
            <a:spLocks noGrp="1"/>
          </p:cNvSpPr>
          <p:nvPr>
            <p:ph type="sldNum" sz="quarter" idx="10"/>
          </p:nvPr>
        </p:nvSpPr>
        <p:spPr/>
        <p:txBody>
          <a:bodyPr/>
          <a:lstStyle/>
          <a:p>
            <a:fld id="{12ACB199-5887-48CF-BB85-B8F99368F5EA}" type="slidenum">
              <a:rPr lang="en-US" smtClean="0"/>
              <a:pPr/>
              <a:t>14</a:t>
            </a:fld>
            <a:endParaRPr lang="en-US"/>
          </a:p>
        </p:txBody>
      </p:sp>
    </p:spTree>
    <p:extLst>
      <p:ext uri="{BB962C8B-B14F-4D97-AF65-F5344CB8AC3E}">
        <p14:creationId xmlns:p14="http://schemas.microsoft.com/office/powerpoint/2010/main" val="1744878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16B528-4DF3-4882-9F52-55A916ED4B8D}" type="slidenum">
              <a:rPr lang="en-US"/>
              <a:pPr/>
              <a:t>15</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normAutofit/>
          </a:bodyPr>
          <a:lstStyle/>
          <a:p>
            <a:pPr marL="285750" indent="-285750">
              <a:buFont typeface="Arial" charset="0"/>
              <a:buChar char="•"/>
            </a:pPr>
            <a:r>
              <a:rPr lang="en-US" sz="1400" dirty="0" smtClean="0"/>
              <a:t>An operational definition</a:t>
            </a:r>
            <a:r>
              <a:rPr lang="en-US" sz="1400" baseline="0" dirty="0" smtClean="0"/>
              <a:t> should be</a:t>
            </a:r>
            <a:r>
              <a:rPr lang="is-IS" sz="1400" baseline="0" dirty="0" smtClean="0"/>
              <a:t>…</a:t>
            </a:r>
            <a:endParaRPr lang="en-US" sz="1400" dirty="0" smtClean="0"/>
          </a:p>
          <a:p>
            <a:pPr marL="742950" lvl="1" indent="-285750">
              <a:buFont typeface="Arial" charset="0"/>
              <a:buChar char="•"/>
            </a:pPr>
            <a:r>
              <a:rPr lang="en-US" sz="1400" b="1" dirty="0" smtClean="0"/>
              <a:t>Specific</a:t>
            </a:r>
            <a:r>
              <a:rPr lang="en-US" sz="1400" dirty="0" smtClean="0"/>
              <a:t> </a:t>
            </a:r>
            <a:r>
              <a:rPr lang="en-US" sz="1400" dirty="0"/>
              <a:t>– spell out exactly what you mean. It should be clear and precise --- why? If it is unclear than it becomes difficult to evaluate whether or the data supports the hypothesis.</a:t>
            </a:r>
          </a:p>
          <a:p>
            <a:pPr marL="1200150" lvl="2" indent="-285750">
              <a:buFont typeface="Arial" charset="0"/>
              <a:buChar char="•"/>
            </a:pPr>
            <a:r>
              <a:rPr lang="en-US" sz="1400" dirty="0"/>
              <a:t>½ hour aerobic activity, 5 days a week where heart rate is greater than </a:t>
            </a:r>
            <a:r>
              <a:rPr lang="en-US" sz="1400" dirty="0" smtClean="0"/>
              <a:t>140</a:t>
            </a:r>
            <a:r>
              <a:rPr lang="en-US" sz="1400" baseline="0" dirty="0" smtClean="0"/>
              <a:t> bpm - </a:t>
            </a:r>
            <a:r>
              <a:rPr lang="en-US" sz="1400" dirty="0" smtClean="0"/>
              <a:t>Much more specific than just “twiddling thumbs”</a:t>
            </a:r>
          </a:p>
          <a:p>
            <a:pPr marL="742950" lvl="1" indent="-285750">
              <a:buFont typeface="Arial" charset="0"/>
              <a:buChar char="•"/>
            </a:pPr>
            <a:r>
              <a:rPr lang="en-US" sz="1400" b="1" dirty="0" smtClean="0"/>
              <a:t>Reliably </a:t>
            </a:r>
            <a:r>
              <a:rPr lang="en-US" sz="1400" b="1" dirty="0"/>
              <a:t>measured </a:t>
            </a:r>
            <a:r>
              <a:rPr lang="en-US" sz="1400" dirty="0"/>
              <a:t>– some consistency in the measurement or measurement procedure being used</a:t>
            </a:r>
            <a:r>
              <a:rPr lang="en-US" sz="1400" dirty="0" smtClean="0"/>
              <a:t>.</a:t>
            </a:r>
            <a:endParaRPr lang="en-US" sz="1400" dirty="0"/>
          </a:p>
          <a:p>
            <a:pPr marL="742950" lvl="1" indent="-285750">
              <a:buFont typeface="Arial" charset="0"/>
              <a:buChar char="•"/>
            </a:pPr>
            <a:r>
              <a:rPr lang="en-US" sz="1400" b="1" dirty="0"/>
              <a:t>Validity</a:t>
            </a:r>
            <a:r>
              <a:rPr lang="en-US" sz="1400" dirty="0"/>
              <a:t> - Is the measure really measuring what it is suppose to?</a:t>
            </a:r>
          </a:p>
          <a:p>
            <a:pPr>
              <a:buFontTx/>
              <a:buNone/>
            </a:pPr>
            <a:endParaRPr lang="en-US" sz="1400" dirty="0"/>
          </a:p>
        </p:txBody>
      </p:sp>
    </p:spTree>
    <p:extLst>
      <p:ext uri="{BB962C8B-B14F-4D97-AF65-F5344CB8AC3E}">
        <p14:creationId xmlns:p14="http://schemas.microsoft.com/office/powerpoint/2010/main" val="2986616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lgn="l">
              <a:buFont typeface="Arial" charset="0"/>
              <a:buChar char="•"/>
            </a:pPr>
            <a:r>
              <a:rPr lang="en-US" baseline="0" dirty="0" smtClean="0"/>
              <a:t>We may choose to collect information that is </a:t>
            </a:r>
            <a:r>
              <a:rPr lang="en-US" b="1" baseline="0" dirty="0" smtClean="0"/>
              <a:t>quantitative</a:t>
            </a:r>
            <a:r>
              <a:rPr lang="en-US" baseline="0" dirty="0" smtClean="0"/>
              <a:t> </a:t>
            </a:r>
            <a:r>
              <a:rPr lang="en-US" baseline="0" dirty="0" smtClean="0"/>
              <a:t>– information is expressed numerically. You might have frequency or duration measures. </a:t>
            </a:r>
            <a:r>
              <a:rPr lang="en-US" baseline="0" dirty="0" smtClean="0"/>
              <a:t>For example, how many times a participant smiles or how long a participant smiles. This tends to be more common in psychological research.</a:t>
            </a:r>
          </a:p>
          <a:p>
            <a:pPr marL="171450" indent="-171450" algn="l">
              <a:buFont typeface="Arial" charset="0"/>
              <a:buChar char="•"/>
            </a:pPr>
            <a:endParaRPr lang="en-US" baseline="0" dirty="0" smtClean="0"/>
          </a:p>
          <a:p>
            <a:pPr marL="171450" indent="-171450" algn="l">
              <a:buFont typeface="Arial" charset="0"/>
              <a:buChar char="•"/>
            </a:pPr>
            <a:r>
              <a:rPr lang="en-US" b="1" baseline="0" dirty="0" smtClean="0"/>
              <a:t>Qualitative</a:t>
            </a:r>
            <a:r>
              <a:rPr lang="en-US" baseline="0" dirty="0" smtClean="0"/>
              <a:t> – is </a:t>
            </a:r>
            <a:r>
              <a:rPr lang="en-US" baseline="0" dirty="0" smtClean="0"/>
              <a:t>expressed in words and is sometimes considered </a:t>
            </a:r>
            <a:r>
              <a:rPr lang="en-US" baseline="0" dirty="0" smtClean="0"/>
              <a:t>more in-depth. The researcher is attempting to identify </a:t>
            </a:r>
            <a:r>
              <a:rPr lang="en-US" baseline="0" dirty="0" smtClean="0"/>
              <a:t>themes or patterns in how participants respond. </a:t>
            </a:r>
            <a:r>
              <a:rPr lang="en-US" baseline="0" dirty="0" smtClean="0"/>
              <a:t>Usually a collection of verbal reports, recorded conversations, narrative interviews (unstructured), and observable behavior. </a:t>
            </a:r>
            <a:r>
              <a:rPr lang="en-US" baseline="0" dirty="0" smtClean="0"/>
              <a:t>For example, researchers may go through people’s posts to a specific article to determine what reactions people have to the article.</a:t>
            </a:r>
          </a:p>
          <a:p>
            <a:pPr marL="628650" lvl="1" indent="-171450" algn="l">
              <a:buFont typeface="Arial" charset="0"/>
              <a:buChar char="•"/>
            </a:pPr>
            <a:r>
              <a:rPr lang="en-US" baseline="0" dirty="0" smtClean="0"/>
              <a:t>Grounded theory is a qualitative technique used to develop interpretations or theory. The theory is “grounded” or generated from the information collected. </a:t>
            </a:r>
          </a:p>
          <a:p>
            <a:pPr marL="628650" lvl="1" indent="-171450" algn="l">
              <a:buFont typeface="Arial" charset="0"/>
              <a:buChar char="•"/>
            </a:pPr>
            <a:r>
              <a:rPr lang="en-US" baseline="0" dirty="0" smtClean="0"/>
              <a:t>Researchers are not using traditional statistical methods, and so some analyses of the information can be considered more difficult.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C7B3FD6-8AA8-4974-8C2C-2E89491A9068}" type="slidenum">
              <a:rPr lang="en-US" smtClean="0"/>
              <a:pPr/>
              <a:t>16</a:t>
            </a:fld>
            <a:endParaRPr lang="en-US"/>
          </a:p>
        </p:txBody>
      </p:sp>
    </p:spTree>
    <p:extLst>
      <p:ext uri="{BB962C8B-B14F-4D97-AF65-F5344CB8AC3E}">
        <p14:creationId xmlns:p14="http://schemas.microsoft.com/office/powerpoint/2010/main" val="14293300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99" indent="-174999">
              <a:buFont typeface="Arial" pitchFamily="34" charset="0"/>
              <a:buChar char="•"/>
            </a:pPr>
            <a:r>
              <a:rPr lang="en-US" dirty="0" smtClean="0"/>
              <a:t>Researchers</a:t>
            </a:r>
            <a:r>
              <a:rPr lang="en-US" baseline="0" dirty="0" smtClean="0"/>
              <a:t> have to consider how to measure a variable. That is, w</a:t>
            </a:r>
            <a:r>
              <a:rPr lang="en-US" dirty="0" smtClean="0"/>
              <a:t>hich measure provides the best indication of the underlying construct?</a:t>
            </a:r>
          </a:p>
          <a:p>
            <a:pPr marL="641663" lvl="1" indent="-174999">
              <a:buFont typeface="Arial" pitchFamily="34" charset="0"/>
              <a:buChar char="•"/>
            </a:pPr>
            <a:r>
              <a:rPr lang="en-US" b="1" dirty="0" smtClean="0"/>
              <a:t>Self-reports</a:t>
            </a:r>
            <a:r>
              <a:rPr lang="en-US" b="0" dirty="0" smtClean="0"/>
              <a:t> – here you simply ask participants to report their behavior, their</a:t>
            </a:r>
            <a:r>
              <a:rPr lang="en-US" b="0" baseline="0" dirty="0" smtClean="0"/>
              <a:t> thinking, and their emotions. </a:t>
            </a:r>
            <a:endParaRPr lang="en-US" b="1" dirty="0" smtClean="0"/>
          </a:p>
          <a:p>
            <a:pPr marL="1108327" lvl="2" indent="-174999">
              <a:buFont typeface="Arial" pitchFamily="34" charset="0"/>
              <a:buChar char="•"/>
            </a:pPr>
            <a:r>
              <a:rPr lang="en-US" dirty="0" smtClean="0"/>
              <a:t>Behavioral (what</a:t>
            </a:r>
            <a:r>
              <a:rPr lang="en-US" baseline="0" dirty="0" smtClean="0"/>
              <a:t> do you do) </a:t>
            </a:r>
            <a:r>
              <a:rPr lang="en-US" baseline="0" dirty="0" smtClean="0">
                <a:sym typeface="Wingdings" pitchFamily="2" charset="2"/>
              </a:rPr>
              <a:t> e.g., health risk behaviors</a:t>
            </a:r>
            <a:endParaRPr lang="en-US" dirty="0" smtClean="0"/>
          </a:p>
          <a:p>
            <a:pPr marL="1108327" lvl="2" indent="-174999">
              <a:buFont typeface="Arial" pitchFamily="34" charset="0"/>
              <a:buChar char="•"/>
            </a:pPr>
            <a:r>
              <a:rPr lang="en-US" dirty="0" smtClean="0"/>
              <a:t>Cognitive (measuring attitudes </a:t>
            </a:r>
            <a:r>
              <a:rPr lang="en-US" dirty="0" smtClean="0">
                <a:sym typeface="Wingdings"/>
              </a:rPr>
              <a:t> </a:t>
            </a:r>
            <a:r>
              <a:rPr lang="en-US" dirty="0" smtClean="0"/>
              <a:t>what do you think about the</a:t>
            </a:r>
            <a:r>
              <a:rPr lang="en-US" baseline="0" dirty="0" smtClean="0"/>
              <a:t> new healthcare plan</a:t>
            </a:r>
            <a:endParaRPr lang="en-US" dirty="0" smtClean="0"/>
          </a:p>
          <a:p>
            <a:pPr marL="1108327" lvl="2" indent="-174999">
              <a:buFont typeface="Arial" pitchFamily="34" charset="0"/>
              <a:buChar char="•"/>
            </a:pPr>
            <a:r>
              <a:rPr lang="en-US" dirty="0" smtClean="0"/>
              <a:t>Affective (how do you feel) </a:t>
            </a:r>
            <a:r>
              <a:rPr lang="en-US" dirty="0" smtClean="0">
                <a:sym typeface="Wingdings" pitchFamily="2" charset="2"/>
              </a:rPr>
              <a:t> depression, anxiety</a:t>
            </a:r>
            <a:endParaRPr lang="en-US" dirty="0" smtClean="0"/>
          </a:p>
          <a:p>
            <a:pPr marL="641663" lvl="1" indent="-174999">
              <a:buFont typeface="Arial" pitchFamily="34" charset="0"/>
              <a:buChar char="•"/>
            </a:pPr>
            <a:r>
              <a:rPr lang="en-US" b="1" dirty="0" smtClean="0"/>
              <a:t>Tests </a:t>
            </a:r>
            <a:r>
              <a:rPr lang="en-US" b="0" dirty="0" smtClean="0"/>
              <a:t>– there are various measures</a:t>
            </a:r>
            <a:r>
              <a:rPr lang="en-US" b="0" baseline="0" dirty="0" smtClean="0"/>
              <a:t> that are designed to specifically assess personality, achievement, or aptitude</a:t>
            </a:r>
            <a:endParaRPr lang="en-US" b="1" dirty="0" smtClean="0"/>
          </a:p>
          <a:p>
            <a:pPr marL="1108327" lvl="2" indent="-174999">
              <a:buFont typeface="Arial" pitchFamily="34" charset="0"/>
              <a:buChar char="•"/>
            </a:pPr>
            <a:r>
              <a:rPr lang="en-US" dirty="0" smtClean="0"/>
              <a:t>Personality (e.g.,</a:t>
            </a:r>
            <a:r>
              <a:rPr lang="en-US" baseline="0" dirty="0" smtClean="0"/>
              <a:t> how extraverted someone is)</a:t>
            </a:r>
            <a:endParaRPr lang="en-US" dirty="0" smtClean="0"/>
          </a:p>
          <a:p>
            <a:pPr marL="1108327" lvl="2" indent="-174999">
              <a:buFont typeface="Arial" pitchFamily="34" charset="0"/>
              <a:buChar char="•"/>
            </a:pPr>
            <a:r>
              <a:rPr lang="en-US" dirty="0" smtClean="0"/>
              <a:t>Achievement</a:t>
            </a:r>
            <a:r>
              <a:rPr lang="en-US" baseline="0" dirty="0" smtClean="0"/>
              <a:t> (</a:t>
            </a:r>
            <a:r>
              <a:rPr lang="en-US" baseline="0" dirty="0" err="1" smtClean="0"/>
              <a:t>e.e</a:t>
            </a:r>
            <a:r>
              <a:rPr lang="en-US" baseline="0" dirty="0" smtClean="0"/>
              <a:t>., competence, </a:t>
            </a:r>
            <a:r>
              <a:rPr lang="en-US" baseline="0" dirty="0" smtClean="0">
                <a:sym typeface="Wingdings" pitchFamily="2" charset="2"/>
              </a:rPr>
              <a:t>academic achievement</a:t>
            </a:r>
            <a:endParaRPr lang="en-US" dirty="0" smtClean="0"/>
          </a:p>
          <a:p>
            <a:pPr marL="1108327" lvl="2" indent="-174999">
              <a:buFont typeface="Arial" pitchFamily="34" charset="0"/>
              <a:buChar char="•"/>
            </a:pPr>
            <a:r>
              <a:rPr lang="en-US" dirty="0" smtClean="0"/>
              <a:t>Aptitude (potential</a:t>
            </a:r>
            <a:r>
              <a:rPr lang="en-US" baseline="0" dirty="0" smtClean="0"/>
              <a:t> to do something) </a:t>
            </a:r>
            <a:r>
              <a:rPr lang="en-US" baseline="0" dirty="0" smtClean="0">
                <a:sym typeface="Wingdings" pitchFamily="2" charset="2"/>
              </a:rPr>
              <a:t> like IQ test</a:t>
            </a:r>
            <a:endParaRPr lang="en-US" dirty="0" smtClean="0"/>
          </a:p>
          <a:p>
            <a:pPr marL="641663" lvl="1" indent="-174999">
              <a:buFont typeface="Arial" pitchFamily="34" charset="0"/>
              <a:buChar char="•"/>
            </a:pPr>
            <a:r>
              <a:rPr lang="en-US" b="1" dirty="0" smtClean="0"/>
              <a:t>Behavioral measures – </a:t>
            </a:r>
            <a:r>
              <a:rPr lang="en-US" b="0" dirty="0" smtClean="0"/>
              <a:t>include</a:t>
            </a:r>
            <a:r>
              <a:rPr lang="en-US" b="0" baseline="0" dirty="0" smtClean="0"/>
              <a:t> </a:t>
            </a:r>
            <a:r>
              <a:rPr lang="en-US" dirty="0" smtClean="0"/>
              <a:t>observations</a:t>
            </a:r>
            <a:r>
              <a:rPr lang="en-US" baseline="0" dirty="0" smtClean="0"/>
              <a:t> (e.g., watching participants for the number of times they smile)</a:t>
            </a:r>
            <a:endParaRPr lang="en-US" dirty="0" smtClean="0"/>
          </a:p>
          <a:p>
            <a:pPr marL="641663" lvl="1" indent="-174999">
              <a:buFont typeface="Arial" pitchFamily="34" charset="0"/>
              <a:buChar char="•"/>
            </a:pPr>
            <a:r>
              <a:rPr lang="en-US" b="1" dirty="0" smtClean="0"/>
              <a:t>Physical measures </a:t>
            </a:r>
            <a:r>
              <a:rPr lang="en-US" dirty="0" smtClean="0">
                <a:sym typeface="Wingdings" pitchFamily="2" charset="2"/>
              </a:rPr>
              <a:t> blood pressure, brain</a:t>
            </a:r>
            <a:r>
              <a:rPr lang="en-US" baseline="0" dirty="0" smtClean="0">
                <a:sym typeface="Wingdings" pitchFamily="2" charset="2"/>
              </a:rPr>
              <a:t> waves, hormonal levels</a:t>
            </a:r>
            <a:endParaRPr lang="en-US" dirty="0" smtClean="0"/>
          </a:p>
          <a:p>
            <a:pPr marL="174999" indent="-174999">
              <a:buFont typeface="Arial" pitchFamily="34" charset="0"/>
              <a:buChar char="•"/>
            </a:pPr>
            <a:r>
              <a:rPr lang="en-US" dirty="0" smtClean="0"/>
              <a:t>Each has advantages and disadvantages which</a:t>
            </a:r>
            <a:r>
              <a:rPr lang="en-US" baseline="0" dirty="0" smtClean="0"/>
              <a:t> must be considered along with other factors (e.g., resources, hypothesis, feasibility)</a:t>
            </a:r>
            <a:endParaRPr lang="en-US" dirty="0" smtClean="0"/>
          </a:p>
          <a:p>
            <a:pPr marL="174999" indent="-174999">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74DA09D9-D1D0-4F74-9C6C-007796136E49}" type="slidenum">
              <a:rPr lang="en-US" smtClean="0"/>
              <a:pPr>
                <a:defRPr/>
              </a:pPr>
              <a:t>17</a:t>
            </a:fld>
            <a:endParaRPr lang="en-US"/>
          </a:p>
        </p:txBody>
      </p:sp>
    </p:spTree>
    <p:extLst>
      <p:ext uri="{BB962C8B-B14F-4D97-AF65-F5344CB8AC3E}">
        <p14:creationId xmlns:p14="http://schemas.microsoft.com/office/powerpoint/2010/main" val="9868157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9316" y="4421824"/>
            <a:ext cx="6340969" cy="4189095"/>
          </a:xfrm>
        </p:spPr>
        <p:txBody>
          <a:bodyPr>
            <a:normAutofit/>
          </a:bodyPr>
          <a:lstStyle/>
          <a:p>
            <a:r>
              <a:rPr lang="en-US" dirty="0" smtClean="0"/>
              <a:t>When selecting measures,</a:t>
            </a:r>
            <a:r>
              <a:rPr lang="en-US" baseline="0" dirty="0" smtClean="0"/>
              <a:t> you also have to give some thought to the </a:t>
            </a:r>
            <a:r>
              <a:rPr lang="en-US" b="1" baseline="0" dirty="0" smtClean="0"/>
              <a:t>scales of measurement</a:t>
            </a:r>
            <a:r>
              <a:rPr lang="en-US" baseline="0" dirty="0" smtClean="0"/>
              <a:t>. There are several types of scales of measurement and these will influence what type of analyses you can later perform (and your interpretation of the data).</a:t>
            </a:r>
            <a:endParaRPr lang="en-US" dirty="0" smtClean="0"/>
          </a:p>
          <a:p>
            <a:endParaRPr lang="en-US" dirty="0" smtClean="0"/>
          </a:p>
          <a:p>
            <a:pPr marL="171450" indent="-171450">
              <a:buFont typeface="Arial" charset="0"/>
              <a:buChar char="•"/>
            </a:pPr>
            <a:r>
              <a:rPr lang="en-US" dirty="0" smtClean="0"/>
              <a:t>Nominal Scales - Classification</a:t>
            </a:r>
            <a:r>
              <a:rPr lang="en-US" baseline="0" dirty="0" smtClean="0"/>
              <a:t> (categories) no ordering of the values is implied. All we can say is that they are different (but not in any systematic way)</a:t>
            </a:r>
          </a:p>
          <a:p>
            <a:pPr marL="628650" lvl="1" indent="-171450">
              <a:buFont typeface="Arial" charset="0"/>
              <a:buChar char="•"/>
            </a:pPr>
            <a:r>
              <a:rPr lang="en-US" baseline="0" dirty="0" smtClean="0"/>
              <a:t>Examples – gender, ethnicity, political affiliation, type of soda, genre of music, majors, etc.</a:t>
            </a:r>
          </a:p>
          <a:p>
            <a:pPr marL="171450" indent="-171450">
              <a:buFont typeface="Arial" charset="0"/>
              <a:buChar char="•"/>
            </a:pPr>
            <a:endParaRPr lang="en-US" baseline="0" dirty="0" smtClean="0"/>
          </a:p>
          <a:p>
            <a:pPr marL="171450" indent="-171450">
              <a:buFont typeface="Arial" charset="0"/>
              <a:buChar char="•"/>
            </a:pPr>
            <a:r>
              <a:rPr lang="en-US" baseline="0" dirty="0" smtClean="0"/>
              <a:t>Ordinal Scales – classification and rank. Here we can order the categories – the form an ordered sequence. With ordinal scales we can determine whether two individuals are different and we can determine the direction of the difference. However, with this scale we can’t determine the magnitude of the difference. </a:t>
            </a:r>
          </a:p>
          <a:p>
            <a:pPr marL="628650" lvl="1" indent="-171450">
              <a:buFont typeface="Arial" charset="0"/>
              <a:buChar char="•"/>
            </a:pPr>
            <a:r>
              <a:rPr lang="en-US" baseline="0" dirty="0" smtClean="0"/>
              <a:t>For example, if Billy is placed in the low-reading group and Tim is places in the high-reading group, we know that Tim is a better reader, but we do not know how much better. Other examples include - T-shirt sizes, socioeconomic status, winners in a track meet</a:t>
            </a:r>
          </a:p>
          <a:p>
            <a:pPr>
              <a:buFontTx/>
              <a:buChar char="-"/>
            </a:pPr>
            <a:endParaRPr lang="en-US" baseline="0" dirty="0" smtClean="0"/>
          </a:p>
        </p:txBody>
      </p:sp>
      <p:sp>
        <p:nvSpPr>
          <p:cNvPr id="4" name="Slide Number Placeholder 3"/>
          <p:cNvSpPr>
            <a:spLocks noGrp="1"/>
          </p:cNvSpPr>
          <p:nvPr>
            <p:ph type="sldNum" sz="quarter" idx="10"/>
          </p:nvPr>
        </p:nvSpPr>
        <p:spPr/>
        <p:txBody>
          <a:bodyPr/>
          <a:lstStyle/>
          <a:p>
            <a:fld id="{796C9CAF-09B1-4A3D-92A6-A758DD750DC9}" type="slidenum">
              <a:rPr lang="en-US" smtClean="0"/>
              <a:pPr/>
              <a:t>18</a:t>
            </a:fld>
            <a:endParaRPr lang="en-US"/>
          </a:p>
        </p:txBody>
      </p:sp>
    </p:spTree>
    <p:extLst>
      <p:ext uri="{BB962C8B-B14F-4D97-AF65-F5344CB8AC3E}">
        <p14:creationId xmlns:p14="http://schemas.microsoft.com/office/powerpoint/2010/main" val="15270469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201613"/>
            <a:ext cx="4654550" cy="3490912"/>
          </a:xfrm>
        </p:spPr>
      </p:sp>
      <p:sp>
        <p:nvSpPr>
          <p:cNvPr id="3" name="Notes Placeholder 2"/>
          <p:cNvSpPr>
            <a:spLocks noGrp="1"/>
          </p:cNvSpPr>
          <p:nvPr>
            <p:ph type="body" idx="1"/>
          </p:nvPr>
        </p:nvSpPr>
        <p:spPr>
          <a:xfrm>
            <a:off x="386644" y="3717130"/>
            <a:ext cx="6263640" cy="5233928"/>
          </a:xfrm>
        </p:spPr>
        <p:txBody>
          <a:bodyPr>
            <a:normAutofit/>
          </a:bodyPr>
          <a:lstStyle/>
          <a:p>
            <a:pPr marL="171450" marR="0" indent="-171450" algn="l" defTabSz="914400" rtl="0" eaLnBrk="0" fontAlgn="base" latinLnBrk="0" hangingPunct="0">
              <a:lnSpc>
                <a:spcPct val="100000"/>
              </a:lnSpc>
              <a:spcBef>
                <a:spcPct val="30000"/>
              </a:spcBef>
              <a:spcAft>
                <a:spcPct val="0"/>
              </a:spcAft>
              <a:buClrTx/>
              <a:buSzTx/>
              <a:buFont typeface="Arial" charset="0"/>
              <a:buChar char="•"/>
              <a:tabLst/>
              <a:defRPr/>
            </a:pPr>
            <a:r>
              <a:rPr lang="en-US" b="1" baseline="0" dirty="0" smtClean="0"/>
              <a:t>Interval scale </a:t>
            </a:r>
            <a:r>
              <a:rPr lang="en-US" baseline="0" dirty="0" smtClean="0"/>
              <a:t>– can classify, categories are organized sequentially, and all the categories are the same size. It has an arbitrary zero point – the value of one is assigned to a particular location on the scale simply as a matter of convenience or reference. Specifically, a value of 0 does not indicate the total absence of the variable being measured. One example would be IQ. A score of zero does not mean the complete absence of intelligence. If one person has an IQ of 70 and another an IQ of 140, we can’t say that the person is twice as intelligent either.</a:t>
            </a:r>
          </a:p>
          <a:p>
            <a:pPr marL="171450" indent="-171450">
              <a:buFont typeface="Arial" charset="0"/>
              <a:buChar char="•"/>
            </a:pPr>
            <a:endParaRPr lang="en-US" baseline="0" dirty="0" smtClean="0"/>
          </a:p>
          <a:p>
            <a:pPr marL="171450" indent="-171450">
              <a:buFont typeface="Arial" charset="0"/>
              <a:buChar char="•"/>
            </a:pPr>
            <a:r>
              <a:rPr lang="en-US" b="1" baseline="0" dirty="0" smtClean="0"/>
              <a:t>Ratio scales </a:t>
            </a:r>
            <a:r>
              <a:rPr lang="en-US" baseline="0" dirty="0" smtClean="0"/>
              <a:t>– consists of equal, ordered categories (like interval scale), with the series of categories anchored by a zero point that is not an arbitrary location. The value 0 on a ratio scale is a meaningful point that represents the complete absence of the variable being measured. (number of errors on a test, physical measures) (e.g., Kelvin 0 really is the absence of heat). We can measure direction and the magnitude of differences on ratio scales. </a:t>
            </a:r>
          </a:p>
          <a:p>
            <a:pPr marL="171450" indent="-171450" defTabSz="933328">
              <a:buFont typeface="Arial" charset="0"/>
              <a:buChar char="•"/>
              <a:defRPr/>
            </a:pPr>
            <a:endParaRPr lang="en-US" baseline="0" dirty="0" smtClean="0"/>
          </a:p>
          <a:p>
            <a:pPr marL="171450" indent="-171450" defTabSz="933328">
              <a:buFont typeface="Arial" charset="0"/>
              <a:buChar char="•"/>
              <a:defRPr/>
            </a:pPr>
            <a:endParaRPr lang="en-US" baseline="0" dirty="0" smtClean="0"/>
          </a:p>
        </p:txBody>
      </p:sp>
      <p:sp>
        <p:nvSpPr>
          <p:cNvPr id="4" name="Slide Number Placeholder 3"/>
          <p:cNvSpPr>
            <a:spLocks noGrp="1"/>
          </p:cNvSpPr>
          <p:nvPr>
            <p:ph type="sldNum" sz="quarter" idx="10"/>
          </p:nvPr>
        </p:nvSpPr>
        <p:spPr/>
        <p:txBody>
          <a:bodyPr/>
          <a:lstStyle/>
          <a:p>
            <a:fld id="{796C9CAF-09B1-4A3D-92A6-A758DD750DC9}" type="slidenum">
              <a:rPr lang="en-US" smtClean="0"/>
              <a:pPr/>
              <a:t>19</a:t>
            </a:fld>
            <a:endParaRPr lang="en-US"/>
          </a:p>
        </p:txBody>
      </p:sp>
    </p:spTree>
    <p:extLst>
      <p:ext uri="{BB962C8B-B14F-4D97-AF65-F5344CB8AC3E}">
        <p14:creationId xmlns:p14="http://schemas.microsoft.com/office/powerpoint/2010/main" val="307154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4DA09D9-D1D0-4F74-9C6C-007796136E49}" type="slidenum">
              <a:rPr lang="en-US" smtClean="0"/>
              <a:pPr>
                <a:defRPr/>
              </a:pPr>
              <a:t>2</a:t>
            </a:fld>
            <a:endParaRPr lang="en-US"/>
          </a:p>
        </p:txBody>
      </p:sp>
    </p:spTree>
    <p:extLst>
      <p:ext uri="{BB962C8B-B14F-4D97-AF65-F5344CB8AC3E}">
        <p14:creationId xmlns:p14="http://schemas.microsoft.com/office/powerpoint/2010/main" val="17495174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4DA09D9-D1D0-4F74-9C6C-007796136E49}" type="slidenum">
              <a:rPr lang="en-US" smtClean="0"/>
              <a:pPr>
                <a:defRPr/>
              </a:pPr>
              <a:t>20</a:t>
            </a:fld>
            <a:endParaRPr lang="en-US"/>
          </a:p>
        </p:txBody>
      </p:sp>
    </p:spTree>
    <p:extLst>
      <p:ext uri="{BB962C8B-B14F-4D97-AF65-F5344CB8AC3E}">
        <p14:creationId xmlns:p14="http://schemas.microsoft.com/office/powerpoint/2010/main" val="5990571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387350"/>
            <a:ext cx="4654550" cy="3490913"/>
          </a:xfrm>
        </p:spPr>
      </p:sp>
      <p:sp>
        <p:nvSpPr>
          <p:cNvPr id="3" name="Notes Placeholder 2"/>
          <p:cNvSpPr>
            <a:spLocks noGrp="1"/>
          </p:cNvSpPr>
          <p:nvPr>
            <p:ph type="body" idx="1"/>
          </p:nvPr>
        </p:nvSpPr>
        <p:spPr>
          <a:xfrm>
            <a:off x="386644" y="4033944"/>
            <a:ext cx="6263640" cy="4887278"/>
          </a:xfrm>
        </p:spPr>
        <p:txBody>
          <a:bodyPr>
            <a:normAutofit/>
          </a:bodyPr>
          <a:lstStyle/>
          <a:p>
            <a:pPr marL="171450" indent="-171450">
              <a:buFont typeface="Arial" charset="0"/>
              <a:buChar char="•"/>
            </a:pPr>
            <a:r>
              <a:rPr lang="en-US" b="1" baseline="0" dirty="0" smtClean="0"/>
              <a:t>Reliability</a:t>
            </a:r>
            <a:r>
              <a:rPr lang="en-US" baseline="0" dirty="0" smtClean="0"/>
              <a:t> refers to the idea of consistency or the repeatability of measurement of the same phenomena under similar conditions. Reliability can also refer to the replication (of results), but right now we’re talking about the measures being used.</a:t>
            </a:r>
          </a:p>
          <a:p>
            <a:pPr marL="171450" indent="-171450">
              <a:buFont typeface="Arial" charset="0"/>
              <a:buChar char="•"/>
            </a:pPr>
            <a:endParaRPr lang="en-US" baseline="0" dirty="0" smtClean="0"/>
          </a:p>
          <a:p>
            <a:pPr marL="171450" indent="-171450">
              <a:buFont typeface="Arial" charset="0"/>
              <a:buChar char="•"/>
            </a:pPr>
            <a:r>
              <a:rPr lang="en-US" baseline="0" dirty="0" smtClean="0"/>
              <a:t>On a theoretical level, reliability includes the notion that each individual measurement has an element of error. For example, if we try to measure your intelligence with an IQ test, the score we get is determined partially by your actual level of intelligence (your true score), but also is influenced by a variety of other factors – such as your current mood, level of fatigue, general health, luck at guessing on questions you don’t know the answers to. These other factors are lumped together as error and are typically part of any measurement - random error from one testing to the next.</a:t>
            </a:r>
          </a:p>
          <a:p>
            <a:pPr marL="171450" indent="-171450">
              <a:buFont typeface="Arial" charset="0"/>
              <a:buChar char="•"/>
            </a:pPr>
            <a:endParaRPr lang="en-US" baseline="0" dirty="0" smtClean="0"/>
          </a:p>
          <a:p>
            <a:pPr marL="171450" indent="-171450">
              <a:buFont typeface="Arial" charset="0"/>
              <a:buChar char="•"/>
            </a:pPr>
            <a:r>
              <a:rPr lang="en-US" baseline="0" dirty="0" smtClean="0"/>
              <a:t>Typically, the more variability, the less reliable the measure. That is, if you repeated the measures under similar conditions you would expect some fluctuation due error – but you would want to kept that to a minimum. </a:t>
            </a:r>
          </a:p>
          <a:p>
            <a:pPr marL="171450" indent="-171450">
              <a:buFont typeface="Arial" charset="0"/>
              <a:buChar char="•"/>
            </a:pPr>
            <a:endParaRPr lang="en-US" baseline="0" dirty="0" smtClean="0"/>
          </a:p>
          <a:p>
            <a:pPr marL="171450" indent="-171450">
              <a:buFont typeface="Arial" charset="0"/>
              <a:buChar char="•"/>
            </a:pPr>
            <a:r>
              <a:rPr lang="en-US" baseline="0" dirty="0" smtClean="0"/>
              <a:t>What is considered acceptable variation depends on the measure.</a:t>
            </a:r>
          </a:p>
        </p:txBody>
      </p:sp>
      <p:sp>
        <p:nvSpPr>
          <p:cNvPr id="4" name="Slide Number Placeholder 3"/>
          <p:cNvSpPr>
            <a:spLocks noGrp="1"/>
          </p:cNvSpPr>
          <p:nvPr>
            <p:ph type="sldNum" sz="quarter" idx="10"/>
          </p:nvPr>
        </p:nvSpPr>
        <p:spPr/>
        <p:txBody>
          <a:bodyPr/>
          <a:lstStyle/>
          <a:p>
            <a:fld id="{796C9CAF-09B1-4A3D-92A6-A758DD750DC9}" type="slidenum">
              <a:rPr lang="en-US" smtClean="0"/>
              <a:pPr/>
              <a:t>21</a:t>
            </a:fld>
            <a:endParaRPr lang="en-US"/>
          </a:p>
        </p:txBody>
      </p:sp>
    </p:spTree>
    <p:extLst>
      <p:ext uri="{BB962C8B-B14F-4D97-AF65-F5344CB8AC3E}">
        <p14:creationId xmlns:p14="http://schemas.microsoft.com/office/powerpoint/2010/main" val="13869596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Virtually</a:t>
            </a:r>
            <a:r>
              <a:rPr lang="en-US" baseline="0" dirty="0" smtClean="0"/>
              <a:t> all measures contain some sort of error.</a:t>
            </a:r>
          </a:p>
          <a:p>
            <a:endParaRPr lang="en-US" baseline="0" dirty="0" smtClean="0"/>
          </a:p>
          <a:p>
            <a:r>
              <a:rPr lang="en-US" baseline="0" dirty="0" smtClean="0"/>
              <a:t>Here are a few types of error</a:t>
            </a:r>
          </a:p>
          <a:p>
            <a:pPr marL="233332" indent="-233332">
              <a:buAutoNum type="arabicPeriod"/>
            </a:pPr>
            <a:r>
              <a:rPr lang="en-US" b="1" baseline="0" dirty="0" smtClean="0"/>
              <a:t>Observer Error </a:t>
            </a:r>
            <a:r>
              <a:rPr lang="en-US" baseline="0" dirty="0" smtClean="0"/>
              <a:t>(i.e., mistakes) – there are many instances in which mistakes can be made in the recording of participants’ responses. A researcher may lose count, get distracted, or miss some things, fall asleep, etc.</a:t>
            </a:r>
          </a:p>
          <a:p>
            <a:pPr marL="233332" indent="-233332">
              <a:buAutoNum type="arabicPeriod"/>
            </a:pPr>
            <a:r>
              <a:rPr lang="en-US" b="1" baseline="0" dirty="0" smtClean="0"/>
              <a:t>Stable attributes </a:t>
            </a:r>
            <a:r>
              <a:rPr lang="en-US" baseline="0" dirty="0" smtClean="0"/>
              <a:t>– people who are suspicious may distort their answers, certain types of people may misunderstand certain questions; motivation is another attribute – participants who are motivated may score higher than those who aren’t regardless of what their true scores might be. Another example would be people who have test anxiety. These would be people who consistently every time they take a test experience anxiety – adding consistent error. </a:t>
            </a:r>
          </a:p>
          <a:p>
            <a:pPr marL="233332" indent="-233332" defTabSz="933328">
              <a:buFontTx/>
              <a:buAutoNum type="arabicPeriod"/>
              <a:defRPr/>
            </a:pPr>
            <a:r>
              <a:rPr lang="en-US" b="1" baseline="0" dirty="0" smtClean="0"/>
              <a:t>Transient states </a:t>
            </a:r>
            <a:r>
              <a:rPr lang="en-US" baseline="0" dirty="0" smtClean="0"/>
              <a:t>– something about the person that changes regularly like their health, mood, anxiety level, degree of interest, fatigue. It could pop up in one testing situation, but be gone in the next. It is transient or changing. </a:t>
            </a:r>
          </a:p>
          <a:p>
            <a:pPr marL="233332" indent="-233332">
              <a:buAutoNum type="arabicPeriod"/>
            </a:pPr>
            <a:r>
              <a:rPr lang="en-US" b="1" baseline="0" dirty="0" smtClean="0"/>
              <a:t>Environmental Changes </a:t>
            </a:r>
            <a:r>
              <a:rPr lang="en-US" baseline="0" dirty="0" smtClean="0"/>
              <a:t>– room temp, lighting crowding. Another example of this – MRI scanner – loud banging noise occurs throughout a scan. If we were using this machine to measure activity during a thought-provoking task, the distracting noise </a:t>
            </a:r>
            <a:r>
              <a:rPr lang="en-US" baseline="0" dirty="0" err="1" smtClean="0"/>
              <a:t>couldinfluence</a:t>
            </a:r>
            <a:r>
              <a:rPr lang="en-US" baseline="0" dirty="0" smtClean="0"/>
              <a:t> our results.</a:t>
            </a:r>
          </a:p>
          <a:p>
            <a:pPr marL="233332" indent="-233332">
              <a:buAutoNum type="arabicPeriod"/>
            </a:pPr>
            <a:r>
              <a:rPr lang="en-US" b="1" baseline="0" dirty="0" smtClean="0"/>
              <a:t>Test characteristics </a:t>
            </a:r>
            <a:r>
              <a:rPr lang="en-US" baseline="0" dirty="0" smtClean="0"/>
              <a:t>– ambiguous questions, tests that are too long, physiological measures that are painful.</a:t>
            </a:r>
          </a:p>
          <a:p>
            <a:pPr marL="233332" indent="-233332">
              <a:buAutoNum type="arabicPeriod"/>
            </a:pPr>
            <a:endParaRPr lang="en-US" baseline="0" dirty="0" smtClean="0"/>
          </a:p>
          <a:p>
            <a:pPr marL="233332" indent="-233332"/>
            <a:r>
              <a:rPr lang="en-US" baseline="0" dirty="0" smtClean="0"/>
              <a:t>These are some examples of measurement error sources. Whatever the source of error, it undermines the reliability of the measure.</a:t>
            </a:r>
          </a:p>
        </p:txBody>
      </p:sp>
      <p:sp>
        <p:nvSpPr>
          <p:cNvPr id="4" name="Slide Number Placeholder 3"/>
          <p:cNvSpPr>
            <a:spLocks noGrp="1"/>
          </p:cNvSpPr>
          <p:nvPr>
            <p:ph type="sldNum" sz="quarter" idx="10"/>
          </p:nvPr>
        </p:nvSpPr>
        <p:spPr/>
        <p:txBody>
          <a:bodyPr/>
          <a:lstStyle/>
          <a:p>
            <a:pPr>
              <a:defRPr/>
            </a:pPr>
            <a:fld id="{74DA09D9-D1D0-4F74-9C6C-007796136E49}" type="slidenum">
              <a:rPr lang="en-US" smtClean="0"/>
              <a:pPr>
                <a:defRPr/>
              </a:pPr>
              <a:t>22</a:t>
            </a:fld>
            <a:endParaRPr lang="en-US"/>
          </a:p>
        </p:txBody>
      </p:sp>
    </p:spTree>
    <p:extLst>
      <p:ext uri="{BB962C8B-B14F-4D97-AF65-F5344CB8AC3E}">
        <p14:creationId xmlns:p14="http://schemas.microsoft.com/office/powerpoint/2010/main" val="25851995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7788"/>
            <a:ext cx="4357687" cy="3270250"/>
          </a:xfrm>
        </p:spPr>
      </p:sp>
      <p:sp>
        <p:nvSpPr>
          <p:cNvPr id="3" name="Notes Placeholder 2"/>
          <p:cNvSpPr>
            <a:spLocks noGrp="1"/>
          </p:cNvSpPr>
          <p:nvPr>
            <p:ph type="body" idx="1"/>
          </p:nvPr>
        </p:nvSpPr>
        <p:spPr>
          <a:xfrm>
            <a:off x="386644" y="3326539"/>
            <a:ext cx="6340969" cy="5749833"/>
          </a:xfrm>
        </p:spPr>
        <p:txBody>
          <a:bodyPr>
            <a:normAutofit/>
          </a:bodyPr>
          <a:lstStyle/>
          <a:p>
            <a:pPr marL="171450" indent="-171450">
              <a:buFont typeface="Arial" charset="0"/>
              <a:buChar char="•"/>
            </a:pPr>
            <a:r>
              <a:rPr lang="en-US" dirty="0" smtClean="0"/>
              <a:t>We can assess the reliability of psychological tests</a:t>
            </a:r>
            <a:r>
              <a:rPr lang="en-US" baseline="0" dirty="0" smtClean="0"/>
              <a:t> and measures. </a:t>
            </a:r>
          </a:p>
          <a:p>
            <a:pPr marL="171450" indent="-171450">
              <a:buFont typeface="Arial" charset="0"/>
              <a:buChar char="•"/>
            </a:pPr>
            <a:r>
              <a:rPr lang="en-US" baseline="0" dirty="0" smtClean="0"/>
              <a:t>Satisfaction, intelligence, achievement, learning, motivation, etc. can all be measured through a test. There are several ways to measure the reliability of a test.</a:t>
            </a:r>
          </a:p>
          <a:p>
            <a:pPr marL="171450" indent="-171450">
              <a:buFont typeface="Arial" charset="0"/>
              <a:buChar char="•"/>
            </a:pPr>
            <a:endParaRPr lang="en-US" baseline="0" dirty="0" smtClean="0"/>
          </a:p>
          <a:p>
            <a:pPr marL="171450" marR="0" indent="-171450" algn="l" defTabSz="914400" rtl="0" eaLnBrk="0" fontAlgn="base" latinLnBrk="0" hangingPunct="0">
              <a:lnSpc>
                <a:spcPct val="100000"/>
              </a:lnSpc>
              <a:spcBef>
                <a:spcPct val="30000"/>
              </a:spcBef>
              <a:spcAft>
                <a:spcPct val="0"/>
              </a:spcAft>
              <a:buClrTx/>
              <a:buSzTx/>
              <a:buFont typeface="Arial" charset="0"/>
              <a:buChar char="•"/>
              <a:tabLst/>
              <a:defRPr/>
            </a:pPr>
            <a:r>
              <a:rPr lang="en-US" dirty="0" smtClean="0"/>
              <a:t>So, let’s spend a few minutes talking about how reliability is assessed. It isn’t assessed in the same way for every measure</a:t>
            </a:r>
            <a:r>
              <a:rPr lang="en-US" baseline="0" dirty="0" smtClean="0"/>
              <a:t> – because the measures themselves may be very different. Measuring weight in pounds in a laboratory study, a field survey, and a naturalistic study may be very different. How could you measure weight in pounds – could have someone get on a scale, could ask someone, or you could visually make a guess. Assessing reliability in each of these situations is a bit different. </a:t>
            </a:r>
          </a:p>
          <a:p>
            <a:pPr marL="171450" indent="-171450">
              <a:buFont typeface="Arial" charset="0"/>
              <a:buChar char="•"/>
            </a:pPr>
            <a:endParaRPr lang="en-US" baseline="0" dirty="0" smtClean="0"/>
          </a:p>
          <a:p>
            <a:pPr marL="171450" indent="-171450">
              <a:buFont typeface="Arial" charset="0"/>
              <a:buChar char="•"/>
            </a:pPr>
            <a:endParaRPr lang="en-US" baseline="0" dirty="0" smtClean="0"/>
          </a:p>
          <a:p>
            <a:pPr marL="171450" indent="-171450">
              <a:buFont typeface="Arial" charset="0"/>
              <a:buChar char="•"/>
            </a:pPr>
            <a:r>
              <a:rPr lang="en-US" b="1" baseline="0" dirty="0" smtClean="0"/>
              <a:t>Test-retest reliability </a:t>
            </a:r>
            <a:r>
              <a:rPr lang="en-US" baseline="0" dirty="0" smtClean="0"/>
              <a:t>– which is basically what it sounds like, testing the same individuals more than once.</a:t>
            </a:r>
          </a:p>
          <a:p>
            <a:pPr marL="628650" lvl="1" indent="-171450">
              <a:buFont typeface="Arial" charset="0"/>
              <a:buChar char="•"/>
            </a:pPr>
            <a:r>
              <a:rPr lang="en-US" baseline="0" dirty="0" smtClean="0"/>
              <a:t>What are some problems with testing and then retesting the same individual? Participants might have changed. On some measures like IQ and height, you would not expect a large difference in 20-30 year olds in an 18 month time span. But there could possibly be large differences in children or adolescents in an 18 month time period. </a:t>
            </a:r>
          </a:p>
          <a:p>
            <a:pPr marL="628650" lvl="1" indent="-171450">
              <a:buFont typeface="Arial" charset="0"/>
              <a:buChar char="•"/>
            </a:pPr>
            <a:r>
              <a:rPr lang="en-US" baseline="0" dirty="0" smtClean="0"/>
              <a:t>Participants could remember how they responded before and be tempted to respond in the same way. This would actually make the test appear more reliable than it really is.</a:t>
            </a:r>
          </a:p>
          <a:p>
            <a:pPr marL="628650" lvl="1" indent="-171450">
              <a:buFont typeface="Arial" charset="0"/>
              <a:buChar char="•"/>
            </a:pPr>
            <a:r>
              <a:rPr lang="en-US" baseline="0" dirty="0" smtClean="0"/>
              <a:t>Additionally, there are practice effects. When the test is exactly the same, there is a tendency for participants to do better the second time. </a:t>
            </a:r>
          </a:p>
          <a:p>
            <a:pPr marL="171450" indent="-171450">
              <a:buFont typeface="Arial" charset="0"/>
              <a:buChar char="•"/>
            </a:pPr>
            <a:endParaRPr lang="en-US" baseline="0" dirty="0" smtClean="0"/>
          </a:p>
          <a:p>
            <a:pPr marL="171450" indent="-171450">
              <a:buFont typeface="Arial" charset="0"/>
              <a:buChar char="•"/>
            </a:pPr>
            <a:r>
              <a:rPr lang="en-US" baseline="0" dirty="0" smtClean="0"/>
              <a:t>What’s one way you could get around this memory problem? </a:t>
            </a:r>
          </a:p>
          <a:p>
            <a:pPr marL="171450" indent="-171450">
              <a:buFont typeface="Arial" charset="0"/>
              <a:buChar char="•"/>
            </a:pPr>
            <a:r>
              <a:rPr lang="en-US" baseline="0" dirty="0" smtClean="0"/>
              <a:t>Using </a:t>
            </a:r>
            <a:r>
              <a:rPr lang="en-US" b="1" baseline="0" dirty="0" smtClean="0"/>
              <a:t>parallel-forms</a:t>
            </a:r>
            <a:r>
              <a:rPr lang="en-US" baseline="0" dirty="0" smtClean="0"/>
              <a:t> (or alternate versions). Using alternate forms of the testing instrument and correlating the performance of individuals on the two different forms. For example, there are several different forms of the ACT, SAT, GREs, and other evaluations.  </a:t>
            </a:r>
          </a:p>
          <a:p>
            <a:pPr marL="171450" indent="-171450">
              <a:buFont typeface="Arial" charset="0"/>
              <a:buChar char="•"/>
            </a:pPr>
            <a:endParaRPr lang="en-US" baseline="0" dirty="0" smtClean="0"/>
          </a:p>
          <a:p>
            <a:pPr>
              <a:buFontTx/>
              <a:buNone/>
            </a:pP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796C9CAF-09B1-4A3D-92A6-A758DD750DC9}" type="slidenum">
              <a:rPr lang="en-US" smtClean="0"/>
              <a:pPr/>
              <a:t>23</a:t>
            </a:fld>
            <a:endParaRPr lang="en-US"/>
          </a:p>
        </p:txBody>
      </p:sp>
    </p:spTree>
    <p:extLst>
      <p:ext uri="{BB962C8B-B14F-4D97-AF65-F5344CB8AC3E}">
        <p14:creationId xmlns:p14="http://schemas.microsoft.com/office/powerpoint/2010/main" val="26550464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7788"/>
            <a:ext cx="4357687" cy="3270250"/>
          </a:xfrm>
        </p:spPr>
      </p:sp>
      <p:sp>
        <p:nvSpPr>
          <p:cNvPr id="3" name="Notes Placeholder 2"/>
          <p:cNvSpPr>
            <a:spLocks noGrp="1"/>
          </p:cNvSpPr>
          <p:nvPr>
            <p:ph type="body" idx="1"/>
          </p:nvPr>
        </p:nvSpPr>
        <p:spPr>
          <a:xfrm>
            <a:off x="386644" y="3326539"/>
            <a:ext cx="6340969" cy="5749833"/>
          </a:xfrm>
        </p:spPr>
        <p:txBody>
          <a:bodyPr>
            <a:normAutofit/>
          </a:bodyPr>
          <a:lstStyle/>
          <a:p>
            <a:pPr marL="171450" indent="-171450">
              <a:buFont typeface="Arial" charset="0"/>
              <a:buChar char="•"/>
            </a:pPr>
            <a:r>
              <a:rPr lang="en-US" baseline="0" dirty="0" smtClean="0"/>
              <a:t>We can also examine the internal consistency of the measure. Here the assumption is that your measure or test has several different items or questions. Essentially, we’ll looking at the relationship between participants’ responds on the measure or test. </a:t>
            </a:r>
          </a:p>
          <a:p>
            <a:pPr marL="628650" lvl="1" indent="-171450">
              <a:buFont typeface="Arial" charset="0"/>
              <a:buChar char="•"/>
            </a:pPr>
            <a:r>
              <a:rPr lang="en-US" baseline="0" dirty="0" smtClean="0"/>
              <a:t>One way to measure relationships is through correlation </a:t>
            </a:r>
            <a:r>
              <a:rPr lang="en-US" baseline="0" dirty="0" err="1" smtClean="0"/>
              <a:t>coefficents</a:t>
            </a:r>
            <a:r>
              <a:rPr lang="en-US" baseline="0" dirty="0" smtClean="0"/>
              <a:t>. We would expect a positive correlations between items. </a:t>
            </a:r>
          </a:p>
          <a:p>
            <a:pPr marL="628650" lvl="1" indent="-171450">
              <a:buFont typeface="Arial" charset="0"/>
              <a:buChar char="•"/>
            </a:pPr>
            <a:r>
              <a:rPr lang="en-US" baseline="0" dirty="0" smtClean="0"/>
              <a:t>We can also examine the </a:t>
            </a:r>
            <a:r>
              <a:rPr lang="en-US" b="1" baseline="0" dirty="0" smtClean="0"/>
              <a:t>split-half reliability </a:t>
            </a:r>
            <a:r>
              <a:rPr lang="en-US" baseline="0" dirty="0" smtClean="0"/>
              <a:t>– this involves dividing the test items. Gives a measure of the equivalence of the content of the test, but not of its stability over time as test-retest and parallel forms reliability do. How could you split items? (if it was random in the first place, then odd/even items work). The idea is that no single item or question is sufficient to provide a complete measure of the construct. </a:t>
            </a:r>
          </a:p>
          <a:p>
            <a:pPr marL="171450" indent="-171450">
              <a:buFont typeface="Arial" charset="0"/>
              <a:buChar char="•"/>
            </a:pPr>
            <a:endParaRPr lang="en-US" baseline="0" dirty="0" smtClean="0"/>
          </a:p>
          <a:p>
            <a:pPr>
              <a:buFontTx/>
              <a:buNone/>
            </a:pP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796C9CAF-09B1-4A3D-92A6-A758DD750DC9}" type="slidenum">
              <a:rPr lang="en-US" smtClean="0"/>
              <a:pPr/>
              <a:t>24</a:t>
            </a:fld>
            <a:endParaRPr lang="en-US"/>
          </a:p>
        </p:txBody>
      </p:sp>
    </p:spTree>
    <p:extLst>
      <p:ext uri="{BB962C8B-B14F-4D97-AF65-F5344CB8AC3E}">
        <p14:creationId xmlns:p14="http://schemas.microsoft.com/office/powerpoint/2010/main" val="10203069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7788"/>
            <a:ext cx="3956050" cy="2967037"/>
          </a:xfrm>
        </p:spPr>
      </p:sp>
      <p:sp>
        <p:nvSpPr>
          <p:cNvPr id="3" name="Notes Placeholder 2"/>
          <p:cNvSpPr>
            <a:spLocks noGrp="1"/>
          </p:cNvSpPr>
          <p:nvPr>
            <p:ph type="body" idx="1"/>
          </p:nvPr>
        </p:nvSpPr>
        <p:spPr>
          <a:xfrm>
            <a:off x="386645" y="3180609"/>
            <a:ext cx="6186311" cy="5740612"/>
          </a:xfrm>
        </p:spPr>
        <p:txBody>
          <a:bodyPr>
            <a:normAutofit/>
          </a:bodyPr>
          <a:lstStyle/>
          <a:p>
            <a:pPr marL="171450" indent="-171450" defTabSz="933328" eaLnBrk="1" fontAlgn="auto" hangingPunct="1">
              <a:spcBef>
                <a:spcPts val="0"/>
              </a:spcBef>
              <a:spcAft>
                <a:spcPts val="0"/>
              </a:spcAft>
              <a:buFont typeface="Arial" charset="0"/>
              <a:buChar char="•"/>
              <a:defRPr/>
            </a:pPr>
            <a:endParaRPr lang="en-US" baseline="0" dirty="0" smtClean="0"/>
          </a:p>
          <a:p>
            <a:pPr marL="171450" indent="-171450" defTabSz="933328" eaLnBrk="1" fontAlgn="auto" hangingPunct="1">
              <a:spcBef>
                <a:spcPts val="0"/>
              </a:spcBef>
              <a:spcAft>
                <a:spcPts val="0"/>
              </a:spcAft>
              <a:buFont typeface="Arial" charset="0"/>
              <a:buChar char="•"/>
              <a:defRPr/>
            </a:pPr>
            <a:r>
              <a:rPr lang="en-US" baseline="0" dirty="0" smtClean="0"/>
              <a:t>Reliability can also be assessed by examining the </a:t>
            </a:r>
            <a:r>
              <a:rPr lang="en-US" b="1" baseline="0" dirty="0" smtClean="0"/>
              <a:t>judgments/ratings by multiple observers</a:t>
            </a:r>
            <a:r>
              <a:rPr lang="en-US" baseline="0" dirty="0" smtClean="0"/>
              <a:t>. For example, is you were measure weight in pounds in a naturalistic observational study – you might choose to have multiple people rate how heavy a certain person was. Then calculate the </a:t>
            </a:r>
            <a:r>
              <a:rPr lang="en-US" baseline="0" dirty="0" err="1" smtClean="0"/>
              <a:t>interrater</a:t>
            </a:r>
            <a:r>
              <a:rPr lang="en-US" baseline="0" dirty="0" smtClean="0"/>
              <a:t> or </a:t>
            </a:r>
            <a:r>
              <a:rPr lang="en-US" baseline="0" dirty="0" err="1" smtClean="0"/>
              <a:t>interjudge</a:t>
            </a:r>
            <a:r>
              <a:rPr lang="en-US" baseline="0" dirty="0" smtClean="0"/>
              <a:t> reliability. This is the extent of agreement between raters. </a:t>
            </a:r>
          </a:p>
          <a:p>
            <a:pPr marL="171450" indent="-171450" defTabSz="933328" eaLnBrk="1" fontAlgn="auto" hangingPunct="1">
              <a:spcBef>
                <a:spcPts val="0"/>
              </a:spcBef>
              <a:spcAft>
                <a:spcPts val="0"/>
              </a:spcAft>
              <a:buFont typeface="Arial" charset="0"/>
              <a:buChar char="•"/>
              <a:defRPr/>
            </a:pPr>
            <a:r>
              <a:rPr lang="en-US" baseline="0" dirty="0" smtClean="0"/>
              <a:t>Why is it sometimes good to have more than one person observe the same behavior? This makes our measure more objective. </a:t>
            </a:r>
          </a:p>
          <a:p>
            <a:pPr marL="171450" indent="-171450" defTabSz="933328" eaLnBrk="1" fontAlgn="auto" hangingPunct="1">
              <a:spcBef>
                <a:spcPts val="0"/>
              </a:spcBef>
              <a:spcAft>
                <a:spcPts val="0"/>
              </a:spcAft>
              <a:buFont typeface="Arial" charset="0"/>
              <a:buChar char="•"/>
              <a:defRPr/>
            </a:pPr>
            <a:endParaRPr lang="en-US" baseline="0" dirty="0" smtClean="0"/>
          </a:p>
          <a:p>
            <a:pPr marL="171450" indent="-171450" defTabSz="933328" eaLnBrk="1" fontAlgn="auto" hangingPunct="1">
              <a:spcBef>
                <a:spcPts val="0"/>
              </a:spcBef>
              <a:spcAft>
                <a:spcPts val="0"/>
              </a:spcAft>
              <a:buFont typeface="Arial" charset="0"/>
              <a:buChar char="•"/>
              <a:defRPr/>
            </a:pPr>
            <a:r>
              <a:rPr lang="en-US" baseline="0" dirty="0" smtClean="0"/>
              <a:t>Interrater reliability could be measured with a </a:t>
            </a:r>
            <a:r>
              <a:rPr lang="en-US" b="1" baseline="0" dirty="0" smtClean="0"/>
              <a:t>correlation</a:t>
            </a:r>
            <a:r>
              <a:rPr lang="en-US" baseline="0" dirty="0" smtClean="0"/>
              <a:t>. For example, we could have two observers each rate the attractiveness of participants on 1 to 10 scale with higher scores indicating more attractiveness. We could then calculate whether the scores for each observer are related. We would like to see a strong positive correlation between the two.</a:t>
            </a:r>
          </a:p>
          <a:p>
            <a:pPr marL="171450" indent="-171450" defTabSz="933328" eaLnBrk="1" fontAlgn="auto" hangingPunct="1">
              <a:spcBef>
                <a:spcPts val="0"/>
              </a:spcBef>
              <a:spcAft>
                <a:spcPts val="0"/>
              </a:spcAft>
              <a:buFont typeface="Arial" charset="0"/>
              <a:buChar char="•"/>
              <a:defRPr/>
            </a:pPr>
            <a:r>
              <a:rPr lang="en-US" baseline="0" dirty="0" smtClean="0"/>
              <a:t>We could also measure this with </a:t>
            </a:r>
            <a:r>
              <a:rPr lang="en-US" b="1" baseline="0" dirty="0" smtClean="0"/>
              <a:t>percent agreement</a:t>
            </a:r>
            <a:r>
              <a:rPr lang="en-US" baseline="0" dirty="0" smtClean="0"/>
              <a:t>. We’ll talk more about how this is done when describing observational methods. </a:t>
            </a:r>
          </a:p>
        </p:txBody>
      </p:sp>
      <p:sp>
        <p:nvSpPr>
          <p:cNvPr id="4" name="Slide Number Placeholder 3"/>
          <p:cNvSpPr>
            <a:spLocks noGrp="1"/>
          </p:cNvSpPr>
          <p:nvPr>
            <p:ph type="sldNum" sz="quarter" idx="10"/>
          </p:nvPr>
        </p:nvSpPr>
        <p:spPr/>
        <p:txBody>
          <a:bodyPr/>
          <a:lstStyle/>
          <a:p>
            <a:fld id="{796C9CAF-09B1-4A3D-92A6-A758DD750DC9}" type="slidenum">
              <a:rPr lang="en-US" smtClean="0"/>
              <a:pPr/>
              <a:t>25</a:t>
            </a:fld>
            <a:endParaRPr lang="en-US"/>
          </a:p>
        </p:txBody>
      </p:sp>
    </p:spTree>
    <p:extLst>
      <p:ext uri="{BB962C8B-B14F-4D97-AF65-F5344CB8AC3E}">
        <p14:creationId xmlns:p14="http://schemas.microsoft.com/office/powerpoint/2010/main" val="34541449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4DA09D9-D1D0-4F74-9C6C-007796136E49}" type="slidenum">
              <a:rPr lang="en-US" smtClean="0"/>
              <a:pPr>
                <a:defRPr/>
              </a:pPr>
              <a:t>26</a:t>
            </a:fld>
            <a:endParaRPr lang="en-US"/>
          </a:p>
        </p:txBody>
      </p:sp>
    </p:spTree>
    <p:extLst>
      <p:ext uri="{BB962C8B-B14F-4D97-AF65-F5344CB8AC3E}">
        <p14:creationId xmlns:p14="http://schemas.microsoft.com/office/powerpoint/2010/main" val="5246520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charset="0"/>
              <a:buChar char="•"/>
            </a:pPr>
            <a:r>
              <a:rPr lang="en-US" dirty="0" smtClean="0"/>
              <a:t>When selecting</a:t>
            </a:r>
            <a:r>
              <a:rPr lang="en-US" baseline="0" dirty="0" smtClean="0"/>
              <a:t> our measures, we also have to think about </a:t>
            </a:r>
            <a:r>
              <a:rPr lang="en-US" b="1" baseline="0" dirty="0" smtClean="0"/>
              <a:t>validity</a:t>
            </a:r>
            <a:r>
              <a:rPr lang="en-US" baseline="0" dirty="0" smtClean="0"/>
              <a:t>. Is the measure measuring what it is suppose to? The validity of a measure is the extent to which it measures what you intend it to measure. Remember I brought this concept up when we were discussing </a:t>
            </a:r>
            <a:r>
              <a:rPr lang="en-US" baseline="0" dirty="0" err="1" smtClean="0"/>
              <a:t>operationalizing</a:t>
            </a:r>
            <a:r>
              <a:rPr lang="en-US" baseline="0" dirty="0" smtClean="0"/>
              <a:t> variables. We decided that thumb-twiddling wasn’t a valid measure of exercise.</a:t>
            </a:r>
          </a:p>
          <a:p>
            <a:pPr marL="171450" indent="-171450">
              <a:buFont typeface="Arial" charset="0"/>
              <a:buChar char="•"/>
            </a:pPr>
            <a:endParaRPr lang="en-US" baseline="0" dirty="0" smtClean="0"/>
          </a:p>
          <a:p>
            <a:pPr marL="171450" indent="-171450">
              <a:buFont typeface="Arial" charset="0"/>
              <a:buChar char="•"/>
            </a:pPr>
            <a:r>
              <a:rPr lang="en-US" baseline="0" dirty="0" smtClean="0"/>
              <a:t>There are several methods that are used to assess the validity of a measurement. </a:t>
            </a:r>
          </a:p>
          <a:p>
            <a:pPr marL="171450" indent="-171450">
              <a:buFont typeface="Arial" charset="0"/>
              <a:buChar char="•"/>
            </a:pPr>
            <a:endParaRPr lang="en-US" baseline="0" dirty="0" smtClean="0"/>
          </a:p>
          <a:p>
            <a:pPr marL="171450" indent="-171450">
              <a:buFont typeface="Arial" charset="0"/>
              <a:buChar char="•"/>
            </a:pPr>
            <a:r>
              <a:rPr lang="en-US" baseline="0" dirty="0" smtClean="0"/>
              <a:t>The first is the simplest to understand. </a:t>
            </a:r>
            <a:r>
              <a:rPr lang="en-US" b="1" baseline="0" dirty="0" smtClean="0"/>
              <a:t>Face Validity </a:t>
            </a:r>
            <a:r>
              <a:rPr lang="en-US" baseline="0" dirty="0" smtClean="0"/>
              <a:t>– Does the measure </a:t>
            </a:r>
            <a:r>
              <a:rPr lang="en-US" i="1" baseline="0" dirty="0" smtClean="0"/>
              <a:t>appear</a:t>
            </a:r>
            <a:r>
              <a:rPr lang="en-US" baseline="0" dirty="0" smtClean="0"/>
              <a:t> to measure what it is intended to measure? Researchers are concerned with whether or not a measure superficially appears to measure what it claims to measure – that’s face validity. </a:t>
            </a:r>
          </a:p>
          <a:p>
            <a:pPr marL="171450" indent="-171450">
              <a:buFont typeface="Arial" charset="0"/>
              <a:buChar char="•"/>
            </a:pPr>
            <a:endParaRPr lang="en-US" baseline="0" dirty="0" smtClean="0"/>
          </a:p>
          <a:p>
            <a:pPr marL="171450" indent="-171450">
              <a:buFont typeface="Arial" charset="0"/>
              <a:buChar char="•"/>
            </a:pPr>
            <a:r>
              <a:rPr lang="en-US" baseline="0" dirty="0" smtClean="0"/>
              <a:t>What is it that this test appears to be measuring? </a:t>
            </a:r>
          </a:p>
          <a:p>
            <a:pPr marL="628650" lvl="1" indent="-171450">
              <a:buFont typeface="Arial" charset="0"/>
              <a:buChar char="•"/>
            </a:pPr>
            <a:r>
              <a:rPr lang="en-US" baseline="0" dirty="0" smtClean="0"/>
              <a:t>Ability to add numbers. It would have high face validity as an arithmetic test but lack face validity as a test of vocabulary.</a:t>
            </a:r>
          </a:p>
        </p:txBody>
      </p:sp>
      <p:sp>
        <p:nvSpPr>
          <p:cNvPr id="4" name="Slide Number Placeholder 3"/>
          <p:cNvSpPr>
            <a:spLocks noGrp="1"/>
          </p:cNvSpPr>
          <p:nvPr>
            <p:ph type="sldNum" sz="quarter" idx="10"/>
          </p:nvPr>
        </p:nvSpPr>
        <p:spPr/>
        <p:txBody>
          <a:bodyPr/>
          <a:lstStyle/>
          <a:p>
            <a:fld id="{796C9CAF-09B1-4A3D-92A6-A758DD750DC9}" type="slidenum">
              <a:rPr lang="en-US" smtClean="0"/>
              <a:pPr/>
              <a:t>27</a:t>
            </a:fld>
            <a:endParaRPr lang="en-US"/>
          </a:p>
        </p:txBody>
      </p:sp>
    </p:spTree>
    <p:extLst>
      <p:ext uri="{BB962C8B-B14F-4D97-AF65-F5344CB8AC3E}">
        <p14:creationId xmlns:p14="http://schemas.microsoft.com/office/powerpoint/2010/main" val="26259904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do you think this test</a:t>
            </a:r>
            <a:r>
              <a:rPr lang="en-US" baseline="0" dirty="0" smtClean="0"/>
              <a:t> is intended to measure? </a:t>
            </a:r>
          </a:p>
          <a:p>
            <a:endParaRPr lang="en-US" baseline="0" dirty="0" smtClean="0"/>
          </a:p>
          <a:p>
            <a:r>
              <a:rPr lang="en-US" baseline="0" dirty="0" smtClean="0"/>
              <a:t>-Probably willingness to engage in risky behaviors. So, this measure would have high face validity.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96C9CAF-09B1-4A3D-92A6-A758DD750DC9}" type="slidenum">
              <a:rPr lang="en-US" smtClean="0"/>
              <a:pPr/>
              <a:t>28</a:t>
            </a:fld>
            <a:endParaRPr lang="en-US"/>
          </a:p>
        </p:txBody>
      </p:sp>
    </p:spTree>
    <p:extLst>
      <p:ext uri="{BB962C8B-B14F-4D97-AF65-F5344CB8AC3E}">
        <p14:creationId xmlns:p14="http://schemas.microsoft.com/office/powerpoint/2010/main" val="31179146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6700" y="201613"/>
            <a:ext cx="3852863" cy="2890837"/>
          </a:xfrm>
        </p:spPr>
      </p:sp>
      <p:sp>
        <p:nvSpPr>
          <p:cNvPr id="3" name="Notes Placeholder 2"/>
          <p:cNvSpPr>
            <a:spLocks noGrp="1"/>
          </p:cNvSpPr>
          <p:nvPr>
            <p:ph type="body" idx="1"/>
          </p:nvPr>
        </p:nvSpPr>
        <p:spPr>
          <a:xfrm>
            <a:off x="695960" y="3170302"/>
            <a:ext cx="5799667" cy="5440616"/>
          </a:xfrm>
        </p:spPr>
        <p:txBody>
          <a:bodyPr>
            <a:normAutofit/>
          </a:bodyPr>
          <a:lstStyle/>
          <a:p>
            <a:pPr marL="171450" indent="-171450">
              <a:buFont typeface="Arial" charset="0"/>
              <a:buChar char="•"/>
            </a:pPr>
            <a:r>
              <a:rPr lang="en-US" baseline="0" dirty="0" smtClean="0"/>
              <a:t>Having a face valid measure can be good because it may then be perceived as valid &amp; useful.</a:t>
            </a:r>
          </a:p>
          <a:p>
            <a:pPr marL="171450" indent="-171450">
              <a:buFont typeface="Arial" charset="0"/>
              <a:buChar char="•"/>
            </a:pPr>
            <a:r>
              <a:rPr lang="en-US" baseline="0" dirty="0" smtClean="0"/>
              <a:t>Think about that southern culture of honor study – if I had only said that a game of chicken was used to measure ‘need to exert power’ it would be perceived as a little silly and that research might not be taken seriously.</a:t>
            </a:r>
          </a:p>
          <a:p>
            <a:pPr marL="171450" indent="-171450">
              <a:buFont typeface="Arial" charset="0"/>
              <a:buChar char="•"/>
            </a:pPr>
            <a:r>
              <a:rPr lang="en-US" baseline="0" dirty="0" smtClean="0"/>
              <a:t>However, sometimes we don’t want a face valid measure. </a:t>
            </a:r>
            <a:r>
              <a:rPr lang="en-US" b="1" baseline="0" dirty="0" smtClean="0"/>
              <a:t>When might we NOT want a face valid measure?</a:t>
            </a:r>
          </a:p>
          <a:p>
            <a:pPr marL="628650" lvl="1" indent="-171450">
              <a:buFont typeface="Arial" charset="0"/>
              <a:buChar char="•"/>
            </a:pPr>
            <a:r>
              <a:rPr lang="en-US" baseline="0" dirty="0" smtClean="0"/>
              <a:t>If we think participants might adjust their answers. That is, they might change their answer for self-presentational reasons. Think about that sentence completion task – not an obvious measure of aggression. You might want to measure how racist or sexist someone is – if you have a measure that is obvious, participants might change their responses. It is not socially acceptable to be racist or sexist. </a:t>
            </a:r>
          </a:p>
          <a:p>
            <a:pPr marL="628650" lvl="1" indent="-171450">
              <a:buFont typeface="Arial" charset="0"/>
              <a:buChar char="•"/>
            </a:pPr>
            <a:endParaRPr lang="en-US" baseline="0" dirty="0" smtClean="0"/>
          </a:p>
          <a:p>
            <a:pPr marL="171450" indent="-171450">
              <a:buFont typeface="Arial" charset="0"/>
              <a:buChar char="•"/>
            </a:pPr>
            <a:r>
              <a:rPr lang="en-US" b="1" baseline="0" dirty="0" smtClean="0"/>
              <a:t>Content Validity </a:t>
            </a:r>
            <a:r>
              <a:rPr lang="en-US" baseline="0" dirty="0" smtClean="0"/>
              <a:t>– how well do the items represent the entire universe of items?</a:t>
            </a:r>
          </a:p>
          <a:p>
            <a:pPr marL="628650" lvl="1" indent="-171450">
              <a:buFont typeface="Arial" charset="0"/>
              <a:buChar char="•"/>
            </a:pPr>
            <a:r>
              <a:rPr lang="en-US" dirty="0" smtClean="0"/>
              <a:t>Is the measure tapping to all aspects of the construct/variable/concept you’re attempting</a:t>
            </a:r>
            <a:r>
              <a:rPr lang="en-US" baseline="0" dirty="0" smtClean="0"/>
              <a:t> to measure?</a:t>
            </a:r>
          </a:p>
          <a:p>
            <a:pPr marL="628650" lvl="1" indent="-171450">
              <a:buFont typeface="Arial" charset="0"/>
              <a:buChar char="•"/>
            </a:pPr>
            <a:r>
              <a:rPr lang="en-US" baseline="0" dirty="0" smtClean="0"/>
              <a:t>If I was giving test on mathematical ability, I wouldn’t just ask about addition. I would include items on subtraction, multiplication, division, etc. You might get upset if I gave a research methods test and all of the questions had come from only one chapter. Would those items adequately represent the material taught? In some cases it can, but in others – not so much – it depends a several factors.</a:t>
            </a:r>
          </a:p>
        </p:txBody>
      </p:sp>
      <p:sp>
        <p:nvSpPr>
          <p:cNvPr id="4" name="Slide Number Placeholder 3"/>
          <p:cNvSpPr>
            <a:spLocks noGrp="1"/>
          </p:cNvSpPr>
          <p:nvPr>
            <p:ph type="sldNum" sz="quarter" idx="10"/>
          </p:nvPr>
        </p:nvSpPr>
        <p:spPr/>
        <p:txBody>
          <a:bodyPr/>
          <a:lstStyle/>
          <a:p>
            <a:fld id="{796C9CAF-09B1-4A3D-92A6-A758DD750DC9}" type="slidenum">
              <a:rPr lang="en-US" smtClean="0"/>
              <a:pPr/>
              <a:t>29</a:t>
            </a:fld>
            <a:endParaRPr lang="en-US"/>
          </a:p>
        </p:txBody>
      </p:sp>
    </p:spTree>
    <p:extLst>
      <p:ext uri="{BB962C8B-B14F-4D97-AF65-F5344CB8AC3E}">
        <p14:creationId xmlns:p14="http://schemas.microsoft.com/office/powerpoint/2010/main" val="574345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4DA09D9-D1D0-4F74-9C6C-007796136E49}" type="slidenum">
              <a:rPr lang="en-US" smtClean="0"/>
              <a:pPr>
                <a:defRPr/>
              </a:pPr>
              <a:t>3</a:t>
            </a:fld>
            <a:endParaRPr lang="en-US"/>
          </a:p>
        </p:txBody>
      </p:sp>
    </p:spTree>
    <p:extLst>
      <p:ext uri="{BB962C8B-B14F-4D97-AF65-F5344CB8AC3E}">
        <p14:creationId xmlns:p14="http://schemas.microsoft.com/office/powerpoint/2010/main" val="13831550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charset="0"/>
              <a:buChar char="•"/>
            </a:pPr>
            <a:r>
              <a:rPr lang="en-US" b="1" dirty="0" smtClean="0"/>
              <a:t>Criterion-related validity </a:t>
            </a:r>
            <a:r>
              <a:rPr lang="en-US" dirty="0" smtClean="0"/>
              <a:t>– Is the measure related to other relevant criteria? </a:t>
            </a:r>
            <a:r>
              <a:rPr lang="en-US" baseline="0" dirty="0" smtClean="0"/>
              <a:t>Can the test score be used to infer an individual’s value on some ‘criterion’ measure? </a:t>
            </a:r>
            <a:r>
              <a:rPr lang="en-US" dirty="0" smtClean="0"/>
              <a:t>What can it tell us about a relevant behavior/performance?</a:t>
            </a:r>
            <a:r>
              <a:rPr lang="en-US" baseline="0" dirty="0" smtClean="0"/>
              <a:t> If we were developing a test to measure anxiety, we might use as our criterion the pooled judgments of a group of highly trained clinicians who rate (e.g., on a scale of anxiety) each person to whom we have administered the test.</a:t>
            </a:r>
          </a:p>
          <a:p>
            <a:pPr marL="171450" indent="-171450">
              <a:buFont typeface="Arial" charset="0"/>
              <a:buChar char="•"/>
            </a:pPr>
            <a:r>
              <a:rPr lang="en-US" baseline="0" dirty="0" smtClean="0"/>
              <a:t>Criterion validly can be determined via concurrent and predictive validity. </a:t>
            </a:r>
          </a:p>
          <a:p>
            <a:pPr marL="171450" indent="-171450">
              <a:buFont typeface="Arial" charset="0"/>
              <a:buChar char="•"/>
            </a:pPr>
            <a:endParaRPr lang="en-US" baseline="0" dirty="0" smtClean="0"/>
          </a:p>
          <a:p>
            <a:pPr marL="171450" indent="-171450">
              <a:buFont typeface="Arial" charset="0"/>
              <a:buChar char="•"/>
            </a:pPr>
            <a:r>
              <a:rPr lang="en-US" b="1" baseline="0" dirty="0" smtClean="0"/>
              <a:t>Concurrent validity </a:t>
            </a:r>
            <a:r>
              <a:rPr lang="en-US" baseline="0" dirty="0" smtClean="0"/>
              <a:t>– Does the test or measure correlate with current behavioral outcomes. </a:t>
            </a:r>
          </a:p>
          <a:p>
            <a:pPr marL="171450" indent="-171450">
              <a:buFont typeface="Arial" charset="0"/>
              <a:buChar char="•"/>
            </a:pPr>
            <a:endParaRPr lang="en-US" baseline="0" dirty="0" smtClean="0"/>
          </a:p>
          <a:p>
            <a:pPr marL="171450" indent="-171450">
              <a:buFont typeface="Arial" charset="0"/>
              <a:buChar char="•"/>
            </a:pPr>
            <a:r>
              <a:rPr lang="en-US" b="1" baseline="0" dirty="0" smtClean="0"/>
              <a:t>Predictive validity </a:t>
            </a:r>
            <a:r>
              <a:rPr lang="en-US" baseline="0" dirty="0" smtClean="0"/>
              <a:t>– does it correlate with future outcomes? Do ACT/SAT scores correlate with college GPA? Does the GRE correlate will your likelihood of finishing graduate school? Does the Beck Depression inventory correlate with suicide rates? </a:t>
            </a:r>
          </a:p>
        </p:txBody>
      </p:sp>
      <p:sp>
        <p:nvSpPr>
          <p:cNvPr id="4" name="Slide Number Placeholder 3"/>
          <p:cNvSpPr>
            <a:spLocks noGrp="1"/>
          </p:cNvSpPr>
          <p:nvPr>
            <p:ph type="sldNum" sz="quarter" idx="10"/>
          </p:nvPr>
        </p:nvSpPr>
        <p:spPr/>
        <p:txBody>
          <a:bodyPr/>
          <a:lstStyle/>
          <a:p>
            <a:fld id="{796C9CAF-09B1-4A3D-92A6-A758DD750DC9}" type="slidenum">
              <a:rPr lang="en-US" smtClean="0"/>
              <a:pPr/>
              <a:t>30</a:t>
            </a:fld>
            <a:endParaRPr lang="en-US"/>
          </a:p>
        </p:txBody>
      </p:sp>
    </p:spTree>
    <p:extLst>
      <p:ext uri="{BB962C8B-B14F-4D97-AF65-F5344CB8AC3E}">
        <p14:creationId xmlns:p14="http://schemas.microsoft.com/office/powerpoint/2010/main" val="7422579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7288" y="0"/>
            <a:ext cx="2325687" cy="1746250"/>
          </a:xfrm>
        </p:spPr>
      </p:sp>
      <p:sp>
        <p:nvSpPr>
          <p:cNvPr id="3" name="Notes Placeholder 2"/>
          <p:cNvSpPr>
            <a:spLocks noGrp="1"/>
          </p:cNvSpPr>
          <p:nvPr>
            <p:ph type="body" idx="1"/>
          </p:nvPr>
        </p:nvSpPr>
        <p:spPr>
          <a:xfrm>
            <a:off x="309315" y="1706669"/>
            <a:ext cx="6418298" cy="7369704"/>
          </a:xfrm>
        </p:spPr>
        <p:txBody>
          <a:bodyPr>
            <a:noAutofit/>
          </a:bodyPr>
          <a:lstStyle/>
          <a:p>
            <a:pPr marL="171450" indent="-171450">
              <a:buFont typeface="Arial" charset="0"/>
              <a:buChar char="•"/>
            </a:pPr>
            <a:endParaRPr lang="en-US" b="1" baseline="0" dirty="0" smtClean="0"/>
          </a:p>
          <a:p>
            <a:pPr marL="171450" indent="-171450">
              <a:buFont typeface="Arial" charset="0"/>
              <a:buChar char="•"/>
            </a:pPr>
            <a:r>
              <a:rPr lang="en-US" b="1" baseline="0" dirty="0" smtClean="0"/>
              <a:t>Divergent (</a:t>
            </a:r>
            <a:r>
              <a:rPr lang="en-US" b="1" baseline="0" dirty="0" err="1" smtClean="0"/>
              <a:t>Discriminant</a:t>
            </a:r>
            <a:r>
              <a:rPr lang="en-US" b="1" baseline="0" dirty="0" smtClean="0"/>
              <a:t>) Validity </a:t>
            </a:r>
            <a:r>
              <a:rPr lang="en-US" baseline="0" dirty="0" smtClean="0"/>
              <a:t>– </a:t>
            </a:r>
          </a:p>
          <a:p>
            <a:pPr marL="171450" indent="-171450">
              <a:buFont typeface="Arial" charset="0"/>
              <a:buChar char="•"/>
            </a:pPr>
            <a:r>
              <a:rPr lang="en-US" baseline="0" dirty="0" smtClean="0"/>
              <a:t>Looking for evidence that the measure is distinct from other conceptually related behaviors/traits. If we are measuring aggression in children, we have to be careful that we do not mistake hyperactivity for aggression. </a:t>
            </a:r>
          </a:p>
          <a:p>
            <a:pPr marL="171450" indent="-171450">
              <a:buFont typeface="Arial" charset="0"/>
              <a:buChar char="•"/>
            </a:pPr>
            <a:endParaRPr lang="en-US" baseline="0" dirty="0" smtClean="0"/>
          </a:p>
        </p:txBody>
      </p:sp>
      <p:sp>
        <p:nvSpPr>
          <p:cNvPr id="4" name="Slide Number Placeholder 3"/>
          <p:cNvSpPr>
            <a:spLocks noGrp="1"/>
          </p:cNvSpPr>
          <p:nvPr>
            <p:ph type="sldNum" sz="quarter" idx="10"/>
          </p:nvPr>
        </p:nvSpPr>
        <p:spPr/>
        <p:txBody>
          <a:bodyPr/>
          <a:lstStyle/>
          <a:p>
            <a:fld id="{796C9CAF-09B1-4A3D-92A6-A758DD750DC9}" type="slidenum">
              <a:rPr lang="en-US" smtClean="0"/>
              <a:pPr/>
              <a:t>31</a:t>
            </a:fld>
            <a:endParaRPr lang="en-US"/>
          </a:p>
        </p:txBody>
      </p:sp>
    </p:spTree>
    <p:extLst>
      <p:ext uri="{BB962C8B-B14F-4D97-AF65-F5344CB8AC3E}">
        <p14:creationId xmlns:p14="http://schemas.microsoft.com/office/powerpoint/2010/main" val="141933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If</a:t>
            </a:r>
            <a:r>
              <a:rPr lang="en-US" baseline="0" dirty="0" smtClean="0"/>
              <a:t> you can’t establish validity, then your study really doesn’t tell us anything. This is one way to evaluate the quality of the research.</a:t>
            </a:r>
          </a:p>
        </p:txBody>
      </p:sp>
      <p:sp>
        <p:nvSpPr>
          <p:cNvPr id="4" name="Slide Number Placeholder 3"/>
          <p:cNvSpPr>
            <a:spLocks noGrp="1"/>
          </p:cNvSpPr>
          <p:nvPr>
            <p:ph type="sldNum" sz="quarter" idx="10"/>
          </p:nvPr>
        </p:nvSpPr>
        <p:spPr/>
        <p:txBody>
          <a:bodyPr/>
          <a:lstStyle/>
          <a:p>
            <a:fld id="{796C9CAF-09B1-4A3D-92A6-A758DD750DC9}" type="slidenum">
              <a:rPr lang="en-US" smtClean="0"/>
              <a:pPr/>
              <a:t>32</a:t>
            </a:fld>
            <a:endParaRPr lang="en-US"/>
          </a:p>
        </p:txBody>
      </p:sp>
    </p:spTree>
    <p:extLst>
      <p:ext uri="{BB962C8B-B14F-4D97-AF65-F5344CB8AC3E}">
        <p14:creationId xmlns:p14="http://schemas.microsoft.com/office/powerpoint/2010/main" val="3014534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defTabSz="933328" eaLnBrk="1" fontAlgn="auto" hangingPunct="1">
              <a:spcBef>
                <a:spcPts val="0"/>
              </a:spcBef>
              <a:spcAft>
                <a:spcPts val="0"/>
              </a:spcAft>
              <a:buFont typeface="Arial" charset="0"/>
              <a:buChar char="•"/>
              <a:defRPr/>
            </a:pPr>
            <a:r>
              <a:rPr lang="en-US" dirty="0" smtClean="0"/>
              <a:t>Let’s talk for a minute about the relationship between reliability and validity.</a:t>
            </a:r>
          </a:p>
          <a:p>
            <a:pPr marL="171450" indent="-171450">
              <a:buFont typeface="Arial" charset="0"/>
              <a:buChar char="•"/>
            </a:pPr>
            <a:endParaRPr lang="en-US" dirty="0" smtClean="0"/>
          </a:p>
          <a:p>
            <a:pPr marL="171450" indent="-171450">
              <a:buFont typeface="Arial" charset="0"/>
              <a:buChar char="•"/>
            </a:pPr>
            <a:r>
              <a:rPr lang="en-US" dirty="0" smtClean="0"/>
              <a:t>http://www.socialresearchmethods.net/kb/relandval.php</a:t>
            </a:r>
            <a:endParaRPr lang="en-US" dirty="0"/>
          </a:p>
        </p:txBody>
      </p:sp>
      <p:sp>
        <p:nvSpPr>
          <p:cNvPr id="4" name="Slide Number Placeholder 3"/>
          <p:cNvSpPr>
            <a:spLocks noGrp="1"/>
          </p:cNvSpPr>
          <p:nvPr>
            <p:ph type="sldNum" sz="quarter" idx="10"/>
          </p:nvPr>
        </p:nvSpPr>
        <p:spPr/>
        <p:txBody>
          <a:bodyPr/>
          <a:lstStyle/>
          <a:p>
            <a:fld id="{796C9CAF-09B1-4A3D-92A6-A758DD750DC9}" type="slidenum">
              <a:rPr lang="en-US" smtClean="0"/>
              <a:pPr/>
              <a:t>33</a:t>
            </a:fld>
            <a:endParaRPr lang="en-US"/>
          </a:p>
        </p:txBody>
      </p:sp>
    </p:spTree>
    <p:extLst>
      <p:ext uri="{BB962C8B-B14F-4D97-AF65-F5344CB8AC3E}">
        <p14:creationId xmlns:p14="http://schemas.microsoft.com/office/powerpoint/2010/main" val="30282969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4DA09D9-D1D0-4F74-9C6C-007796136E49}" type="slidenum">
              <a:rPr lang="en-US" smtClean="0"/>
              <a:pPr>
                <a:defRPr/>
              </a:pPr>
              <a:t>34</a:t>
            </a:fld>
            <a:endParaRPr lang="en-US"/>
          </a:p>
        </p:txBody>
      </p:sp>
    </p:spTree>
    <p:extLst>
      <p:ext uri="{BB962C8B-B14F-4D97-AF65-F5344CB8AC3E}">
        <p14:creationId xmlns:p14="http://schemas.microsoft.com/office/powerpoint/2010/main" val="1121409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marR="0" indent="-171450" algn="l" defTabSz="914400" rtl="0" eaLnBrk="0" fontAlgn="base" latinLnBrk="0" hangingPunct="0">
              <a:lnSpc>
                <a:spcPct val="100000"/>
              </a:lnSpc>
              <a:spcBef>
                <a:spcPct val="30000"/>
              </a:spcBef>
              <a:spcAft>
                <a:spcPct val="0"/>
              </a:spcAft>
              <a:buClrTx/>
              <a:buSzTx/>
              <a:buFont typeface="Arial" charset="0"/>
              <a:buChar char="•"/>
              <a:tabLst/>
              <a:defRPr/>
            </a:pPr>
            <a:r>
              <a:rPr lang="en-US" sz="1200" dirty="0" smtClean="0"/>
              <a:t>Researchers engage in science by developing hypotheses and testing them empirically.</a:t>
            </a:r>
            <a:r>
              <a:rPr lang="en-US" sz="1200" baseline="0" dirty="0" smtClean="0"/>
              <a:t> Hypotheses are predictions about the relations between variables. What are </a:t>
            </a:r>
            <a:r>
              <a:rPr lang="en-US" sz="1200" b="1" baseline="0" dirty="0" smtClean="0"/>
              <a:t>variables</a:t>
            </a:r>
            <a:r>
              <a:rPr lang="en-US" sz="1200" baseline="0" dirty="0" smtClean="0"/>
              <a:t>?</a:t>
            </a:r>
          </a:p>
          <a:p>
            <a:pPr marL="628650" marR="0" lvl="1" indent="-171450" algn="l" defTabSz="914400" rtl="0" eaLnBrk="0" fontAlgn="base" latinLnBrk="0" hangingPunct="0">
              <a:lnSpc>
                <a:spcPct val="100000"/>
              </a:lnSpc>
              <a:spcBef>
                <a:spcPct val="30000"/>
              </a:spcBef>
              <a:spcAft>
                <a:spcPct val="0"/>
              </a:spcAft>
              <a:buClrTx/>
              <a:buSzTx/>
              <a:buFont typeface="Arial" charset="0"/>
              <a:buChar char="•"/>
              <a:tabLst/>
              <a:defRPr/>
            </a:pPr>
            <a:r>
              <a:rPr lang="en-US" sz="1200" baseline="0" dirty="0" smtClean="0"/>
              <a:t>Variables vary (i.e., change) and can be measured. </a:t>
            </a:r>
          </a:p>
          <a:p>
            <a:pPr marL="171450" indent="-171450">
              <a:buFont typeface="Arial" charset="0"/>
              <a:buChar char="•"/>
            </a:pPr>
            <a:endParaRPr lang="en-US" b="1" baseline="0" dirty="0" smtClean="0"/>
          </a:p>
          <a:p>
            <a:pPr marL="171450" indent="-171450">
              <a:buFont typeface="Arial" charset="0"/>
              <a:buChar char="•"/>
            </a:pPr>
            <a:r>
              <a:rPr lang="en-US" b="1" baseline="0" dirty="0" smtClean="0"/>
              <a:t>Hypothetical constructs</a:t>
            </a:r>
          </a:p>
          <a:p>
            <a:pPr marL="628650" lvl="1" indent="-171450">
              <a:buFont typeface="Arial" charset="0"/>
              <a:buChar char="•"/>
            </a:pPr>
            <a:r>
              <a:rPr lang="en-US" baseline="0" dirty="0" smtClean="0"/>
              <a:t>These are the attributes or mechanisms that help explain and predict behavior usually derived from a theory. Concepts like IQ, hunger, motivation, anxiety – these are concepts that exist based on theory. </a:t>
            </a:r>
          </a:p>
          <a:p>
            <a:pPr marL="628650" lvl="1" indent="-171450">
              <a:buFont typeface="Arial" charset="0"/>
              <a:buChar char="•"/>
            </a:pPr>
            <a:r>
              <a:rPr lang="en-US" baseline="0" dirty="0" smtClean="0"/>
              <a:t>We may not be able to directly observe or measure these variables – we can’t weigh or measure IQ in a physical sense. </a:t>
            </a:r>
          </a:p>
          <a:p>
            <a:pPr marL="628650" lvl="1" indent="-171450">
              <a:buFont typeface="Arial" charset="0"/>
              <a:buChar char="•"/>
            </a:pPr>
            <a:r>
              <a:rPr lang="en-US" baseline="0" dirty="0" smtClean="0"/>
              <a:t>However, there are observable behaviors that are associated with IQ that we can observe. Behaviors that cue us as to whether or not this person has a high or low IQ -- Like sticking your finger in a light-socket. </a:t>
            </a:r>
          </a:p>
        </p:txBody>
      </p:sp>
      <p:sp>
        <p:nvSpPr>
          <p:cNvPr id="4" name="Slide Number Placeholder 3"/>
          <p:cNvSpPr>
            <a:spLocks noGrp="1"/>
          </p:cNvSpPr>
          <p:nvPr>
            <p:ph type="sldNum" sz="quarter" idx="10"/>
          </p:nvPr>
        </p:nvSpPr>
        <p:spPr/>
        <p:txBody>
          <a:bodyPr/>
          <a:lstStyle/>
          <a:p>
            <a:pPr>
              <a:defRPr/>
            </a:pPr>
            <a:fld id="{74DA09D9-D1D0-4F74-9C6C-007796136E49}" type="slidenum">
              <a:rPr lang="en-US" smtClean="0"/>
              <a:pPr>
                <a:defRPr/>
              </a:pPr>
              <a:t>4</a:t>
            </a:fld>
            <a:endParaRPr lang="en-US"/>
          </a:p>
        </p:txBody>
      </p:sp>
    </p:spTree>
    <p:extLst>
      <p:ext uri="{BB962C8B-B14F-4D97-AF65-F5344CB8AC3E}">
        <p14:creationId xmlns:p14="http://schemas.microsoft.com/office/powerpoint/2010/main" val="2096312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8033C0-74CB-4E56-B99D-A3DD7A2B3567}" type="slidenum">
              <a:rPr lang="en-US"/>
              <a:pPr/>
              <a:t>5</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xfrm>
            <a:off x="308899" y="4422459"/>
            <a:ext cx="6496257" cy="4188777"/>
          </a:xfrm>
        </p:spPr>
        <p:txBody>
          <a:bodyPr/>
          <a:lstStyle/>
          <a:p>
            <a:pPr marL="285750" indent="-285750">
              <a:buFont typeface="Arial" charset="0"/>
              <a:buChar char="•"/>
            </a:pPr>
            <a:r>
              <a:rPr lang="en-US" sz="1200" dirty="0" smtClean="0"/>
              <a:t>In </a:t>
            </a:r>
            <a:r>
              <a:rPr lang="en-US" sz="1200" dirty="0"/>
              <a:t>order to accomplish </a:t>
            </a:r>
            <a:r>
              <a:rPr lang="en-US" sz="1200" dirty="0" smtClean="0"/>
              <a:t>test</a:t>
            </a:r>
            <a:r>
              <a:rPr lang="en-US" sz="1200" baseline="0" dirty="0" smtClean="0"/>
              <a:t> a hypothesis you need to select variables and/or hypothetical constructs to measure and then define them. </a:t>
            </a:r>
          </a:p>
          <a:p>
            <a:pPr marL="285750" indent="-285750">
              <a:buFont typeface="Arial" charset="0"/>
              <a:buChar char="•"/>
            </a:pPr>
            <a:endParaRPr lang="en-US" sz="1200" baseline="0" dirty="0" smtClean="0"/>
          </a:p>
          <a:p>
            <a:pPr marL="285750" indent="-285750">
              <a:buFont typeface="Arial" charset="0"/>
              <a:buChar char="•"/>
            </a:pPr>
            <a:r>
              <a:rPr lang="en-US" sz="1200" b="1" dirty="0" smtClean="0"/>
              <a:t>Conceptual definition</a:t>
            </a:r>
            <a:r>
              <a:rPr lang="en-US" sz="1200" dirty="0" smtClean="0"/>
              <a:t>s </a:t>
            </a:r>
            <a:r>
              <a:rPr lang="en-US" sz="1200" dirty="0"/>
              <a:t>– </a:t>
            </a:r>
            <a:r>
              <a:rPr lang="en-US" sz="1200" dirty="0" smtClean="0"/>
              <a:t>are essentially what </a:t>
            </a:r>
            <a:r>
              <a:rPr lang="en-US" sz="1200" dirty="0"/>
              <a:t>you’d read about in a textbook. These usually do not attempt to force our thinking into a rigidly empirical mold. </a:t>
            </a:r>
          </a:p>
          <a:p>
            <a:endParaRPr lang="en-US" sz="1200" dirty="0"/>
          </a:p>
          <a:p>
            <a:r>
              <a:rPr lang="en-US" sz="1200" dirty="0"/>
              <a:t>“The difficulty in trying to define a theoretical concept by a single method is illustrated with the concept of aggression.”</a:t>
            </a:r>
          </a:p>
          <a:p>
            <a:r>
              <a:rPr lang="en-US" sz="1200" dirty="0"/>
              <a:t>“The United Nations held more than 25 years of off-an-on discussions by various committees before anything like an adequate definition of aggression was accepted” (Rosenthal &amp; </a:t>
            </a:r>
            <a:r>
              <a:rPr lang="en-US" sz="1200" dirty="0" err="1"/>
              <a:t>Rosnow</a:t>
            </a:r>
            <a:r>
              <a:rPr lang="en-US" sz="1200" dirty="0"/>
              <a:t>, 2008</a:t>
            </a:r>
            <a:r>
              <a:rPr lang="en-US" sz="1200" dirty="0" smtClean="0"/>
              <a:t>).</a:t>
            </a:r>
            <a:r>
              <a:rPr lang="en-US" sz="1200" baseline="0" dirty="0" smtClean="0"/>
              <a:t> Here you can see three similar, but also different definitions. </a:t>
            </a:r>
            <a:endParaRPr lang="en-US" sz="12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812799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8E8C41-AE0A-4571-9902-63463F0C9E86}" type="slidenum">
              <a:rPr lang="en-US"/>
              <a:pPr/>
              <a:t>6</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pPr marL="285750" indent="-285750">
              <a:buFont typeface="Arial" charset="0"/>
              <a:buChar char="•"/>
            </a:pPr>
            <a:r>
              <a:rPr lang="en-US" sz="1200" b="1" dirty="0" smtClean="0"/>
              <a:t>Operational definitions </a:t>
            </a:r>
            <a:r>
              <a:rPr lang="en-US" sz="1200" dirty="0" smtClean="0"/>
              <a:t>– are the specific </a:t>
            </a:r>
            <a:r>
              <a:rPr lang="en-US" sz="1200" dirty="0"/>
              <a:t>steps spelled out for how you’d measure </a:t>
            </a:r>
            <a:r>
              <a:rPr lang="en-US" sz="1200" dirty="0" smtClean="0"/>
              <a:t>a</a:t>
            </a:r>
            <a:r>
              <a:rPr lang="en-US" sz="1200" baseline="0" dirty="0" smtClean="0"/>
              <a:t> variable</a:t>
            </a:r>
            <a:r>
              <a:rPr lang="en-US" sz="1200" dirty="0" smtClean="0"/>
              <a:t>. </a:t>
            </a:r>
            <a:endParaRPr lang="en-US" sz="1200" dirty="0"/>
          </a:p>
          <a:p>
            <a:pPr marL="285750" lvl="0" indent="-285750">
              <a:buFont typeface="Arial" charset="0"/>
              <a:buChar char="•"/>
            </a:pPr>
            <a:endParaRPr lang="en-US" sz="1200" dirty="0" smtClean="0"/>
          </a:p>
          <a:p>
            <a:pPr marL="285750" lvl="0" indent="-285750">
              <a:buFont typeface="Arial" charset="0"/>
              <a:buChar char="•"/>
            </a:pPr>
            <a:r>
              <a:rPr lang="en-US" sz="1200" dirty="0" smtClean="0"/>
              <a:t>How would you measure aggression?</a:t>
            </a:r>
          </a:p>
          <a:p>
            <a:pPr marL="742950" lvl="1" indent="-285750">
              <a:buFont typeface="Arial" charset="0"/>
              <a:buChar char="•"/>
            </a:pPr>
            <a:r>
              <a:rPr lang="en-US" sz="1200" dirty="0" smtClean="0"/>
              <a:t>In</a:t>
            </a:r>
            <a:r>
              <a:rPr lang="en-US" sz="1200" baseline="0" dirty="0" smtClean="0"/>
              <a:t> Bandura’s famous </a:t>
            </a:r>
            <a:r>
              <a:rPr lang="en-US" sz="1200" baseline="0" dirty="0" err="1" smtClean="0"/>
              <a:t>BoBo</a:t>
            </a:r>
            <a:r>
              <a:rPr lang="en-US" sz="1200" baseline="0" dirty="0" smtClean="0"/>
              <a:t> Doll study, children watched models hit and punch a bobo doll (i.e., inflatable clown). Researchers then place the children in a room and measured the number of times the children hit and punched the bobo doll. This was their operational definition.</a:t>
            </a:r>
          </a:p>
          <a:p>
            <a:endParaRPr lang="en-US" dirty="0"/>
          </a:p>
        </p:txBody>
      </p:sp>
    </p:spTree>
    <p:extLst>
      <p:ext uri="{BB962C8B-B14F-4D97-AF65-F5344CB8AC3E}">
        <p14:creationId xmlns:p14="http://schemas.microsoft.com/office/powerpoint/2010/main" val="2287122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79EDE3-76DD-4840-9308-9532B47233EA}" type="slidenum">
              <a:rPr lang="en-US"/>
              <a:pPr/>
              <a:t>7</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pPr marL="285750" indent="-285750">
              <a:buFont typeface="Arial" charset="0"/>
              <a:buChar char="•"/>
            </a:pPr>
            <a:r>
              <a:rPr lang="en-US" sz="1200" dirty="0" smtClean="0"/>
              <a:t>How </a:t>
            </a:r>
            <a:r>
              <a:rPr lang="en-US" sz="1200" dirty="0"/>
              <a:t>researchers operationalize their constructs is very </a:t>
            </a:r>
            <a:r>
              <a:rPr lang="en-US" sz="1200" dirty="0" smtClean="0"/>
              <a:t>important.</a:t>
            </a:r>
            <a:r>
              <a:rPr lang="en-US" sz="1200" baseline="0" dirty="0" smtClean="0"/>
              <a:t> How variables are measured </a:t>
            </a:r>
            <a:r>
              <a:rPr lang="en-US" sz="1200" dirty="0" smtClean="0"/>
              <a:t>influences how we interpret our</a:t>
            </a:r>
            <a:r>
              <a:rPr lang="en-US" sz="1200" baseline="0" dirty="0" smtClean="0"/>
              <a:t> </a:t>
            </a:r>
            <a:r>
              <a:rPr lang="en-US" sz="1200" dirty="0" smtClean="0"/>
              <a:t>results</a:t>
            </a:r>
            <a:r>
              <a:rPr lang="en-US" sz="1200" dirty="0"/>
              <a:t>.</a:t>
            </a:r>
          </a:p>
          <a:p>
            <a:pPr marL="285750" indent="-285750">
              <a:buFont typeface="Arial" charset="0"/>
              <a:buChar char="•"/>
            </a:pPr>
            <a:r>
              <a:rPr lang="en-US" sz="1200" dirty="0" smtClean="0"/>
              <a:t>Imagine our hypothesis was that </a:t>
            </a:r>
            <a:r>
              <a:rPr lang="en-US" sz="1200" b="1" dirty="0" smtClean="0"/>
              <a:t>exercise leads to weight loss</a:t>
            </a:r>
            <a:r>
              <a:rPr lang="en-US" sz="1200" dirty="0" smtClean="0"/>
              <a:t>.</a:t>
            </a:r>
          </a:p>
          <a:p>
            <a:pPr marL="285750" indent="-285750">
              <a:buFont typeface="Arial" charset="0"/>
              <a:buChar char="•"/>
            </a:pPr>
            <a:endParaRPr lang="en-US" sz="1200" dirty="0"/>
          </a:p>
          <a:p>
            <a:pPr marL="285750" indent="-285750">
              <a:buFont typeface="Arial" charset="0"/>
              <a:buChar char="•"/>
            </a:pPr>
            <a:r>
              <a:rPr lang="en-US" sz="1200" dirty="0"/>
              <a:t>Which construct is probably a poor operationalization of exercise? </a:t>
            </a:r>
            <a:endParaRPr lang="en-US" sz="1200" dirty="0" smtClean="0"/>
          </a:p>
          <a:p>
            <a:pPr marL="742950" lvl="1" indent="-285750">
              <a:buFont typeface="Arial" charset="0"/>
              <a:buChar char="•"/>
            </a:pPr>
            <a:r>
              <a:rPr lang="en-US" sz="1200" dirty="0" smtClean="0"/>
              <a:t>Thumb twiddling 1 minute per week; 10 pushup each day; etc.</a:t>
            </a:r>
            <a:r>
              <a:rPr lang="en-US" sz="1200" baseline="0" dirty="0" smtClean="0"/>
              <a:t> </a:t>
            </a:r>
          </a:p>
          <a:p>
            <a:pPr marL="285750" lvl="0" indent="-285750">
              <a:buFont typeface="Arial" charset="0"/>
              <a:buChar char="•"/>
            </a:pPr>
            <a:r>
              <a:rPr lang="en-US" sz="1200" baseline="0" dirty="0" smtClean="0"/>
              <a:t>There’s also lots of ways to measure weight loss. </a:t>
            </a:r>
            <a:endParaRPr lang="en-US" sz="1200" dirty="0"/>
          </a:p>
          <a:p>
            <a:pPr marL="285750" indent="-285750">
              <a:buFont typeface="Arial" charset="0"/>
              <a:buChar char="•"/>
            </a:pPr>
            <a:endParaRPr lang="en-US" sz="1200" dirty="0"/>
          </a:p>
          <a:p>
            <a:pPr marL="285750" indent="-285750">
              <a:buFont typeface="Arial" charset="0"/>
              <a:buChar char="•"/>
            </a:pPr>
            <a:r>
              <a:rPr lang="en-US" sz="1200" dirty="0"/>
              <a:t>Had the researcher used only </a:t>
            </a:r>
            <a:r>
              <a:rPr lang="en-US" sz="1200" dirty="0" smtClean="0"/>
              <a:t>the “thumb</a:t>
            </a:r>
            <a:r>
              <a:rPr lang="en-US" sz="1200" baseline="0" dirty="0" smtClean="0"/>
              <a:t> twiddling 1 minute each week” operational definition </a:t>
            </a:r>
            <a:r>
              <a:rPr lang="en-US" sz="1200" dirty="0" smtClean="0"/>
              <a:t>of </a:t>
            </a:r>
            <a:r>
              <a:rPr lang="en-US" sz="1200" dirty="0"/>
              <a:t>exercise, she probably would not have found any relationship between exercise and weight loss, even if in the real world a relationship exists. Why? Because the researcher failed to </a:t>
            </a:r>
            <a:r>
              <a:rPr lang="en-US" sz="1200" dirty="0" smtClean="0"/>
              <a:t>measure the </a:t>
            </a:r>
            <a:r>
              <a:rPr lang="en-US" sz="1200" dirty="0"/>
              <a:t>construct successfully. </a:t>
            </a:r>
            <a:endParaRPr lang="en-US" sz="1200" dirty="0" smtClean="0"/>
          </a:p>
          <a:p>
            <a:pPr marL="285750" indent="-285750">
              <a:buFont typeface="Arial" charset="0"/>
              <a:buChar char="•"/>
            </a:pPr>
            <a:endParaRPr lang="en-US" sz="1400" dirty="0"/>
          </a:p>
        </p:txBody>
      </p:sp>
    </p:spTree>
    <p:extLst>
      <p:ext uri="{BB962C8B-B14F-4D97-AF65-F5344CB8AC3E}">
        <p14:creationId xmlns:p14="http://schemas.microsoft.com/office/powerpoint/2010/main" val="1496023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924876-536C-471A-BAA1-E666D9661601}" type="slidenum">
              <a:rPr lang="en-US"/>
              <a:pPr/>
              <a:t>8</a:t>
            </a:fld>
            <a:endParaRPr lang="en-US"/>
          </a:p>
        </p:txBody>
      </p:sp>
      <p:sp>
        <p:nvSpPr>
          <p:cNvPr id="40962" name="Rectangle 2"/>
          <p:cNvSpPr>
            <a:spLocks noGrp="1" noRot="1" noChangeAspect="1" noChangeArrowheads="1" noTextEdit="1"/>
          </p:cNvSpPr>
          <p:nvPr>
            <p:ph type="sldImg"/>
          </p:nvPr>
        </p:nvSpPr>
        <p:spPr>
          <a:xfrm>
            <a:off x="1158875" y="0"/>
            <a:ext cx="4540250" cy="3405188"/>
          </a:xfrm>
          <a:ln/>
        </p:spPr>
      </p:sp>
      <p:sp>
        <p:nvSpPr>
          <p:cNvPr id="40963" name="Rectangle 3"/>
          <p:cNvSpPr>
            <a:spLocks noGrp="1" noChangeArrowheads="1"/>
          </p:cNvSpPr>
          <p:nvPr>
            <p:ph type="body" idx="1"/>
          </p:nvPr>
        </p:nvSpPr>
        <p:spPr>
          <a:xfrm>
            <a:off x="228293" y="3481169"/>
            <a:ext cx="6401421" cy="4918604"/>
          </a:xfrm>
        </p:spPr>
        <p:txBody>
          <a:bodyPr/>
          <a:lstStyle/>
          <a:p>
            <a:pPr marL="285750" indent="-285750">
              <a:buFont typeface="Arial" charset="0"/>
              <a:buChar char="•"/>
            </a:pPr>
            <a:r>
              <a:rPr lang="en-US" sz="1200" b="1" dirty="0" smtClean="0"/>
              <a:t>Converging evidence </a:t>
            </a:r>
            <a:r>
              <a:rPr lang="en-US" sz="1200" dirty="0" smtClean="0"/>
              <a:t>– having more than one operationalization of a single construct</a:t>
            </a:r>
          </a:p>
          <a:p>
            <a:pPr marL="285750" indent="-285750">
              <a:buFont typeface="Arial" charset="0"/>
              <a:buChar char="•"/>
            </a:pPr>
            <a:endParaRPr lang="en-US" sz="1200" dirty="0" smtClean="0"/>
          </a:p>
          <a:p>
            <a:pPr marL="285750" indent="-285750">
              <a:buFont typeface="Arial" charset="0"/>
              <a:buChar char="•"/>
            </a:pPr>
            <a:r>
              <a:rPr lang="en-US" sz="1200" dirty="0" smtClean="0"/>
              <a:t>So, we could just look at whether exercise leads to lower scale-weight</a:t>
            </a:r>
          </a:p>
          <a:p>
            <a:pPr marL="285750" indent="-285750">
              <a:buFont typeface="Arial" charset="0"/>
              <a:buChar char="•"/>
            </a:pPr>
            <a:r>
              <a:rPr lang="en-US" sz="1200" dirty="0" smtClean="0"/>
              <a:t>But, it would better to measure waist size and body fat in addition to body fat</a:t>
            </a:r>
          </a:p>
          <a:p>
            <a:pPr marL="742950" lvl="1" indent="-285750">
              <a:buFont typeface="Arial" charset="0"/>
              <a:buChar char="•"/>
            </a:pPr>
            <a:r>
              <a:rPr lang="en-US" sz="1200" dirty="0" smtClean="0"/>
              <a:t>These three measures of exercise are converging around the essence of exercise (we hope)</a:t>
            </a:r>
          </a:p>
          <a:p>
            <a:pPr marL="285750" indent="-285750">
              <a:buFont typeface="Arial" charset="0"/>
              <a:buChar char="•"/>
            </a:pPr>
            <a:r>
              <a:rPr lang="en-US" sz="1200" dirty="0" smtClean="0"/>
              <a:t>Rarely does a single operationalization tap a construct completely</a:t>
            </a:r>
          </a:p>
          <a:p>
            <a:pPr marL="285750" indent="-285750">
              <a:buFont typeface="Arial" charset="0"/>
              <a:buChar char="•"/>
            </a:pPr>
            <a:endParaRPr lang="en-US" sz="1200" dirty="0" smtClean="0"/>
          </a:p>
          <a:p>
            <a:pPr marL="285750" indent="-285750">
              <a:buFont typeface="Arial" charset="0"/>
              <a:buChar char="•"/>
            </a:pPr>
            <a:r>
              <a:rPr lang="en-US" sz="1200" dirty="0" smtClean="0"/>
              <a:t>For example, if we only defined/assessed weight loss through pounds shed, then a person who exercises reduces body fat and reduces pant-size, but gains a few pounds due to muscle increase – that person would not be interpreted as having lost weight. </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(Someone who exercises might lose fat but gain muscle)</a:t>
            </a:r>
          </a:p>
          <a:p>
            <a:pPr marL="285750" indent="-285750">
              <a:buFont typeface="Arial" charset="0"/>
              <a:buChar char="•"/>
            </a:pPr>
            <a:endParaRPr lang="en-US" sz="1200" dirty="0" smtClean="0"/>
          </a:p>
          <a:p>
            <a:pPr marL="285750" indent="-285750">
              <a:buFont typeface="Arial" charset="0"/>
              <a:buChar char="•"/>
            </a:pPr>
            <a:r>
              <a:rPr lang="en-US" sz="1200" dirty="0" smtClean="0"/>
              <a:t>Converging evidence increases the chances that we have tapped into the construct &amp; that we’ve tapped into different aspects of the construct </a:t>
            </a:r>
            <a:endParaRPr lang="en-US" sz="1200" dirty="0"/>
          </a:p>
        </p:txBody>
      </p:sp>
    </p:spTree>
    <p:extLst>
      <p:ext uri="{BB962C8B-B14F-4D97-AF65-F5344CB8AC3E}">
        <p14:creationId xmlns:p14="http://schemas.microsoft.com/office/powerpoint/2010/main" val="1190453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EFE31E-A7A2-43B2-AE2D-6ACB5CAEF99C}" type="slidenum">
              <a:rPr lang="en-US"/>
              <a:pPr/>
              <a:t>9</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normAutofit/>
          </a:bodyPr>
          <a:lstStyle/>
          <a:p>
            <a:r>
              <a:rPr lang="en-US" sz="1200" dirty="0"/>
              <a:t>How would you operationalize these terms</a:t>
            </a:r>
            <a:r>
              <a:rPr lang="en-US" sz="1200" dirty="0" smtClean="0"/>
              <a:t>?</a:t>
            </a:r>
          </a:p>
          <a:p>
            <a:endParaRPr lang="en-US" sz="1200" dirty="0" smtClean="0"/>
          </a:p>
          <a:p>
            <a:r>
              <a:rPr lang="en-US" sz="1200" dirty="0" smtClean="0"/>
              <a:t>Consider</a:t>
            </a:r>
            <a:r>
              <a:rPr lang="en-US" sz="1200" baseline="0" dirty="0" smtClean="0"/>
              <a:t> creativity – </a:t>
            </a:r>
          </a:p>
          <a:p>
            <a:pPr marL="171450" indent="-171450">
              <a:buFont typeface="Arial" charset="0"/>
              <a:buChar char="•"/>
            </a:pPr>
            <a:r>
              <a:rPr lang="en-US" sz="1200" baseline="0" dirty="0" smtClean="0"/>
              <a:t>Perhaps we measure it by giving people a brick and then asking them to generate uses for the brick (e.g., holding a door open, using it as a weapon). More uses indicates greater creativity.</a:t>
            </a:r>
          </a:p>
          <a:p>
            <a:pPr marL="171450" indent="-171450">
              <a:buFont typeface="Arial" charset="0"/>
              <a:buChar char="•"/>
            </a:pPr>
            <a:r>
              <a:rPr lang="en-US" sz="1200" baseline="0" dirty="0" smtClean="0"/>
              <a:t>Or give people the opening line of story and ask them to make up the ending. We would then have to devise some criteria for evaluating the level of creativity in the story (i.e., number of novel characters, length of the story). </a:t>
            </a:r>
            <a:endParaRPr lang="en-US" sz="1200" dirty="0"/>
          </a:p>
          <a:p>
            <a:endParaRPr lang="en-US" sz="1400" dirty="0"/>
          </a:p>
        </p:txBody>
      </p:sp>
    </p:spTree>
    <p:extLst>
      <p:ext uri="{BB962C8B-B14F-4D97-AF65-F5344CB8AC3E}">
        <p14:creationId xmlns:p14="http://schemas.microsoft.com/office/powerpoint/2010/main" val="2104131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3673C946-0C29-4AD6-B00D-3E6D5B35E6FD}" type="datetime1">
              <a:rPr lang="en-US"/>
              <a:pPr>
                <a:defRPr/>
              </a:pPr>
              <a:t>5/21/17</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0C74ADBC-7F51-4571-BB00-F027C75390E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7F82780-A418-4DF4-B5CD-A46E85DB4223}" type="datetime1">
              <a:rPr lang="en-US"/>
              <a:pPr>
                <a:defRPr/>
              </a:pPr>
              <a:t>5/21/17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E3E9093-D871-49CF-86B8-90BD7CA948C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F6B4058D-5C9C-4CB0-BF02-D34E504B2FD2}" type="datetime1">
              <a:rPr lang="en-US"/>
              <a:pPr>
                <a:defRPr/>
              </a:pPr>
              <a:t>5/21/17</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8296E685-638D-40E7-A5FB-7F096B0512A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DB3B10F-D028-4A13-9DBA-2945082C6232}" type="datetime1">
              <a:rPr lang="en-US"/>
              <a:pPr>
                <a:defRPr/>
              </a:pPr>
              <a:t>5/21/17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B541CCB-30A9-4BBB-8484-2E964C7814D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0F881D51-E9DA-493F-8278-2F1A80E7CF02}" type="datetime1">
              <a:rPr lang="en-US"/>
              <a:pPr>
                <a:defRPr/>
              </a:pPr>
              <a:t>5/21/17</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56144203-4E45-42B8-80DB-D988DEC99A19}"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11F7C5EA-054A-4053-8B2D-92E61AE1A64B}" type="datetime1">
              <a:rPr lang="en-US"/>
              <a:pPr>
                <a:defRPr/>
              </a:pPr>
              <a:t>5/21/17</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5340D99E-2878-4540-A3F1-A82B121AFF85}"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6455455A-CA27-4169-AF2E-43098758CBD8}" type="datetime1">
              <a:rPr lang="en-US"/>
              <a:pPr>
                <a:defRPr/>
              </a:pPr>
              <a:t>5/21/17</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4CB78520-E2FD-4323-8C8A-476E16448B04}"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2665B443-FFD7-4635-88B9-8A9444F900AF}" type="datetime1">
              <a:rPr lang="en-US"/>
              <a:pPr>
                <a:defRPr/>
              </a:pPr>
              <a:t>5/21/17</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50B00122-7E0A-4B00-913A-D05D4608022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7E430C28-A397-4448-A960-E7D17C5CB8BF}" type="datetime1">
              <a:rPr lang="en-US"/>
              <a:pPr>
                <a:defRPr/>
              </a:pPr>
              <a:t>5/21/17</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2A474C27-747A-4506-9283-5709B6E1830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940D647D-FE25-4C2F-8DCE-7E1A3785029C}" type="datetime1">
              <a:rPr lang="en-US"/>
              <a:pPr>
                <a:defRPr/>
              </a:pPr>
              <a:t>5/21/17</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2BD44DF-273D-42E8-8917-01496F927E4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4CDD0FFE-1EED-4A80-8FBC-29DAD29DAA6F}" type="datetime1">
              <a:rPr lang="en-US"/>
              <a:pPr>
                <a:defRPr/>
              </a:pPr>
              <a:t>5/21/17</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CF37086C-CCDE-427B-9F10-6E45AEFCB39C}"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defRPr>
            </a:lvl1pPr>
          </a:lstStyle>
          <a:p>
            <a:pPr>
              <a:defRPr/>
            </a:pPr>
            <a:fld id="{A399FF06-7CD2-4DAA-962B-1E083099DC65}" type="datetime1">
              <a:rPr lang="en-US"/>
              <a:pPr>
                <a:defRPr/>
              </a:pPr>
              <a:t>5/21/17</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defRPr>
            </a:lvl1pPr>
          </a:lstStyle>
          <a:p>
            <a:pPr>
              <a:defRPr/>
            </a:pPr>
            <a:fld id="{EFF83114-CF3A-43F3-902F-B911EB82D30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5" r:id="rId1"/>
    <p:sldLayoutId id="2147483751" r:id="rId2"/>
    <p:sldLayoutId id="2147483756" r:id="rId3"/>
    <p:sldLayoutId id="2147483757" r:id="rId4"/>
    <p:sldLayoutId id="2147483758" r:id="rId5"/>
    <p:sldLayoutId id="2147483752" r:id="rId6"/>
    <p:sldLayoutId id="2147483759" r:id="rId7"/>
    <p:sldLayoutId id="2147483753" r:id="rId8"/>
    <p:sldLayoutId id="2147483760" r:id="rId9"/>
    <p:sldLayoutId id="2147483754" r:id="rId10"/>
    <p:sldLayoutId id="2147483761" r:id="rId11"/>
  </p:sldLayoutIdLst>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4.gi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Defining &amp; Measuring Variables</a:t>
            </a:r>
            <a:endParaRPr lang="en-US" sz="2800" dirty="0"/>
          </a:p>
        </p:txBody>
      </p:sp>
      <p:sp>
        <p:nvSpPr>
          <p:cNvPr id="3" name="Subtitle 2"/>
          <p:cNvSpPr>
            <a:spLocks noGrp="1"/>
          </p:cNvSpPr>
          <p:nvPr>
            <p:ph type="subTitle" idx="1"/>
          </p:nvPr>
        </p:nvSpPr>
        <p:spPr/>
        <p:txBody>
          <a:bodyPr/>
          <a:lstStyle/>
          <a:p>
            <a:r>
              <a:rPr lang="en-US" dirty="0" smtClean="0"/>
              <a:t>Research Basics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8001000" cy="1143000"/>
          </a:xfrm>
        </p:spPr>
        <p:txBody>
          <a:bodyPr>
            <a:normAutofit/>
          </a:bodyPr>
          <a:lstStyle/>
          <a:p>
            <a:r>
              <a:rPr lang="en-US" dirty="0" smtClean="0"/>
              <a:t>“Southern Culture of Honor”</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1F8A95D2-4D41-436B-AC67-BF6BA85943CF}" type="slidenum">
              <a:rPr lang="en-US" smtClean="0"/>
              <a:pPr/>
              <a:t>10</a:t>
            </a:fld>
            <a:endParaRPr lang="en-US"/>
          </a:p>
        </p:txBody>
      </p:sp>
      <p:sp>
        <p:nvSpPr>
          <p:cNvPr id="3" name="Content Placeholder 2"/>
          <p:cNvSpPr>
            <a:spLocks noGrp="1"/>
          </p:cNvSpPr>
          <p:nvPr>
            <p:ph sz="quarter" idx="1"/>
          </p:nvPr>
        </p:nvSpPr>
        <p:spPr/>
        <p:txBody>
          <a:bodyPr/>
          <a:lstStyle/>
          <a:p>
            <a:r>
              <a:rPr lang="en-US" dirty="0" smtClean="0"/>
              <a:t>“Affronts are met w/ violent retribution”</a:t>
            </a:r>
          </a:p>
          <a:p>
            <a:endParaRPr lang="en-US" dirty="0" smtClean="0"/>
          </a:p>
          <a:p>
            <a:r>
              <a:rPr lang="en-US" dirty="0" smtClean="0"/>
              <a:t>Hypotheses</a:t>
            </a:r>
          </a:p>
          <a:p>
            <a:pPr lvl="1"/>
            <a:r>
              <a:rPr lang="en-US" dirty="0" smtClean="0"/>
              <a:t>Perceive insults as damaging </a:t>
            </a:r>
          </a:p>
          <a:p>
            <a:pPr lvl="1"/>
            <a:r>
              <a:rPr lang="en-US" dirty="0" smtClean="0"/>
              <a:t>Emotional/physiologically upset</a:t>
            </a:r>
          </a:p>
          <a:p>
            <a:pPr lvl="1"/>
            <a:r>
              <a:rPr lang="en-US" dirty="0" smtClean="0"/>
              <a:t>Prepared to respond aggressively after insult (cognitive, physiologically, &amp; behaviorally)</a:t>
            </a:r>
            <a:endParaRPr lang="en-US" dirty="0"/>
          </a:p>
        </p:txBody>
      </p:sp>
      <p:sp>
        <p:nvSpPr>
          <p:cNvPr id="4" name="TextBox 3"/>
          <p:cNvSpPr txBox="1"/>
          <p:nvPr/>
        </p:nvSpPr>
        <p:spPr>
          <a:xfrm>
            <a:off x="4267200" y="6324600"/>
            <a:ext cx="4572000" cy="338554"/>
          </a:xfrm>
          <a:prstGeom prst="rect">
            <a:avLst/>
          </a:prstGeom>
          <a:noFill/>
        </p:spPr>
        <p:txBody>
          <a:bodyPr wrap="square" rtlCol="0">
            <a:spAutoFit/>
          </a:bodyPr>
          <a:lstStyle/>
          <a:p>
            <a:r>
              <a:rPr lang="en-US" sz="1600" dirty="0" smtClean="0"/>
              <a:t>(Cohen, </a:t>
            </a:r>
            <a:r>
              <a:rPr lang="en-US" sz="1600" dirty="0" err="1" smtClean="0"/>
              <a:t>Nisbett</a:t>
            </a:r>
            <a:r>
              <a:rPr lang="en-US" sz="1600" dirty="0" smtClean="0"/>
              <a:t>, </a:t>
            </a:r>
            <a:r>
              <a:rPr lang="en-US" sz="1600" dirty="0" err="1" smtClean="0"/>
              <a:t>Bowdle</a:t>
            </a:r>
            <a:r>
              <a:rPr lang="en-US" sz="1600" dirty="0" smtClean="0"/>
              <a:t>, &amp; Schwarz, 1996)</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8001000" cy="1143000"/>
          </a:xfrm>
        </p:spPr>
        <p:txBody>
          <a:bodyPr>
            <a:normAutofit/>
          </a:bodyPr>
          <a:lstStyle/>
          <a:p>
            <a:r>
              <a:rPr lang="en-US" dirty="0" smtClean="0"/>
              <a:t>“Southern Culture of Honor”</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1F8A95D2-4D41-436B-AC67-BF6BA85943CF}" type="slidenum">
              <a:rPr lang="en-US" smtClean="0"/>
              <a:pPr/>
              <a:t>11</a:t>
            </a:fld>
            <a:endParaRPr lang="en-US"/>
          </a:p>
        </p:txBody>
      </p:sp>
      <p:sp>
        <p:nvSpPr>
          <p:cNvPr id="3" name="Content Placeholder 2"/>
          <p:cNvSpPr>
            <a:spLocks noGrp="1"/>
          </p:cNvSpPr>
          <p:nvPr>
            <p:ph sz="quarter" idx="1"/>
          </p:nvPr>
        </p:nvSpPr>
        <p:spPr/>
        <p:txBody>
          <a:bodyPr/>
          <a:lstStyle/>
          <a:p>
            <a:r>
              <a:rPr lang="en-US" dirty="0" smtClean="0"/>
              <a:t>Hostility assessed</a:t>
            </a:r>
          </a:p>
          <a:p>
            <a:pPr lvl="1"/>
            <a:r>
              <a:rPr lang="en-US" dirty="0" smtClean="0"/>
              <a:t>2 observers measured emotional reactions</a:t>
            </a:r>
          </a:p>
          <a:p>
            <a:pPr lvl="1"/>
            <a:r>
              <a:rPr lang="en-US" dirty="0" smtClean="0"/>
              <a:t>Face rating task</a:t>
            </a:r>
          </a:p>
          <a:p>
            <a:pPr lvl="2"/>
            <a:r>
              <a:rPr lang="en-US" dirty="0" smtClean="0"/>
              <a:t>Guess emotion being expressed in pictures</a:t>
            </a:r>
          </a:p>
          <a:p>
            <a:pPr lvl="1"/>
            <a:r>
              <a:rPr lang="en-US" dirty="0" smtClean="0"/>
              <a:t>Word completion task</a:t>
            </a:r>
          </a:p>
          <a:p>
            <a:pPr lvl="2"/>
            <a:r>
              <a:rPr lang="en-US" dirty="0" smtClean="0"/>
              <a:t>__</a:t>
            </a:r>
            <a:r>
              <a:rPr lang="en-US" dirty="0" err="1" smtClean="0"/>
              <a:t>ight</a:t>
            </a:r>
            <a:r>
              <a:rPr lang="en-US" dirty="0" smtClean="0"/>
              <a:t>, </a:t>
            </a:r>
            <a:r>
              <a:rPr lang="en-US" dirty="0" err="1" smtClean="0"/>
              <a:t>gu</a:t>
            </a:r>
            <a:r>
              <a:rPr lang="en-US" dirty="0" smtClean="0"/>
              <a:t>__  (fight or gun) OR (light or gum)</a:t>
            </a:r>
          </a:p>
          <a:p>
            <a:pPr lvl="1"/>
            <a:r>
              <a:rPr lang="en-US" dirty="0" smtClean="0"/>
              <a:t>Scenario completion task</a:t>
            </a:r>
          </a:p>
          <a:p>
            <a:pPr lvl="1"/>
            <a:endParaRPr lang="en-US" dirty="0" smtClean="0"/>
          </a:p>
          <a:p>
            <a:endParaRPr lang="en-US" dirty="0" smtClean="0"/>
          </a:p>
          <a:p>
            <a:endParaRPr lang="en-US" dirty="0"/>
          </a:p>
        </p:txBody>
      </p:sp>
      <p:sp>
        <p:nvSpPr>
          <p:cNvPr id="4" name="TextBox 3"/>
          <p:cNvSpPr txBox="1"/>
          <p:nvPr/>
        </p:nvSpPr>
        <p:spPr>
          <a:xfrm>
            <a:off x="4572000" y="6324600"/>
            <a:ext cx="4267200" cy="338554"/>
          </a:xfrm>
          <a:prstGeom prst="rect">
            <a:avLst/>
          </a:prstGeom>
          <a:noFill/>
        </p:spPr>
        <p:txBody>
          <a:bodyPr wrap="square" rtlCol="0">
            <a:spAutoFit/>
          </a:bodyPr>
          <a:lstStyle/>
          <a:p>
            <a:r>
              <a:rPr lang="en-US" sz="1600" dirty="0" smtClean="0"/>
              <a:t>Cohen, </a:t>
            </a:r>
            <a:r>
              <a:rPr lang="en-US" sz="1600" dirty="0" err="1" smtClean="0"/>
              <a:t>Nisbett</a:t>
            </a:r>
            <a:r>
              <a:rPr lang="en-US" sz="1600" dirty="0" smtClean="0"/>
              <a:t>, </a:t>
            </a:r>
            <a:r>
              <a:rPr lang="en-US" sz="1600" dirty="0" err="1" smtClean="0"/>
              <a:t>Bowdle</a:t>
            </a:r>
            <a:r>
              <a:rPr lang="en-US" sz="1600" dirty="0" smtClean="0"/>
              <a:t>, &amp; Schwarz, 1996)</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848600" cy="1143000"/>
          </a:xfrm>
        </p:spPr>
        <p:txBody>
          <a:bodyPr>
            <a:normAutofit/>
          </a:bodyPr>
          <a:lstStyle/>
          <a:p>
            <a:r>
              <a:rPr lang="en-US" sz="3800" dirty="0" smtClean="0"/>
              <a:t>Scenario Completion Task</a:t>
            </a:r>
            <a:endParaRPr lang="en-US" sz="3800" dirty="0"/>
          </a:p>
        </p:txBody>
      </p:sp>
      <p:sp>
        <p:nvSpPr>
          <p:cNvPr id="5" name="Slide Number Placeholder 4"/>
          <p:cNvSpPr>
            <a:spLocks noGrp="1"/>
          </p:cNvSpPr>
          <p:nvPr>
            <p:ph type="sldNum" sz="quarter" idx="12"/>
          </p:nvPr>
        </p:nvSpPr>
        <p:spPr/>
        <p:txBody>
          <a:bodyPr>
            <a:normAutofit fontScale="85000" lnSpcReduction="20000"/>
          </a:bodyPr>
          <a:lstStyle/>
          <a:p>
            <a:fld id="{1F8A95D2-4D41-436B-AC67-BF6BA85943CF}" type="slidenum">
              <a:rPr lang="en-US" smtClean="0"/>
              <a:pPr/>
              <a:t>12</a:t>
            </a:fld>
            <a:endParaRPr lang="en-US"/>
          </a:p>
        </p:txBody>
      </p:sp>
      <p:sp>
        <p:nvSpPr>
          <p:cNvPr id="3" name="Content Placeholder 2"/>
          <p:cNvSpPr>
            <a:spLocks noGrp="1"/>
          </p:cNvSpPr>
          <p:nvPr>
            <p:ph sz="quarter" idx="1"/>
          </p:nvPr>
        </p:nvSpPr>
        <p:spPr/>
        <p:txBody>
          <a:bodyPr>
            <a:normAutofit fontScale="92500"/>
          </a:bodyPr>
          <a:lstStyle/>
          <a:p>
            <a:r>
              <a:rPr lang="en-US" dirty="0" smtClean="0"/>
              <a:t>It had only been about twenty minutes since they had arrived at the party when Jill pulled Steve aside, obviously bothered about something.</a:t>
            </a:r>
          </a:p>
          <a:p>
            <a:r>
              <a:rPr lang="en-US" dirty="0" smtClean="0"/>
              <a:t>“What’s wrong?” asked Steve.</a:t>
            </a:r>
          </a:p>
          <a:p>
            <a:r>
              <a:rPr lang="en-US" dirty="0" smtClean="0"/>
              <a:t>“It’s Larry, I mean, he knows that you and I are engaged, but he’s already made two passes at me tonight.”</a:t>
            </a:r>
          </a:p>
          <a:p>
            <a:r>
              <a:rPr lang="en-US" dirty="0" smtClean="0"/>
              <a:t>Jill walked back into the crowd, and Steve decided to keep his eye on Larry. Sure enough, within five minutes Larry was reaching over and trying to kiss Jill. </a:t>
            </a:r>
            <a:endParaRPr lang="en-US" dirty="0"/>
          </a:p>
        </p:txBody>
      </p:sp>
      <p:sp>
        <p:nvSpPr>
          <p:cNvPr id="4" name="TextBox 3"/>
          <p:cNvSpPr txBox="1"/>
          <p:nvPr/>
        </p:nvSpPr>
        <p:spPr>
          <a:xfrm>
            <a:off x="4419600" y="6324600"/>
            <a:ext cx="4419600" cy="338554"/>
          </a:xfrm>
          <a:prstGeom prst="rect">
            <a:avLst/>
          </a:prstGeom>
          <a:noFill/>
        </p:spPr>
        <p:txBody>
          <a:bodyPr wrap="square" rtlCol="0">
            <a:spAutoFit/>
          </a:bodyPr>
          <a:lstStyle/>
          <a:p>
            <a:r>
              <a:rPr lang="en-US" sz="1600" dirty="0" smtClean="0"/>
              <a:t>Cohen, </a:t>
            </a:r>
            <a:r>
              <a:rPr lang="en-US" sz="1600" dirty="0" err="1" smtClean="0"/>
              <a:t>Nisbett</a:t>
            </a:r>
            <a:r>
              <a:rPr lang="en-US" sz="1600" dirty="0" smtClean="0"/>
              <a:t>, </a:t>
            </a:r>
            <a:r>
              <a:rPr lang="en-US" sz="1600" dirty="0" err="1" smtClean="0"/>
              <a:t>Bowdle</a:t>
            </a:r>
            <a:r>
              <a:rPr lang="en-US" sz="1600" dirty="0" smtClean="0"/>
              <a:t>, &amp; Schwarz, 1996)</a:t>
            </a:r>
            <a:endParaRPr lang="en-US"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8001000" cy="1143000"/>
          </a:xfrm>
        </p:spPr>
        <p:txBody>
          <a:bodyPr>
            <a:normAutofit fontScale="90000"/>
          </a:bodyPr>
          <a:lstStyle/>
          <a:p>
            <a:r>
              <a:rPr lang="en-US" dirty="0" smtClean="0"/>
              <a:t>Example: “Southern Culture of Honor”</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1F8A95D2-4D41-436B-AC67-BF6BA85943CF}" type="slidenum">
              <a:rPr lang="en-US" smtClean="0"/>
              <a:pPr/>
              <a:t>13</a:t>
            </a:fld>
            <a:endParaRPr lang="en-US"/>
          </a:p>
        </p:txBody>
      </p:sp>
      <p:sp>
        <p:nvSpPr>
          <p:cNvPr id="3" name="Content Placeholder 2"/>
          <p:cNvSpPr>
            <a:spLocks noGrp="1"/>
          </p:cNvSpPr>
          <p:nvPr>
            <p:ph sz="quarter" idx="1"/>
          </p:nvPr>
        </p:nvSpPr>
        <p:spPr/>
        <p:txBody>
          <a:bodyPr>
            <a:normAutofit/>
          </a:bodyPr>
          <a:lstStyle/>
          <a:p>
            <a:r>
              <a:rPr lang="en-US" dirty="0" smtClean="0"/>
              <a:t>Hostility assessed</a:t>
            </a:r>
          </a:p>
          <a:p>
            <a:pPr lvl="1"/>
            <a:r>
              <a:rPr lang="en-US" dirty="0" smtClean="0"/>
              <a:t>Before &amp; after cortisol levels</a:t>
            </a:r>
          </a:p>
          <a:p>
            <a:pPr lvl="2"/>
            <a:r>
              <a:rPr lang="en-US" dirty="0"/>
              <a:t>H</a:t>
            </a:r>
            <a:r>
              <a:rPr lang="en-US" dirty="0" smtClean="0"/>
              <a:t>ormone associated w/ stress, anxiety, &amp; arousal</a:t>
            </a:r>
          </a:p>
          <a:p>
            <a:pPr lvl="1"/>
            <a:r>
              <a:rPr lang="en-US" dirty="0" smtClean="0"/>
              <a:t>Before &amp; after testosterone levels</a:t>
            </a:r>
          </a:p>
          <a:p>
            <a:pPr lvl="2"/>
            <a:r>
              <a:rPr lang="en-US" dirty="0" smtClean="0"/>
              <a:t>Hormone associated w/ aggression &amp; dominance</a:t>
            </a:r>
          </a:p>
          <a:p>
            <a:pPr lvl="1"/>
            <a:r>
              <a:rPr lang="en-US" dirty="0" smtClean="0"/>
              <a:t>Desire to demonstrate toughness</a:t>
            </a:r>
          </a:p>
          <a:p>
            <a:pPr lvl="2"/>
            <a:r>
              <a:rPr lang="en-US" dirty="0" smtClean="0"/>
              <a:t>Public opportunity to take shock in “electric shock stress test”</a:t>
            </a:r>
          </a:p>
          <a:p>
            <a:pPr lvl="1"/>
            <a:r>
              <a:rPr lang="en-US" dirty="0" smtClean="0"/>
              <a:t>The “chicken game”</a:t>
            </a:r>
          </a:p>
          <a:p>
            <a:pPr lvl="1"/>
            <a:r>
              <a:rPr lang="en-US" dirty="0" smtClean="0"/>
              <a:t>Firmness of handshake</a:t>
            </a:r>
          </a:p>
        </p:txBody>
      </p:sp>
      <p:sp>
        <p:nvSpPr>
          <p:cNvPr id="4" name="TextBox 3"/>
          <p:cNvSpPr txBox="1"/>
          <p:nvPr/>
        </p:nvSpPr>
        <p:spPr>
          <a:xfrm>
            <a:off x="4648200" y="6324600"/>
            <a:ext cx="4191000" cy="338554"/>
          </a:xfrm>
          <a:prstGeom prst="rect">
            <a:avLst/>
          </a:prstGeom>
          <a:noFill/>
        </p:spPr>
        <p:txBody>
          <a:bodyPr wrap="square" rtlCol="0">
            <a:spAutoFit/>
          </a:bodyPr>
          <a:lstStyle/>
          <a:p>
            <a:r>
              <a:rPr lang="en-US" sz="1600" dirty="0" smtClean="0"/>
              <a:t>Cohen, </a:t>
            </a:r>
            <a:r>
              <a:rPr lang="en-US" sz="1600" dirty="0" err="1" smtClean="0"/>
              <a:t>Nisbett</a:t>
            </a:r>
            <a:r>
              <a:rPr lang="en-US" sz="1600" dirty="0" smtClean="0"/>
              <a:t>, </a:t>
            </a:r>
            <a:r>
              <a:rPr lang="en-US" sz="1600" dirty="0" err="1" smtClean="0"/>
              <a:t>Bowdle</a:t>
            </a:r>
            <a:r>
              <a:rPr lang="en-US" sz="1600" dirty="0" smtClean="0"/>
              <a:t>, &amp; Schwarz, 1996)</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point?</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1F8A95D2-4D41-436B-AC67-BF6BA85943CF}" type="slidenum">
              <a:rPr lang="en-US" smtClean="0"/>
              <a:pPr/>
              <a:t>14</a:t>
            </a:fld>
            <a:endParaRPr lang="en-US"/>
          </a:p>
        </p:txBody>
      </p:sp>
      <p:sp>
        <p:nvSpPr>
          <p:cNvPr id="3" name="Content Placeholder 2"/>
          <p:cNvSpPr>
            <a:spLocks noGrp="1"/>
          </p:cNvSpPr>
          <p:nvPr>
            <p:ph sz="quarter" idx="1"/>
          </p:nvPr>
        </p:nvSpPr>
        <p:spPr/>
        <p:txBody>
          <a:bodyPr/>
          <a:lstStyle/>
          <a:p>
            <a:r>
              <a:rPr lang="en-US" dirty="0" smtClean="0"/>
              <a:t>Many ways to </a:t>
            </a:r>
            <a:r>
              <a:rPr lang="en-US" dirty="0" err="1" smtClean="0"/>
              <a:t>operationalize</a:t>
            </a:r>
            <a:r>
              <a:rPr lang="en-US" dirty="0" smtClean="0"/>
              <a:t> </a:t>
            </a:r>
            <a:r>
              <a:rPr lang="en-US" dirty="0" err="1" smtClean="0"/>
              <a:t>vars</a:t>
            </a:r>
            <a:endParaRPr lang="en-US" dirty="0" smtClean="0"/>
          </a:p>
          <a:p>
            <a:pPr lvl="1"/>
            <a:r>
              <a:rPr lang="en-US" dirty="0" smtClean="0"/>
              <a:t>Didn’t use them all in one study though</a:t>
            </a:r>
          </a:p>
          <a:p>
            <a:pPr lvl="1"/>
            <a:endParaRPr lang="en-US" dirty="0" smtClean="0"/>
          </a:p>
          <a:p>
            <a:r>
              <a:rPr lang="en-US" dirty="0" smtClean="0"/>
              <a:t>Reliable measures?</a:t>
            </a:r>
          </a:p>
          <a:p>
            <a:endParaRPr lang="en-US" dirty="0" smtClean="0"/>
          </a:p>
          <a:p>
            <a:r>
              <a:rPr lang="en-US" dirty="0" smtClean="0"/>
              <a:t>Valid measures?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Grp="1" noChangeArrowheads="1"/>
          </p:cNvSpPr>
          <p:nvPr>
            <p:ph type="title"/>
          </p:nvPr>
        </p:nvSpPr>
        <p:spPr/>
        <p:txBody>
          <a:bodyPr/>
          <a:lstStyle/>
          <a:p>
            <a:r>
              <a:rPr lang="en-US" sz="3200" dirty="0" smtClean="0"/>
              <a:t>An operational definition should be…</a:t>
            </a:r>
            <a:endParaRPr lang="en-US" sz="3200" dirty="0"/>
          </a:p>
        </p:txBody>
      </p:sp>
      <p:sp>
        <p:nvSpPr>
          <p:cNvPr id="5" name="Slide Number Placeholder 5"/>
          <p:cNvSpPr>
            <a:spLocks noGrp="1"/>
          </p:cNvSpPr>
          <p:nvPr>
            <p:ph type="sldNum" sz="quarter" idx="12"/>
          </p:nvPr>
        </p:nvSpPr>
        <p:spPr/>
        <p:txBody>
          <a:bodyPr>
            <a:normAutofit fontScale="85000" lnSpcReduction="20000"/>
          </a:bodyPr>
          <a:lstStyle/>
          <a:p>
            <a:fld id="{FA512495-2989-4134-B4D7-FF72C5332A05}" type="slidenum">
              <a:rPr lang="en-US"/>
              <a:pPr/>
              <a:t>15</a:t>
            </a:fld>
            <a:endParaRPr lang="en-US"/>
          </a:p>
        </p:txBody>
      </p:sp>
      <p:sp>
        <p:nvSpPr>
          <p:cNvPr id="31747" name="Rectangle 3"/>
          <p:cNvSpPr>
            <a:spLocks noGrp="1" noChangeArrowheads="1"/>
          </p:cNvSpPr>
          <p:nvPr>
            <p:ph sz="quarter" idx="1"/>
          </p:nvPr>
        </p:nvSpPr>
        <p:spPr/>
        <p:txBody>
          <a:bodyPr/>
          <a:lstStyle/>
          <a:p>
            <a:endParaRPr lang="en-US" dirty="0"/>
          </a:p>
          <a:p>
            <a:r>
              <a:rPr lang="en-US" dirty="0"/>
              <a:t>Specific</a:t>
            </a:r>
          </a:p>
          <a:p>
            <a:endParaRPr lang="en-US" dirty="0"/>
          </a:p>
          <a:p>
            <a:r>
              <a:rPr lang="en-US" dirty="0" smtClean="0"/>
              <a:t>Reliable</a:t>
            </a:r>
            <a:endParaRPr lang="en-US" dirty="0"/>
          </a:p>
          <a:p>
            <a:endParaRPr lang="en-US" dirty="0"/>
          </a:p>
          <a:p>
            <a:r>
              <a:rPr lang="en-US" dirty="0" smtClean="0"/>
              <a:t>Valid</a:t>
            </a:r>
            <a:endParaRPr lang="en-US" dirty="0"/>
          </a:p>
        </p:txBody>
      </p:sp>
    </p:spTree>
    <p:extLst>
      <p:ext uri="{BB962C8B-B14F-4D97-AF65-F5344CB8AC3E}">
        <p14:creationId xmlns:p14="http://schemas.microsoft.com/office/powerpoint/2010/main" val="39598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animEffect transition="in" filter="blinds(horizontal)">
                                      <p:cBhvr>
                                        <p:cTn id="7" dur="500"/>
                                        <p:tgtEl>
                                          <p:spTgt spid="317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1747">
                                            <p:txEl>
                                              <p:pRg st="3" end="3"/>
                                            </p:txEl>
                                          </p:spTgt>
                                        </p:tgtEl>
                                        <p:attrNameLst>
                                          <p:attrName>style.visibility</p:attrName>
                                        </p:attrNameLst>
                                      </p:cBhvr>
                                      <p:to>
                                        <p:strVal val="visible"/>
                                      </p:to>
                                    </p:set>
                                    <p:animEffect transition="in" filter="blinds(horizontal)">
                                      <p:cBhvr>
                                        <p:cTn id="12" dur="500"/>
                                        <p:tgtEl>
                                          <p:spTgt spid="3174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1747">
                                            <p:txEl>
                                              <p:pRg st="5" end="5"/>
                                            </p:txEl>
                                          </p:spTgt>
                                        </p:tgtEl>
                                        <p:attrNameLst>
                                          <p:attrName>style.visibility</p:attrName>
                                        </p:attrNameLst>
                                      </p:cBhvr>
                                      <p:to>
                                        <p:strVal val="visible"/>
                                      </p:to>
                                    </p:set>
                                    <p:animEffect transition="in" filter="blinds(horizontal)">
                                      <p:cBhvr>
                                        <p:cTn id="17" dur="500"/>
                                        <p:tgtEl>
                                          <p:spTgt spid="317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a:t>
            </a:r>
            <a:endParaRPr lang="en-US" dirty="0"/>
          </a:p>
        </p:txBody>
      </p:sp>
      <p:sp>
        <p:nvSpPr>
          <p:cNvPr id="3" name="Content Placeholder 2"/>
          <p:cNvSpPr>
            <a:spLocks noGrp="1"/>
          </p:cNvSpPr>
          <p:nvPr>
            <p:ph sz="quarter" idx="1"/>
          </p:nvPr>
        </p:nvSpPr>
        <p:spPr/>
        <p:txBody>
          <a:bodyPr/>
          <a:lstStyle/>
          <a:p>
            <a:r>
              <a:rPr lang="en-US" dirty="0" smtClean="0"/>
              <a:t>Quantitative</a:t>
            </a:r>
          </a:p>
          <a:p>
            <a:pPr lvl="1"/>
            <a:r>
              <a:rPr lang="en-US" dirty="0" smtClean="0"/>
              <a:t>Expressed numerically</a:t>
            </a:r>
          </a:p>
          <a:p>
            <a:pPr lvl="1"/>
            <a:r>
              <a:rPr lang="en-US" dirty="0" smtClean="0"/>
              <a:t>Statistical tests available</a:t>
            </a:r>
          </a:p>
          <a:p>
            <a:r>
              <a:rPr lang="en-US" dirty="0" smtClean="0"/>
              <a:t>Qualitative</a:t>
            </a:r>
          </a:p>
          <a:p>
            <a:pPr lvl="1"/>
            <a:r>
              <a:rPr lang="en-US" dirty="0" smtClean="0"/>
              <a:t>In-depth</a:t>
            </a:r>
          </a:p>
          <a:p>
            <a:pPr lvl="2"/>
            <a:r>
              <a:rPr lang="en-US" dirty="0" smtClean="0"/>
              <a:t>Grounded theory – use </a:t>
            </a:r>
            <a:r>
              <a:rPr lang="en-US" dirty="0" smtClean="0"/>
              <a:t>information to </a:t>
            </a:r>
            <a:r>
              <a:rPr lang="en-US" dirty="0" smtClean="0"/>
              <a:t>develop interpretation or theory</a:t>
            </a:r>
          </a:p>
          <a:p>
            <a:pPr lvl="3"/>
            <a:r>
              <a:rPr lang="en-US" dirty="0" smtClean="0"/>
              <a:t>Identify ideas, then write theoretical narrative (broad themes)</a:t>
            </a:r>
          </a:p>
          <a:p>
            <a:pPr lvl="1"/>
            <a:r>
              <a:rPr lang="en-US" dirty="0" smtClean="0"/>
              <a:t>Difficulties w/ analyses</a:t>
            </a:r>
            <a:endParaRPr lang="en-US" dirty="0"/>
          </a:p>
        </p:txBody>
      </p:sp>
    </p:spTree>
    <p:extLst>
      <p:ext uri="{BB962C8B-B14F-4D97-AF65-F5344CB8AC3E}">
        <p14:creationId xmlns:p14="http://schemas.microsoft.com/office/powerpoint/2010/main" val="1598782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measure?</a:t>
            </a:r>
            <a:endParaRPr lang="en-US" dirty="0"/>
          </a:p>
        </p:txBody>
      </p:sp>
      <p:sp>
        <p:nvSpPr>
          <p:cNvPr id="3" name="Content Placeholder 2"/>
          <p:cNvSpPr>
            <a:spLocks noGrp="1"/>
          </p:cNvSpPr>
          <p:nvPr>
            <p:ph sz="quarter" idx="1"/>
          </p:nvPr>
        </p:nvSpPr>
        <p:spPr/>
        <p:txBody>
          <a:bodyPr/>
          <a:lstStyle/>
          <a:p>
            <a:r>
              <a:rPr lang="en-US" dirty="0" smtClean="0"/>
              <a:t>Which measure provides the best indication of the underlying construct?</a:t>
            </a:r>
          </a:p>
          <a:p>
            <a:pPr lvl="1"/>
            <a:r>
              <a:rPr lang="en-US" dirty="0" smtClean="0"/>
              <a:t>Self-reports</a:t>
            </a:r>
          </a:p>
          <a:p>
            <a:pPr lvl="2"/>
            <a:r>
              <a:rPr lang="en-US" dirty="0" smtClean="0"/>
              <a:t>Behavioral, Cognitive, Affective</a:t>
            </a:r>
          </a:p>
          <a:p>
            <a:pPr lvl="1"/>
            <a:r>
              <a:rPr lang="en-US" dirty="0" smtClean="0"/>
              <a:t>Tests </a:t>
            </a:r>
          </a:p>
          <a:p>
            <a:pPr lvl="2"/>
            <a:r>
              <a:rPr lang="en-US" dirty="0" smtClean="0"/>
              <a:t>Personality, Achievement, Aptitude</a:t>
            </a:r>
          </a:p>
          <a:p>
            <a:pPr lvl="1"/>
            <a:r>
              <a:rPr lang="en-US" dirty="0"/>
              <a:t>Behavioral </a:t>
            </a:r>
            <a:r>
              <a:rPr lang="en-US" dirty="0" smtClean="0"/>
              <a:t>measures</a:t>
            </a:r>
          </a:p>
          <a:p>
            <a:pPr lvl="2"/>
            <a:r>
              <a:rPr lang="en-US" dirty="0" smtClean="0"/>
              <a:t>Concern about reactivity</a:t>
            </a:r>
            <a:endParaRPr lang="en-US" dirty="0"/>
          </a:p>
          <a:p>
            <a:pPr lvl="1"/>
            <a:r>
              <a:rPr lang="en-US" dirty="0" smtClean="0"/>
              <a:t>Physical measures</a:t>
            </a:r>
          </a:p>
          <a:p>
            <a:r>
              <a:rPr lang="en-US" dirty="0" smtClean="0"/>
              <a:t>Each has advantages &amp; disadvantages</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4B541CCB-30A9-4BBB-8484-2E964C7814D7}" type="slidenum">
              <a:rPr lang="en-US" smtClean="0"/>
              <a:pPr>
                <a:defRPr/>
              </a:pPr>
              <a:t>17</a:t>
            </a:fld>
            <a:endParaRPr lang="en-US"/>
          </a:p>
        </p:txBody>
      </p:sp>
    </p:spTree>
    <p:extLst>
      <p:ext uri="{BB962C8B-B14F-4D97-AF65-F5344CB8AC3E}">
        <p14:creationId xmlns:p14="http://schemas.microsoft.com/office/powerpoint/2010/main" val="16193280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Measures</a:t>
            </a:r>
            <a:endParaRPr lang="en-US" dirty="0"/>
          </a:p>
        </p:txBody>
      </p:sp>
      <p:sp>
        <p:nvSpPr>
          <p:cNvPr id="3" name="Content Placeholder 2"/>
          <p:cNvSpPr>
            <a:spLocks noGrp="1"/>
          </p:cNvSpPr>
          <p:nvPr>
            <p:ph sz="quarter" idx="1"/>
          </p:nvPr>
        </p:nvSpPr>
        <p:spPr/>
        <p:txBody>
          <a:bodyPr/>
          <a:lstStyle/>
          <a:p>
            <a:pPr>
              <a:buNone/>
            </a:pPr>
            <a:r>
              <a:rPr lang="en-US" dirty="0" smtClean="0"/>
              <a:t>Scales of Measurement</a:t>
            </a:r>
          </a:p>
          <a:p>
            <a:endParaRPr lang="en-US" dirty="0" smtClean="0"/>
          </a:p>
          <a:p>
            <a:r>
              <a:rPr lang="en-US" dirty="0" smtClean="0"/>
              <a:t>Nominal Scales </a:t>
            </a:r>
          </a:p>
          <a:p>
            <a:pPr lvl="1"/>
            <a:r>
              <a:rPr lang="en-US" dirty="0" smtClean="0"/>
              <a:t>Classification</a:t>
            </a:r>
          </a:p>
          <a:p>
            <a:pPr lvl="1"/>
            <a:r>
              <a:rPr lang="en-US" dirty="0" smtClean="0"/>
              <a:t>Qualitative differences</a:t>
            </a:r>
          </a:p>
          <a:p>
            <a:pPr lvl="1"/>
            <a:endParaRPr lang="en-US" dirty="0" smtClean="0"/>
          </a:p>
          <a:p>
            <a:r>
              <a:rPr lang="en-US" dirty="0" smtClean="0"/>
              <a:t>Ordinal Scales</a:t>
            </a:r>
          </a:p>
          <a:p>
            <a:pPr lvl="1"/>
            <a:r>
              <a:rPr lang="en-US" dirty="0" smtClean="0"/>
              <a:t>Classify &amp; rank</a:t>
            </a:r>
          </a:p>
          <a:p>
            <a:endParaRPr lang="en-US" dirty="0" smtClean="0"/>
          </a:p>
        </p:txBody>
      </p:sp>
    </p:spTree>
    <p:extLst>
      <p:ext uri="{BB962C8B-B14F-4D97-AF65-F5344CB8AC3E}">
        <p14:creationId xmlns:p14="http://schemas.microsoft.com/office/powerpoint/2010/main" val="93769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Measures</a:t>
            </a:r>
            <a:endParaRPr lang="en-US" dirty="0"/>
          </a:p>
        </p:txBody>
      </p:sp>
      <p:sp>
        <p:nvSpPr>
          <p:cNvPr id="3" name="Content Placeholder 2"/>
          <p:cNvSpPr>
            <a:spLocks noGrp="1"/>
          </p:cNvSpPr>
          <p:nvPr>
            <p:ph sz="quarter" idx="1"/>
          </p:nvPr>
        </p:nvSpPr>
        <p:spPr/>
        <p:txBody>
          <a:bodyPr/>
          <a:lstStyle/>
          <a:p>
            <a:pPr>
              <a:buNone/>
            </a:pPr>
            <a:r>
              <a:rPr lang="en-US" dirty="0" smtClean="0"/>
              <a:t>Scales of Measurement</a:t>
            </a:r>
          </a:p>
          <a:p>
            <a:endParaRPr lang="en-US" dirty="0" smtClean="0"/>
          </a:p>
          <a:p>
            <a:r>
              <a:rPr lang="en-US" dirty="0" smtClean="0"/>
              <a:t>Interval Scales</a:t>
            </a:r>
          </a:p>
          <a:p>
            <a:pPr lvl="1"/>
            <a:r>
              <a:rPr lang="en-US" dirty="0" smtClean="0"/>
              <a:t>Classify, rank, &amp; categories the same size</a:t>
            </a:r>
          </a:p>
          <a:p>
            <a:pPr lvl="2"/>
            <a:r>
              <a:rPr lang="en-US" dirty="0" smtClean="0"/>
              <a:t>Arbitrary zero</a:t>
            </a:r>
          </a:p>
          <a:p>
            <a:pPr lvl="1"/>
            <a:endParaRPr lang="en-US" dirty="0" smtClean="0"/>
          </a:p>
          <a:p>
            <a:r>
              <a:rPr lang="en-US" dirty="0" smtClean="0"/>
              <a:t>Ratio Scales</a:t>
            </a:r>
          </a:p>
          <a:p>
            <a:pPr lvl="1"/>
            <a:r>
              <a:rPr lang="en-US" dirty="0" smtClean="0"/>
              <a:t>Classify, rank, categories the same size, &amp; anchored by zero point</a:t>
            </a:r>
          </a:p>
        </p:txBody>
      </p:sp>
    </p:spTree>
    <p:extLst>
      <p:ext uri="{BB962C8B-B14F-4D97-AF65-F5344CB8AC3E}">
        <p14:creationId xmlns:p14="http://schemas.microsoft.com/office/powerpoint/2010/main" val="500250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lstStyle/>
          <a:p>
            <a:r>
              <a:rPr lang="en-US" dirty="0" smtClean="0"/>
              <a:t>Defining Variables</a:t>
            </a:r>
          </a:p>
          <a:p>
            <a:r>
              <a:rPr lang="en-US" dirty="0" smtClean="0"/>
              <a:t>Types of Measures</a:t>
            </a:r>
          </a:p>
          <a:p>
            <a:r>
              <a:rPr lang="en-US" dirty="0" smtClean="0"/>
              <a:t>Scales (i.e., levels) of </a:t>
            </a:r>
            <a:r>
              <a:rPr lang="en-US" dirty="0"/>
              <a:t>Measurement</a:t>
            </a:r>
          </a:p>
          <a:p>
            <a:r>
              <a:rPr lang="en-US" dirty="0" smtClean="0"/>
              <a:t>Reliability</a:t>
            </a:r>
            <a:endParaRPr lang="en-US" dirty="0"/>
          </a:p>
          <a:p>
            <a:r>
              <a:rPr lang="en-US" dirty="0" smtClean="0"/>
              <a:t>Validity</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4B541CCB-30A9-4BBB-8484-2E964C7814D7}"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Reliability</a:t>
            </a:r>
            <a:endParaRPr lang="en-US" dirty="0"/>
          </a:p>
        </p:txBody>
      </p:sp>
      <p:sp>
        <p:nvSpPr>
          <p:cNvPr id="4" name="Slide Number Placeholder 3"/>
          <p:cNvSpPr>
            <a:spLocks noGrp="1"/>
          </p:cNvSpPr>
          <p:nvPr>
            <p:ph type="sldNum" sz="quarter" idx="11"/>
          </p:nvPr>
        </p:nvSpPr>
        <p:spPr/>
        <p:txBody>
          <a:bodyPr/>
          <a:lstStyle/>
          <a:p>
            <a:pPr>
              <a:defRPr/>
            </a:pPr>
            <a:fld id="{56144203-4E45-42B8-80DB-D988DEC99A19}" type="slidenum">
              <a:rPr lang="en-US" smtClean="0"/>
              <a:pPr>
                <a:defRPr/>
              </a:pPr>
              <a:t>20</a:t>
            </a:fld>
            <a:endParaRPr lang="en-US"/>
          </a:p>
        </p:txBody>
      </p:sp>
    </p:spTree>
    <p:extLst>
      <p:ext uri="{BB962C8B-B14F-4D97-AF65-F5344CB8AC3E}">
        <p14:creationId xmlns:p14="http://schemas.microsoft.com/office/powerpoint/2010/main" val="39626812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Your Measures</a:t>
            </a:r>
            <a:endParaRPr lang="en-US" dirty="0"/>
          </a:p>
        </p:txBody>
      </p:sp>
      <p:sp>
        <p:nvSpPr>
          <p:cNvPr id="3" name="Content Placeholder 2"/>
          <p:cNvSpPr>
            <a:spLocks noGrp="1"/>
          </p:cNvSpPr>
          <p:nvPr>
            <p:ph sz="quarter" idx="1"/>
          </p:nvPr>
        </p:nvSpPr>
        <p:spPr/>
        <p:txBody>
          <a:bodyPr/>
          <a:lstStyle/>
          <a:p>
            <a:r>
              <a:rPr lang="en-US" dirty="0" smtClean="0"/>
              <a:t>Reliability</a:t>
            </a:r>
          </a:p>
          <a:p>
            <a:pPr lvl="1"/>
            <a:r>
              <a:rPr lang="en-US" dirty="0" smtClean="0"/>
              <a:t>Stability or consistency of measure </a:t>
            </a:r>
          </a:p>
          <a:p>
            <a:pPr algn="ctr">
              <a:buNone/>
            </a:pPr>
            <a:endParaRPr lang="en-US" dirty="0" smtClean="0"/>
          </a:p>
          <a:p>
            <a:pPr algn="ctr">
              <a:buNone/>
            </a:pPr>
            <a:r>
              <a:rPr lang="en-US" dirty="0" smtClean="0"/>
              <a:t>Observed score = True Score + Measurement Error</a:t>
            </a:r>
          </a:p>
          <a:p>
            <a:pPr algn="ctr">
              <a:buNone/>
            </a:pPr>
            <a:endParaRPr lang="en-US" dirty="0" smtClean="0"/>
          </a:p>
        </p:txBody>
      </p:sp>
    </p:spTree>
    <p:extLst>
      <p:ext uri="{BB962C8B-B14F-4D97-AF65-F5344CB8AC3E}">
        <p14:creationId xmlns:p14="http://schemas.microsoft.com/office/powerpoint/2010/main" val="165778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Error</a:t>
            </a:r>
            <a:endParaRPr lang="en-US" dirty="0"/>
          </a:p>
        </p:txBody>
      </p:sp>
      <p:sp>
        <p:nvSpPr>
          <p:cNvPr id="3" name="Content Placeholder 2"/>
          <p:cNvSpPr>
            <a:spLocks noGrp="1"/>
          </p:cNvSpPr>
          <p:nvPr>
            <p:ph sz="quarter" idx="1"/>
          </p:nvPr>
        </p:nvSpPr>
        <p:spPr/>
        <p:txBody>
          <a:bodyPr/>
          <a:lstStyle/>
          <a:p>
            <a:r>
              <a:rPr lang="en-US" dirty="0" smtClean="0"/>
              <a:t>1. Observer Error</a:t>
            </a:r>
          </a:p>
          <a:p>
            <a:r>
              <a:rPr lang="en-US" dirty="0" smtClean="0"/>
              <a:t>2. Participant Changes</a:t>
            </a:r>
          </a:p>
          <a:p>
            <a:pPr lvl="1"/>
            <a:r>
              <a:rPr lang="en-US" dirty="0" smtClean="0"/>
              <a:t>Stable attributes (E.g., suspicion, intelligence)</a:t>
            </a:r>
          </a:p>
          <a:p>
            <a:pPr lvl="1"/>
            <a:r>
              <a:rPr lang="en-US" dirty="0" smtClean="0"/>
              <a:t>Transient states</a:t>
            </a:r>
          </a:p>
          <a:p>
            <a:pPr lvl="2"/>
            <a:r>
              <a:rPr lang="en-US" dirty="0" smtClean="0"/>
              <a:t>Something about person that changes regularly</a:t>
            </a:r>
          </a:p>
          <a:p>
            <a:r>
              <a:rPr lang="en-US" dirty="0" smtClean="0"/>
              <a:t>3. Environmental Changes</a:t>
            </a:r>
          </a:p>
          <a:p>
            <a:r>
              <a:rPr lang="en-US" dirty="0" smtClean="0"/>
              <a:t>4. Test characteristics</a:t>
            </a:r>
          </a:p>
          <a:p>
            <a:pPr lvl="1"/>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4B541CCB-30A9-4BBB-8484-2E964C7814D7}" type="slidenum">
              <a:rPr lang="en-US" smtClean="0"/>
              <a:pPr>
                <a:defRPr/>
              </a:pPr>
              <a:t>22</a:t>
            </a:fld>
            <a:endParaRPr lang="en-US"/>
          </a:p>
        </p:txBody>
      </p:sp>
    </p:spTree>
    <p:extLst>
      <p:ext uri="{BB962C8B-B14F-4D97-AF65-F5344CB8AC3E}">
        <p14:creationId xmlns:p14="http://schemas.microsoft.com/office/powerpoint/2010/main" val="2122692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Reliability</a:t>
            </a:r>
            <a:endParaRPr lang="en-US" dirty="0"/>
          </a:p>
        </p:txBody>
      </p:sp>
      <p:sp>
        <p:nvSpPr>
          <p:cNvPr id="3" name="Content Placeholder 2"/>
          <p:cNvSpPr>
            <a:spLocks noGrp="1"/>
          </p:cNvSpPr>
          <p:nvPr>
            <p:ph sz="quarter" idx="1"/>
          </p:nvPr>
        </p:nvSpPr>
        <p:spPr/>
        <p:txBody>
          <a:bodyPr/>
          <a:lstStyle/>
          <a:p>
            <a:r>
              <a:rPr lang="en-US" dirty="0" smtClean="0"/>
              <a:t>Test-retest reliability</a:t>
            </a:r>
          </a:p>
          <a:p>
            <a:pPr lvl="2"/>
            <a:r>
              <a:rPr lang="en-US" sz="2000" dirty="0" smtClean="0"/>
              <a:t>Participants have changed</a:t>
            </a:r>
          </a:p>
          <a:p>
            <a:pPr lvl="2"/>
            <a:r>
              <a:rPr lang="en-US" sz="2000" dirty="0" smtClean="0"/>
              <a:t>Respond in similar way</a:t>
            </a:r>
          </a:p>
          <a:p>
            <a:pPr lvl="2"/>
            <a:r>
              <a:rPr lang="en-US" sz="2000" dirty="0" smtClean="0"/>
              <a:t>Practice Effects</a:t>
            </a:r>
          </a:p>
          <a:p>
            <a:pPr lvl="2"/>
            <a:endParaRPr lang="en-US" sz="2000" dirty="0" smtClean="0"/>
          </a:p>
          <a:p>
            <a:r>
              <a:rPr lang="en-US" dirty="0" smtClean="0"/>
              <a:t>Parallel-forms (or alternative-forms) reliability</a:t>
            </a:r>
          </a:p>
          <a:p>
            <a:pPr lvl="2"/>
            <a:r>
              <a:rPr lang="en-US" dirty="0" smtClean="0"/>
              <a:t>Tests at time 1 and time 2: are they equivalent?</a:t>
            </a:r>
          </a:p>
          <a:p>
            <a:pPr marL="0" indent="0">
              <a:buNone/>
            </a:pPr>
            <a:endParaRPr lang="en-US" dirty="0" smtClean="0"/>
          </a:p>
        </p:txBody>
      </p:sp>
    </p:spTree>
    <p:extLst>
      <p:ext uri="{BB962C8B-B14F-4D97-AF65-F5344CB8AC3E}">
        <p14:creationId xmlns:p14="http://schemas.microsoft.com/office/powerpoint/2010/main" val="3760677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Reliability</a:t>
            </a:r>
            <a:endParaRPr lang="en-US" dirty="0"/>
          </a:p>
        </p:txBody>
      </p:sp>
      <p:sp>
        <p:nvSpPr>
          <p:cNvPr id="3" name="Content Placeholder 2"/>
          <p:cNvSpPr>
            <a:spLocks noGrp="1"/>
          </p:cNvSpPr>
          <p:nvPr>
            <p:ph sz="quarter" idx="1"/>
          </p:nvPr>
        </p:nvSpPr>
        <p:spPr/>
        <p:txBody>
          <a:bodyPr/>
          <a:lstStyle/>
          <a:p>
            <a:r>
              <a:rPr lang="en-US" dirty="0" smtClean="0"/>
              <a:t>Internal consistency</a:t>
            </a:r>
          </a:p>
          <a:p>
            <a:pPr lvl="2"/>
            <a:r>
              <a:rPr lang="en-US" dirty="0"/>
              <a:t>Can be measured with correlation coefficient</a:t>
            </a:r>
          </a:p>
          <a:p>
            <a:pPr lvl="2"/>
            <a:r>
              <a:rPr lang="en-US" dirty="0" smtClean="0"/>
              <a:t>Split-half reliability - </a:t>
            </a:r>
            <a:r>
              <a:rPr lang="en-US" dirty="0"/>
              <a:t>Split </a:t>
            </a:r>
            <a:r>
              <a:rPr lang="en-US" dirty="0" smtClean="0"/>
              <a:t>items on tests into equivalent halves</a:t>
            </a:r>
          </a:p>
          <a:p>
            <a:pPr lvl="2"/>
            <a:endParaRPr lang="en-US" dirty="0"/>
          </a:p>
        </p:txBody>
      </p:sp>
    </p:spTree>
    <p:extLst>
      <p:ext uri="{BB962C8B-B14F-4D97-AF65-F5344CB8AC3E}">
        <p14:creationId xmlns:p14="http://schemas.microsoft.com/office/powerpoint/2010/main" val="176434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Reliability</a:t>
            </a:r>
            <a:endParaRPr lang="en-US" dirty="0"/>
          </a:p>
        </p:txBody>
      </p:sp>
      <p:sp>
        <p:nvSpPr>
          <p:cNvPr id="3" name="Content Placeholder 2"/>
          <p:cNvSpPr>
            <a:spLocks noGrp="1"/>
          </p:cNvSpPr>
          <p:nvPr>
            <p:ph sz="quarter" idx="1"/>
          </p:nvPr>
        </p:nvSpPr>
        <p:spPr/>
        <p:txBody>
          <a:bodyPr/>
          <a:lstStyle/>
          <a:p>
            <a:pPr marL="0" indent="0">
              <a:buNone/>
            </a:pPr>
            <a:r>
              <a:rPr lang="en-US" dirty="0" smtClean="0"/>
              <a:t>Judgments/Ratings by Multiple Observers</a:t>
            </a:r>
          </a:p>
          <a:p>
            <a:pPr marL="822960" lvl="1" indent="-457200"/>
            <a:r>
              <a:rPr lang="en-US" dirty="0" err="1" smtClean="0"/>
              <a:t>Interrater</a:t>
            </a:r>
            <a:r>
              <a:rPr lang="en-US" dirty="0" smtClean="0"/>
              <a:t> (</a:t>
            </a:r>
            <a:r>
              <a:rPr lang="en-US" dirty="0" err="1" smtClean="0"/>
              <a:t>interjudge</a:t>
            </a:r>
            <a:r>
              <a:rPr lang="en-US" dirty="0" smtClean="0"/>
              <a:t>) reliability</a:t>
            </a:r>
          </a:p>
          <a:p>
            <a:pPr marL="1074420" lvl="2" indent="-342900"/>
            <a:r>
              <a:rPr lang="en-US" sz="2000" dirty="0" smtClean="0"/>
              <a:t>Extent of agreement between raters</a:t>
            </a:r>
          </a:p>
          <a:p>
            <a:pPr marL="799783" lvl="1" indent="-342900"/>
            <a:r>
              <a:rPr lang="en-US" dirty="0" smtClean="0"/>
              <a:t>Can be measured w/ correlation or percent agreement</a:t>
            </a:r>
          </a:p>
        </p:txBody>
      </p:sp>
    </p:spTree>
    <p:extLst>
      <p:ext uri="{BB962C8B-B14F-4D97-AF65-F5344CB8AC3E}">
        <p14:creationId xmlns:p14="http://schemas.microsoft.com/office/powerpoint/2010/main" val="3719886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Validity</a:t>
            </a:r>
            <a:endParaRPr lang="en-US" dirty="0"/>
          </a:p>
        </p:txBody>
      </p:sp>
      <p:sp>
        <p:nvSpPr>
          <p:cNvPr id="4" name="Slide Number Placeholder 3"/>
          <p:cNvSpPr>
            <a:spLocks noGrp="1"/>
          </p:cNvSpPr>
          <p:nvPr>
            <p:ph type="sldNum" sz="quarter" idx="11"/>
          </p:nvPr>
        </p:nvSpPr>
        <p:spPr/>
        <p:txBody>
          <a:bodyPr/>
          <a:lstStyle/>
          <a:p>
            <a:pPr>
              <a:defRPr/>
            </a:pPr>
            <a:fld id="{56144203-4E45-42B8-80DB-D988DEC99A19}"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Your Measures</a:t>
            </a:r>
            <a:endParaRPr lang="en-US" dirty="0"/>
          </a:p>
        </p:txBody>
      </p:sp>
      <p:sp>
        <p:nvSpPr>
          <p:cNvPr id="3" name="Content Placeholder 2"/>
          <p:cNvSpPr>
            <a:spLocks noGrp="1"/>
          </p:cNvSpPr>
          <p:nvPr>
            <p:ph sz="quarter" idx="1"/>
          </p:nvPr>
        </p:nvSpPr>
        <p:spPr/>
        <p:txBody>
          <a:bodyPr/>
          <a:lstStyle/>
          <a:p>
            <a:r>
              <a:rPr lang="en-US" dirty="0" smtClean="0"/>
              <a:t>Validity</a:t>
            </a:r>
          </a:p>
          <a:p>
            <a:pPr lvl="1"/>
            <a:r>
              <a:rPr lang="en-US" dirty="0" smtClean="0"/>
              <a:t>Is the measure measuring what it is meant to?</a:t>
            </a:r>
          </a:p>
          <a:p>
            <a:pPr lvl="1"/>
            <a:endParaRPr lang="en-US" dirty="0" smtClean="0"/>
          </a:p>
          <a:p>
            <a:pPr marL="457200" indent="-457200">
              <a:buFont typeface="+mj-lt"/>
              <a:buAutoNum type="arabicPeriod"/>
            </a:pPr>
            <a:r>
              <a:rPr lang="en-US" dirty="0" smtClean="0"/>
              <a:t>Face Validity</a:t>
            </a:r>
          </a:p>
          <a:p>
            <a:pPr marL="822960" lvl="1" indent="-457200"/>
            <a:r>
              <a:rPr lang="en-US" dirty="0" smtClean="0"/>
              <a:t>Does the measure </a:t>
            </a:r>
            <a:r>
              <a:rPr lang="en-US" i="1" dirty="0" smtClean="0"/>
              <a:t>appear</a:t>
            </a:r>
            <a:r>
              <a:rPr lang="en-US" dirty="0" smtClean="0"/>
              <a:t> to measure what it is intended to measure? </a:t>
            </a:r>
          </a:p>
          <a:p>
            <a:pPr marL="822960" lvl="1" indent="-457200">
              <a:buNone/>
            </a:pPr>
            <a:r>
              <a:rPr lang="en-US" dirty="0" smtClean="0"/>
              <a:t>		2 + 2 = ________</a:t>
            </a:r>
          </a:p>
          <a:p>
            <a:pPr marL="822960" lvl="1" indent="-457200">
              <a:buNone/>
            </a:pPr>
            <a:r>
              <a:rPr lang="en-US" dirty="0" smtClean="0"/>
              <a:t>		6 + 10 = ________</a:t>
            </a:r>
          </a:p>
          <a:p>
            <a:pPr marL="822960" lvl="1" indent="-457200">
              <a:buNone/>
            </a:pPr>
            <a:r>
              <a:rPr lang="en-US" dirty="0" smtClean="0"/>
              <a:t>		7 + 3 = ________</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smtClean="0"/>
              <a:t>What do you think this test measures?</a:t>
            </a:r>
            <a:endParaRPr lang="en-US" sz="3500" dirty="0"/>
          </a:p>
        </p:txBody>
      </p:sp>
      <p:sp>
        <p:nvSpPr>
          <p:cNvPr id="3" name="Content Placeholder 2"/>
          <p:cNvSpPr>
            <a:spLocks noGrp="1"/>
          </p:cNvSpPr>
          <p:nvPr>
            <p:ph sz="quarter" idx="1"/>
          </p:nvPr>
        </p:nvSpPr>
        <p:spPr/>
        <p:txBody>
          <a:bodyPr/>
          <a:lstStyle/>
          <a:p>
            <a:pPr>
              <a:buNone/>
            </a:pPr>
            <a:r>
              <a:rPr lang="en-US" sz="2400" dirty="0" smtClean="0"/>
              <a:t>1 = Strongly disagree</a:t>
            </a:r>
          </a:p>
          <a:p>
            <a:pPr>
              <a:buNone/>
            </a:pPr>
            <a:r>
              <a:rPr lang="en-US" sz="2400" dirty="0" smtClean="0"/>
              <a:t>2 = Disagree</a:t>
            </a:r>
          </a:p>
          <a:p>
            <a:pPr>
              <a:buNone/>
            </a:pPr>
            <a:r>
              <a:rPr lang="en-US" sz="2400" dirty="0" smtClean="0"/>
              <a:t>3 = Not sure</a:t>
            </a:r>
          </a:p>
          <a:p>
            <a:pPr>
              <a:buNone/>
            </a:pPr>
            <a:r>
              <a:rPr lang="en-US" sz="2400" dirty="0" smtClean="0"/>
              <a:t>4 = Agree</a:t>
            </a:r>
          </a:p>
          <a:p>
            <a:pPr>
              <a:buNone/>
            </a:pPr>
            <a:r>
              <a:rPr lang="en-US" sz="2400" dirty="0" smtClean="0"/>
              <a:t>5 = Strongly agree</a:t>
            </a:r>
          </a:p>
          <a:p>
            <a:pPr>
              <a:buNone/>
            </a:pPr>
            <a:endParaRPr lang="en-US" sz="2400" dirty="0" smtClean="0"/>
          </a:p>
          <a:p>
            <a:r>
              <a:rPr lang="en-US" sz="2400" dirty="0" smtClean="0"/>
              <a:t>I enjoy taking risks.</a:t>
            </a:r>
          </a:p>
          <a:p>
            <a:r>
              <a:rPr lang="en-US" sz="2400" dirty="0" smtClean="0"/>
              <a:t>I prefer things that involve change and variety even if they make me feel uneasy at first.</a:t>
            </a:r>
          </a:p>
          <a:p>
            <a:r>
              <a:rPr lang="en-US" sz="2400" dirty="0" smtClean="0"/>
              <a:t>I would enjoy fast driving.</a:t>
            </a:r>
          </a:p>
          <a:p>
            <a:r>
              <a:rPr lang="en-US" sz="2400" dirty="0" smtClean="0"/>
              <a:t>I would do almost anything on a dare.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Validity</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a:pPr>
            <a:r>
              <a:rPr lang="en-US" dirty="0" smtClean="0"/>
              <a:t>Face Validity</a:t>
            </a:r>
          </a:p>
          <a:p>
            <a:pPr marL="822960" lvl="1" indent="-457200"/>
            <a:r>
              <a:rPr lang="en-US" dirty="0" smtClean="0"/>
              <a:t>When might we NOT want a face valid measure?</a:t>
            </a:r>
          </a:p>
          <a:p>
            <a:pPr marL="1097280" lvl="2" indent="-457200"/>
            <a:r>
              <a:rPr lang="en-US" sz="2000" dirty="0" smtClean="0"/>
              <a:t>If we think it might influence participants’ answers</a:t>
            </a:r>
          </a:p>
          <a:p>
            <a:pPr marL="1097280" lvl="2" indent="-457200"/>
            <a:endParaRPr lang="en-US" dirty="0" smtClean="0"/>
          </a:p>
          <a:p>
            <a:pPr marL="457200" indent="-457200">
              <a:buFont typeface="+mj-lt"/>
              <a:buAutoNum type="arabicPeriod"/>
            </a:pPr>
            <a:r>
              <a:rPr lang="en-US" dirty="0" smtClean="0"/>
              <a:t>Content Validity </a:t>
            </a:r>
          </a:p>
          <a:p>
            <a:pPr marL="777875" lvl="1" indent="-457200"/>
            <a:r>
              <a:rPr lang="en-US" dirty="0" smtClean="0"/>
              <a:t>How well do the items represent the entire universe of items?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Defining Variables</a:t>
            </a:r>
            <a:endParaRPr lang="en-US" dirty="0"/>
          </a:p>
        </p:txBody>
      </p:sp>
      <p:sp>
        <p:nvSpPr>
          <p:cNvPr id="4" name="Slide Number Placeholder 3"/>
          <p:cNvSpPr>
            <a:spLocks noGrp="1"/>
          </p:cNvSpPr>
          <p:nvPr>
            <p:ph type="sldNum" sz="quarter" idx="11"/>
          </p:nvPr>
        </p:nvSpPr>
        <p:spPr/>
        <p:txBody>
          <a:bodyPr/>
          <a:lstStyle/>
          <a:p>
            <a:pPr>
              <a:defRPr/>
            </a:pPr>
            <a:fld id="{56144203-4E45-42B8-80DB-D988DEC99A19}"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Validity</a:t>
            </a:r>
            <a:endParaRPr lang="en-US" dirty="0"/>
          </a:p>
        </p:txBody>
      </p:sp>
      <p:sp>
        <p:nvSpPr>
          <p:cNvPr id="3" name="Content Placeholder 2"/>
          <p:cNvSpPr>
            <a:spLocks noGrp="1"/>
          </p:cNvSpPr>
          <p:nvPr>
            <p:ph sz="quarter" idx="1"/>
          </p:nvPr>
        </p:nvSpPr>
        <p:spPr/>
        <p:txBody>
          <a:bodyPr/>
          <a:lstStyle/>
          <a:p>
            <a:pPr marL="457200" lvl="1" indent="-457200">
              <a:spcBef>
                <a:spcPts val="700"/>
              </a:spcBef>
              <a:buClr>
                <a:schemeClr val="accent2"/>
              </a:buClr>
              <a:buSzPct val="60000"/>
              <a:buFont typeface="+mj-lt"/>
              <a:buAutoNum type="arabicPeriod" startAt="3"/>
            </a:pPr>
            <a:r>
              <a:rPr lang="en-US" dirty="0"/>
              <a:t>Criterion </a:t>
            </a:r>
            <a:r>
              <a:rPr lang="en-US" dirty="0" smtClean="0"/>
              <a:t>validity</a:t>
            </a:r>
          </a:p>
          <a:p>
            <a:pPr marL="731837" lvl="2" indent="-457200">
              <a:spcBef>
                <a:spcPts val="700"/>
              </a:spcBef>
              <a:buSzPct val="60000"/>
            </a:pPr>
            <a:r>
              <a:rPr lang="en-US" dirty="0" smtClean="0"/>
              <a:t>How </a:t>
            </a:r>
            <a:r>
              <a:rPr lang="en-US" dirty="0"/>
              <a:t>well </a:t>
            </a:r>
            <a:r>
              <a:rPr lang="en-US" dirty="0" smtClean="0"/>
              <a:t>is the measure related to other variables that reflect the same construct? </a:t>
            </a:r>
          </a:p>
          <a:p>
            <a:pPr marL="731837" lvl="2" indent="-457200">
              <a:spcBef>
                <a:spcPts val="700"/>
              </a:spcBef>
              <a:buSzPct val="60000"/>
            </a:pPr>
            <a:endParaRPr lang="en-US" dirty="0" smtClean="0"/>
          </a:p>
          <a:p>
            <a:pPr marL="731837" lvl="2" indent="-457200">
              <a:spcBef>
                <a:spcPts val="700"/>
              </a:spcBef>
              <a:buSzPct val="60000"/>
            </a:pPr>
            <a:r>
              <a:rPr lang="en-US" dirty="0"/>
              <a:t>Concurrent validity</a:t>
            </a:r>
          </a:p>
          <a:p>
            <a:pPr marL="1189037" lvl="3" indent="-457200">
              <a:spcBef>
                <a:spcPts val="700"/>
              </a:spcBef>
              <a:buSzPct val="60000"/>
            </a:pPr>
            <a:r>
              <a:rPr lang="en-US" dirty="0"/>
              <a:t>Do scores correlate with other relevant current </a:t>
            </a:r>
            <a:r>
              <a:rPr lang="en-US" dirty="0" smtClean="0"/>
              <a:t>outcome/behavior</a:t>
            </a:r>
            <a:r>
              <a:rPr lang="en-US" dirty="0"/>
              <a:t>?</a:t>
            </a:r>
          </a:p>
          <a:p>
            <a:pPr marL="1646237" lvl="4" indent="-457200">
              <a:spcBef>
                <a:spcPts val="700"/>
              </a:spcBef>
              <a:buSzPct val="60000"/>
            </a:pPr>
            <a:r>
              <a:rPr lang="en-US" dirty="0"/>
              <a:t>IQ test should correlate with </a:t>
            </a:r>
            <a:r>
              <a:rPr lang="en-US" dirty="0" smtClean="0"/>
              <a:t>current school </a:t>
            </a:r>
            <a:r>
              <a:rPr lang="en-US" dirty="0"/>
              <a:t>performance</a:t>
            </a:r>
          </a:p>
          <a:p>
            <a:pPr marL="1646237" lvl="4" indent="-457200">
              <a:spcBef>
                <a:spcPts val="700"/>
              </a:spcBef>
              <a:buSzPct val="60000"/>
            </a:pPr>
            <a:r>
              <a:rPr lang="en-US" dirty="0"/>
              <a:t>Occupational aptitude test should correlate with </a:t>
            </a:r>
            <a:r>
              <a:rPr lang="en-US" dirty="0" smtClean="0"/>
              <a:t>current work </a:t>
            </a:r>
            <a:r>
              <a:rPr lang="en-US" dirty="0"/>
              <a:t>performance</a:t>
            </a:r>
          </a:p>
          <a:p>
            <a:pPr marL="731837" lvl="2" indent="-457200">
              <a:spcBef>
                <a:spcPts val="700"/>
              </a:spcBef>
              <a:buSzPct val="60000"/>
            </a:pPr>
            <a:r>
              <a:rPr lang="en-US" dirty="0" smtClean="0"/>
              <a:t>Predictive </a:t>
            </a:r>
            <a:r>
              <a:rPr lang="en-US" dirty="0"/>
              <a:t>validity</a:t>
            </a:r>
          </a:p>
          <a:p>
            <a:pPr marL="1189037" lvl="3" indent="-457200">
              <a:spcBef>
                <a:spcPts val="700"/>
              </a:spcBef>
              <a:buSzPct val="60000"/>
            </a:pPr>
            <a:r>
              <a:rPr lang="en-US" dirty="0"/>
              <a:t>Does it correlate with future outcomes?</a:t>
            </a:r>
          </a:p>
          <a:p>
            <a:pPr marL="1646237" lvl="4" indent="-457200">
              <a:spcBef>
                <a:spcPts val="700"/>
              </a:spcBef>
              <a:buSzPct val="60000"/>
            </a:pPr>
            <a:r>
              <a:rPr lang="en-US" dirty="0"/>
              <a:t>According to </a:t>
            </a:r>
            <a:r>
              <a:rPr lang="en-US" dirty="0" smtClean="0"/>
              <a:t>theory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blinds(horizontal)">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linds(horizontal)">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Validity</a:t>
            </a:r>
            <a:endParaRPr lang="en-US" dirty="0"/>
          </a:p>
        </p:txBody>
      </p:sp>
      <p:sp>
        <p:nvSpPr>
          <p:cNvPr id="3" name="Content Placeholder 2"/>
          <p:cNvSpPr>
            <a:spLocks noGrp="1"/>
          </p:cNvSpPr>
          <p:nvPr>
            <p:ph sz="quarter" idx="1"/>
          </p:nvPr>
        </p:nvSpPr>
        <p:spPr/>
        <p:txBody>
          <a:bodyPr/>
          <a:lstStyle/>
          <a:p>
            <a:pPr marL="559435" indent="-514350">
              <a:buFont typeface="+mj-lt"/>
              <a:buAutoNum type="arabicPeriod" startAt="4"/>
            </a:pPr>
            <a:r>
              <a:rPr lang="en-US" dirty="0" smtClean="0"/>
              <a:t>Discriminant (Divergent) Validity</a:t>
            </a:r>
          </a:p>
          <a:p>
            <a:pPr marL="822643" lvl="1" indent="-457200"/>
            <a:r>
              <a:rPr lang="en-US" dirty="0" smtClean="0"/>
              <a:t>Looking for evidence that the measure is distinct from other behaviors/traits </a:t>
            </a:r>
            <a:r>
              <a:rPr lang="en-US" dirty="0"/>
              <a:t>(i.e., not correlated) </a:t>
            </a:r>
            <a:endParaRPr lang="en-US" dirty="0" smtClean="0"/>
          </a:p>
          <a:p>
            <a:pPr marL="822643" lvl="1" indent="-457200"/>
            <a:endParaRPr lang="en-US" dirty="0" smtClean="0"/>
          </a:p>
        </p:txBody>
      </p:sp>
    </p:spTree>
    <p:extLst>
      <p:ext uri="{BB962C8B-B14F-4D97-AF65-F5344CB8AC3E}">
        <p14:creationId xmlns:p14="http://schemas.microsoft.com/office/powerpoint/2010/main" val="274630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Validity</a:t>
            </a:r>
            <a:endParaRPr lang="en-US" dirty="0"/>
          </a:p>
        </p:txBody>
      </p:sp>
      <p:sp>
        <p:nvSpPr>
          <p:cNvPr id="3" name="Content Placeholder 2"/>
          <p:cNvSpPr>
            <a:spLocks noGrp="1"/>
          </p:cNvSpPr>
          <p:nvPr>
            <p:ph sz="quarter" idx="1"/>
          </p:nvPr>
        </p:nvSpPr>
        <p:spPr/>
        <p:txBody>
          <a:bodyPr/>
          <a:lstStyle/>
          <a:p>
            <a:r>
              <a:rPr lang="en-US" dirty="0" smtClean="0"/>
              <a:t>Face</a:t>
            </a:r>
          </a:p>
          <a:p>
            <a:r>
              <a:rPr lang="en-US" dirty="0" smtClean="0"/>
              <a:t>Content</a:t>
            </a:r>
          </a:p>
          <a:p>
            <a:r>
              <a:rPr lang="en-US" dirty="0" smtClean="0"/>
              <a:t>Criterion</a:t>
            </a:r>
          </a:p>
          <a:p>
            <a:pPr lvl="1"/>
            <a:r>
              <a:rPr lang="en-US" dirty="0" smtClean="0"/>
              <a:t>Concurrent</a:t>
            </a:r>
          </a:p>
          <a:p>
            <a:pPr lvl="1"/>
            <a:r>
              <a:rPr lang="en-US" dirty="0" smtClean="0"/>
              <a:t>Predictive</a:t>
            </a:r>
          </a:p>
          <a:p>
            <a:r>
              <a:rPr lang="en-US" dirty="0" smtClean="0"/>
              <a:t>Discriminant (Divergent) </a:t>
            </a:r>
          </a:p>
          <a:p>
            <a:pPr lvl="1"/>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438400" y="1981200"/>
            <a:ext cx="1905000" cy="3352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274638"/>
            <a:ext cx="8229600" cy="1143000"/>
          </a:xfrm>
        </p:spPr>
        <p:txBody>
          <a:bodyPr>
            <a:normAutofit/>
          </a:bodyPr>
          <a:lstStyle/>
          <a:p>
            <a:r>
              <a:rPr lang="en-US" sz="3600" dirty="0" smtClean="0"/>
              <a:t>Relationship Between Reliability &amp; Validity</a:t>
            </a:r>
            <a:endParaRPr lang="en-US" sz="3600" dirty="0"/>
          </a:p>
        </p:txBody>
      </p:sp>
      <p:pic>
        <p:nvPicPr>
          <p:cNvPr id="4" name="Content Placeholder 3" descr="http://www.socialresearchmethods.net/kb/Assets/images/rel&amp;val1.gif"/>
          <p:cNvPicPr>
            <a:picLocks noGrp="1"/>
          </p:cNvPicPr>
          <p:nvPr>
            <p:ph sz="quarter" idx="1"/>
          </p:nvPr>
        </p:nvPicPr>
        <p:blipFill>
          <a:blip r:embed="rId3" cstate="print"/>
          <a:srcRect/>
          <a:stretch>
            <a:fillRect/>
          </a:stretch>
        </p:blipFill>
        <p:spPr bwMode="auto">
          <a:xfrm>
            <a:off x="457200" y="2286000"/>
            <a:ext cx="7924799" cy="3048000"/>
          </a:xfrm>
          <a:prstGeom prst="rect">
            <a:avLst/>
          </a:prstGeom>
          <a:noFill/>
          <a:ln w="9525">
            <a:noFill/>
            <a:miter lim="800000"/>
            <a:headEnd/>
            <a:tailEnd/>
          </a:ln>
        </p:spPr>
      </p:pic>
      <p:sp>
        <p:nvSpPr>
          <p:cNvPr id="10" name="Rectangle 9"/>
          <p:cNvSpPr/>
          <p:nvPr/>
        </p:nvSpPr>
        <p:spPr>
          <a:xfrm>
            <a:off x="2362200" y="2133600"/>
            <a:ext cx="2057400" cy="3352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514600" y="1752600"/>
            <a:ext cx="1905000" cy="434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Can be reliable, without being valid.</a:t>
            </a:r>
          </a:p>
          <a:p>
            <a:pPr algn="ctr"/>
            <a:endParaRPr lang="en-US" dirty="0">
              <a:solidFill>
                <a:schemeClr val="tx1"/>
              </a:solidFill>
            </a:endParaRPr>
          </a:p>
          <a:p>
            <a:pPr algn="ctr"/>
            <a:r>
              <a:rPr lang="en-US" dirty="0" smtClean="0">
                <a:solidFill>
                  <a:schemeClr val="tx1"/>
                </a:solidFill>
              </a:rPr>
              <a:t>But can’t be valid, without being reliable.</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sz="quarter" idx="1"/>
          </p:nvPr>
        </p:nvSpPr>
        <p:spPr/>
        <p:txBody>
          <a:bodyPr/>
          <a:lstStyle/>
          <a:p>
            <a:r>
              <a:rPr lang="en-US" dirty="0"/>
              <a:t>Defining Variables</a:t>
            </a:r>
          </a:p>
          <a:p>
            <a:r>
              <a:rPr lang="en-US" dirty="0"/>
              <a:t>Types of Measures</a:t>
            </a:r>
          </a:p>
          <a:p>
            <a:r>
              <a:rPr lang="en-US" dirty="0"/>
              <a:t>Scales (i.e., levels) of Measurement</a:t>
            </a:r>
          </a:p>
          <a:p>
            <a:r>
              <a:rPr lang="en-US" dirty="0"/>
              <a:t>Reliability</a:t>
            </a:r>
          </a:p>
          <a:p>
            <a:r>
              <a:rPr lang="en-US" dirty="0"/>
              <a:t>Validity</a:t>
            </a:r>
          </a:p>
        </p:txBody>
      </p:sp>
      <p:sp>
        <p:nvSpPr>
          <p:cNvPr id="4" name="Slide Number Placeholder 3"/>
          <p:cNvSpPr>
            <a:spLocks noGrp="1"/>
          </p:cNvSpPr>
          <p:nvPr>
            <p:ph type="sldNum" sz="quarter" idx="12"/>
          </p:nvPr>
        </p:nvSpPr>
        <p:spPr/>
        <p:txBody>
          <a:bodyPr>
            <a:normAutofit fontScale="85000" lnSpcReduction="20000"/>
          </a:bodyPr>
          <a:lstStyle/>
          <a:p>
            <a:pPr>
              <a:defRPr/>
            </a:pPr>
            <a:fld id="{4B541CCB-30A9-4BBB-8484-2E964C7814D7}" type="slidenum">
              <a:rPr lang="en-US" smtClean="0"/>
              <a:pPr>
                <a:defRPr/>
              </a:pPr>
              <a:t>34</a:t>
            </a:fld>
            <a:endParaRPr lang="en-US"/>
          </a:p>
        </p:txBody>
      </p:sp>
    </p:spTree>
    <p:extLst>
      <p:ext uri="{BB962C8B-B14F-4D97-AF65-F5344CB8AC3E}">
        <p14:creationId xmlns:p14="http://schemas.microsoft.com/office/powerpoint/2010/main" val="25038134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2743200"/>
            <a:ext cx="8113713" cy="3276600"/>
          </a:xfrm>
        </p:spPr>
        <p:txBody>
          <a:bodyPr/>
          <a:lstStyle/>
          <a:p>
            <a:pPr marL="514350" indent="-514350">
              <a:buAutoNum type="arabicPeriod"/>
            </a:pPr>
            <a:r>
              <a:rPr lang="en-US" dirty="0" smtClean="0"/>
              <a:t>What is the difference between reliability and validity?</a:t>
            </a:r>
          </a:p>
          <a:p>
            <a:pPr marL="514350" indent="-514350">
              <a:buAutoNum type="arabicPeriod"/>
            </a:pPr>
            <a:r>
              <a:rPr lang="en-US" dirty="0"/>
              <a:t>P</a:t>
            </a:r>
            <a:r>
              <a:rPr lang="en-US" dirty="0" smtClean="0"/>
              <a:t>rovide an example on a measure that would have high content validity.</a:t>
            </a:r>
          </a:p>
          <a:p>
            <a:pPr marL="514350" indent="-514350">
              <a:buAutoNum type="arabicPeriod"/>
            </a:pPr>
            <a:r>
              <a:rPr lang="en-US" dirty="0" smtClean="0"/>
              <a:t>Imagine I wanted to measure helping behavior. How might I operationalize this variable?</a:t>
            </a:r>
            <a:endParaRPr lang="en-US" dirty="0"/>
          </a:p>
        </p:txBody>
      </p:sp>
      <p:sp>
        <p:nvSpPr>
          <p:cNvPr id="3" name="Title 2"/>
          <p:cNvSpPr>
            <a:spLocks noGrp="1"/>
          </p:cNvSpPr>
          <p:nvPr>
            <p:ph type="title"/>
          </p:nvPr>
        </p:nvSpPr>
        <p:spPr/>
        <p:txBody>
          <a:bodyPr/>
          <a:lstStyle/>
          <a:p>
            <a:r>
              <a:rPr lang="en-US" dirty="0" smtClean="0"/>
              <a:t>Mini-Review</a:t>
            </a:r>
            <a:endParaRPr lang="en-US" dirty="0"/>
          </a:p>
        </p:txBody>
      </p:sp>
      <p:sp>
        <p:nvSpPr>
          <p:cNvPr id="4" name="Slide Number Placeholder 3"/>
          <p:cNvSpPr>
            <a:spLocks noGrp="1"/>
          </p:cNvSpPr>
          <p:nvPr>
            <p:ph type="sldNum" sz="quarter" idx="11"/>
          </p:nvPr>
        </p:nvSpPr>
        <p:spPr/>
        <p:txBody>
          <a:bodyPr/>
          <a:lstStyle/>
          <a:p>
            <a:pPr>
              <a:defRPr/>
            </a:pPr>
            <a:fld id="{56144203-4E45-42B8-80DB-D988DEC99A19}" type="slidenum">
              <a:rPr lang="en-US" smtClean="0"/>
              <a:pPr>
                <a:defRPr/>
              </a:pPr>
              <a:t>35</a:t>
            </a:fld>
            <a:endParaRPr lang="en-US"/>
          </a:p>
        </p:txBody>
      </p:sp>
    </p:spTree>
    <p:extLst>
      <p:ext uri="{BB962C8B-B14F-4D97-AF65-F5344CB8AC3E}">
        <p14:creationId xmlns:p14="http://schemas.microsoft.com/office/powerpoint/2010/main" val="957697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 &amp; Definitions</a:t>
            </a:r>
            <a:endParaRPr lang="en-US" dirty="0"/>
          </a:p>
        </p:txBody>
      </p:sp>
      <p:sp>
        <p:nvSpPr>
          <p:cNvPr id="3" name="Content Placeholder 2"/>
          <p:cNvSpPr>
            <a:spLocks noGrp="1"/>
          </p:cNvSpPr>
          <p:nvPr>
            <p:ph sz="quarter" idx="1"/>
          </p:nvPr>
        </p:nvSpPr>
        <p:spPr/>
        <p:txBody>
          <a:bodyPr/>
          <a:lstStyle/>
          <a:p>
            <a:r>
              <a:rPr lang="en-US" dirty="0" smtClean="0"/>
              <a:t>Variable</a:t>
            </a:r>
          </a:p>
          <a:p>
            <a:pPr lvl="1"/>
            <a:r>
              <a:rPr lang="en-US" dirty="0" smtClean="0"/>
              <a:t>Something that varies and can be measured</a:t>
            </a:r>
          </a:p>
          <a:p>
            <a:endParaRPr lang="en-US" dirty="0"/>
          </a:p>
          <a:p>
            <a:r>
              <a:rPr lang="en-US" dirty="0" smtClean="0"/>
              <a:t>Hypothetical constructs</a:t>
            </a:r>
          </a:p>
          <a:p>
            <a:pPr lvl="1"/>
            <a:r>
              <a:rPr lang="en-US" dirty="0" smtClean="0"/>
              <a:t>Attributes/mechanisms that help explain/predict behavior</a:t>
            </a:r>
          </a:p>
          <a:p>
            <a:pPr lvl="1"/>
            <a:r>
              <a:rPr lang="en-US" dirty="0" smtClean="0"/>
              <a:t>May not be directly observed </a:t>
            </a:r>
          </a:p>
          <a:p>
            <a:pPr lvl="1"/>
            <a:r>
              <a:rPr lang="en-US" dirty="0" smtClean="0"/>
              <a:t>But may be associated with something that can be measured</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4B541CCB-30A9-4BBB-8484-2E964C7814D7}"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p:txBody>
          <a:bodyPr/>
          <a:lstStyle/>
          <a:p>
            <a:r>
              <a:rPr lang="en-US" dirty="0" smtClean="0"/>
              <a:t>Variables &amp; Definitions</a:t>
            </a:r>
            <a:endParaRPr lang="en-US" dirty="0"/>
          </a:p>
        </p:txBody>
      </p:sp>
      <p:sp>
        <p:nvSpPr>
          <p:cNvPr id="5" name="Slide Number Placeholder 5"/>
          <p:cNvSpPr>
            <a:spLocks noGrp="1"/>
          </p:cNvSpPr>
          <p:nvPr>
            <p:ph type="sldNum" sz="quarter" idx="12"/>
          </p:nvPr>
        </p:nvSpPr>
        <p:spPr/>
        <p:txBody>
          <a:bodyPr>
            <a:normAutofit fontScale="85000" lnSpcReduction="20000"/>
          </a:bodyPr>
          <a:lstStyle/>
          <a:p>
            <a:fld id="{4F665771-7AAF-49F5-AB84-47CB2C9450E8}" type="slidenum">
              <a:rPr lang="en-US"/>
              <a:pPr/>
              <a:t>5</a:t>
            </a:fld>
            <a:endParaRPr lang="en-US"/>
          </a:p>
        </p:txBody>
      </p:sp>
      <p:sp>
        <p:nvSpPr>
          <p:cNvPr id="29699" name="Rectangle 3"/>
          <p:cNvSpPr>
            <a:spLocks noGrp="1" noChangeArrowheads="1"/>
          </p:cNvSpPr>
          <p:nvPr>
            <p:ph sz="quarter" idx="1"/>
          </p:nvPr>
        </p:nvSpPr>
        <p:spPr/>
        <p:txBody>
          <a:bodyPr>
            <a:normAutofit lnSpcReduction="10000"/>
          </a:bodyPr>
          <a:lstStyle/>
          <a:p>
            <a:pPr>
              <a:lnSpc>
                <a:spcPct val="90000"/>
              </a:lnSpc>
              <a:buNone/>
            </a:pPr>
            <a:endParaRPr lang="en-US" sz="2000" dirty="0" smtClean="0"/>
          </a:p>
          <a:p>
            <a:pPr>
              <a:lnSpc>
                <a:spcPct val="90000"/>
              </a:lnSpc>
            </a:pPr>
            <a:r>
              <a:rPr lang="en-US" sz="2400" dirty="0" smtClean="0"/>
              <a:t>Conceptual Definitions: </a:t>
            </a:r>
            <a:r>
              <a:rPr lang="en-US" sz="2400" dirty="0"/>
              <a:t>What you’d read in a textbook</a:t>
            </a:r>
          </a:p>
          <a:p>
            <a:pPr>
              <a:lnSpc>
                <a:spcPct val="90000"/>
              </a:lnSpc>
            </a:pPr>
            <a:endParaRPr lang="en-US" sz="2400" dirty="0"/>
          </a:p>
          <a:p>
            <a:pPr>
              <a:lnSpc>
                <a:spcPct val="90000"/>
              </a:lnSpc>
            </a:pPr>
            <a:r>
              <a:rPr lang="en-US" sz="2400" dirty="0"/>
              <a:t>Aggression????</a:t>
            </a:r>
          </a:p>
          <a:p>
            <a:pPr lvl="1">
              <a:lnSpc>
                <a:spcPct val="90000"/>
              </a:lnSpc>
            </a:pPr>
            <a:r>
              <a:rPr lang="en-US" sz="2400" dirty="0"/>
              <a:t>“A response intended to inflict pain or discomfort” (Averill, 1982, p. 30)</a:t>
            </a:r>
          </a:p>
          <a:p>
            <a:pPr lvl="1">
              <a:lnSpc>
                <a:spcPct val="90000"/>
              </a:lnSpc>
            </a:pPr>
            <a:r>
              <a:rPr lang="en-US" sz="2400" dirty="0"/>
              <a:t>“Any form of behavior directed toward the </a:t>
            </a:r>
            <a:r>
              <a:rPr lang="en-US" sz="2400"/>
              <a:t>goal </a:t>
            </a:r>
            <a:r>
              <a:rPr lang="en-US" sz="2400" smtClean="0"/>
              <a:t>of </a:t>
            </a:r>
            <a:r>
              <a:rPr lang="en-US" sz="2400" dirty="0"/>
              <a:t>harming or injuring another living being who is motivated to avoid such treatment” (R.A. Baron, 1977, p. 7)</a:t>
            </a:r>
          </a:p>
          <a:p>
            <a:pPr lvl="1">
              <a:lnSpc>
                <a:spcPct val="90000"/>
              </a:lnSpc>
            </a:pPr>
            <a:r>
              <a:rPr lang="en-US" sz="2400" dirty="0"/>
              <a:t>“The use of threat or force, in territory not clearly one’s own, without clear evidence that a majority of the emotionally involved people in that territory want such intervention” (R. K. White, 1984, p. 14)</a:t>
            </a:r>
          </a:p>
          <a:p>
            <a:pPr>
              <a:lnSpc>
                <a:spcPct val="90000"/>
              </a:lnSpc>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Effect transition="in" filter="blinds(horizontal)">
                                      <p:cBhvr>
                                        <p:cTn id="7" dur="500"/>
                                        <p:tgtEl>
                                          <p:spTgt spid="296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9699">
                                            <p:txEl>
                                              <p:pRg st="3" end="3"/>
                                            </p:txEl>
                                          </p:spTgt>
                                        </p:tgtEl>
                                        <p:attrNameLst>
                                          <p:attrName>style.visibility</p:attrName>
                                        </p:attrNameLst>
                                      </p:cBhvr>
                                      <p:to>
                                        <p:strVal val="visible"/>
                                      </p:to>
                                    </p:set>
                                    <p:animEffect transition="in" filter="blinds(horizontal)">
                                      <p:cBhvr>
                                        <p:cTn id="12" dur="500"/>
                                        <p:tgtEl>
                                          <p:spTgt spid="2969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9699">
                                            <p:txEl>
                                              <p:pRg st="4" end="4"/>
                                            </p:txEl>
                                          </p:spTgt>
                                        </p:tgtEl>
                                        <p:attrNameLst>
                                          <p:attrName>style.visibility</p:attrName>
                                        </p:attrNameLst>
                                      </p:cBhvr>
                                      <p:to>
                                        <p:strVal val="visible"/>
                                      </p:to>
                                    </p:set>
                                    <p:animEffect transition="in" filter="blinds(horizontal)">
                                      <p:cBhvr>
                                        <p:cTn id="17" dur="500"/>
                                        <p:tgtEl>
                                          <p:spTgt spid="2969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9699">
                                            <p:txEl>
                                              <p:pRg st="5" end="5"/>
                                            </p:txEl>
                                          </p:spTgt>
                                        </p:tgtEl>
                                        <p:attrNameLst>
                                          <p:attrName>style.visibility</p:attrName>
                                        </p:attrNameLst>
                                      </p:cBhvr>
                                      <p:to>
                                        <p:strVal val="visible"/>
                                      </p:to>
                                    </p:set>
                                    <p:animEffect transition="in" filter="blinds(horizontal)">
                                      <p:cBhvr>
                                        <p:cTn id="22" dur="500"/>
                                        <p:tgtEl>
                                          <p:spTgt spid="2969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9699">
                                            <p:txEl>
                                              <p:pRg st="6" end="6"/>
                                            </p:txEl>
                                          </p:spTgt>
                                        </p:tgtEl>
                                        <p:attrNameLst>
                                          <p:attrName>style.visibility</p:attrName>
                                        </p:attrNameLst>
                                      </p:cBhvr>
                                      <p:to>
                                        <p:strVal val="visible"/>
                                      </p:to>
                                    </p:set>
                                    <p:animEffect transition="in" filter="blinds(horizontal)">
                                      <p:cBhvr>
                                        <p:cTn id="27" dur="500"/>
                                        <p:tgtEl>
                                          <p:spTgt spid="296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2"/>
          <p:cNvSpPr>
            <a:spLocks noGrp="1" noChangeArrowheads="1"/>
          </p:cNvSpPr>
          <p:nvPr>
            <p:ph type="title"/>
          </p:nvPr>
        </p:nvSpPr>
        <p:spPr/>
        <p:txBody>
          <a:bodyPr/>
          <a:lstStyle/>
          <a:p>
            <a:r>
              <a:rPr lang="en-US" dirty="0"/>
              <a:t>Defining </a:t>
            </a:r>
            <a:r>
              <a:rPr lang="en-US" dirty="0" smtClean="0"/>
              <a:t>Variables</a:t>
            </a:r>
            <a:endParaRPr lang="en-US" dirty="0"/>
          </a:p>
        </p:txBody>
      </p:sp>
      <p:sp>
        <p:nvSpPr>
          <p:cNvPr id="5" name="Slide Number Placeholder 5"/>
          <p:cNvSpPr>
            <a:spLocks noGrp="1"/>
          </p:cNvSpPr>
          <p:nvPr>
            <p:ph type="sldNum" sz="quarter" idx="12"/>
          </p:nvPr>
        </p:nvSpPr>
        <p:spPr/>
        <p:txBody>
          <a:bodyPr>
            <a:normAutofit fontScale="85000" lnSpcReduction="20000"/>
          </a:bodyPr>
          <a:lstStyle/>
          <a:p>
            <a:fld id="{6B61C755-1762-4A76-9E8C-EB457F07E365}" type="slidenum">
              <a:rPr lang="en-US"/>
              <a:pPr/>
              <a:t>6</a:t>
            </a:fld>
            <a:endParaRPr lang="en-US"/>
          </a:p>
        </p:txBody>
      </p:sp>
      <p:sp>
        <p:nvSpPr>
          <p:cNvPr id="57347" name="Rectangle 3"/>
          <p:cNvSpPr>
            <a:spLocks noGrp="1" noChangeArrowheads="1"/>
          </p:cNvSpPr>
          <p:nvPr>
            <p:ph sz="quarter" idx="1"/>
          </p:nvPr>
        </p:nvSpPr>
        <p:spPr/>
        <p:txBody>
          <a:bodyPr/>
          <a:lstStyle/>
          <a:p>
            <a:r>
              <a:rPr lang="en-US" dirty="0" smtClean="0"/>
              <a:t>Operational definition “</a:t>
            </a:r>
            <a:r>
              <a:rPr lang="en-US" dirty="0" err="1" smtClean="0"/>
              <a:t>Operationalization</a:t>
            </a:r>
            <a:r>
              <a:rPr lang="en-US" dirty="0" smtClean="0"/>
              <a:t>”</a:t>
            </a:r>
          </a:p>
          <a:p>
            <a:pPr lvl="1"/>
            <a:r>
              <a:rPr lang="en-US" dirty="0" smtClean="0"/>
              <a:t>Measurement or measurement procedure</a:t>
            </a:r>
          </a:p>
          <a:p>
            <a:pPr lvl="1"/>
            <a:endParaRPr lang="en-US" dirty="0" smtClean="0"/>
          </a:p>
          <a:p>
            <a:r>
              <a:rPr lang="en-US" dirty="0" smtClean="0"/>
              <a:t>How would you measure aggression?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blinds(horizontal)">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blinds(horizontal)">
                                      <p:cBhvr>
                                        <p:cTn id="12" dur="500"/>
                                        <p:tgtEl>
                                          <p:spTgt spid="57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7347">
                                            <p:txEl>
                                              <p:pRg st="3" end="3"/>
                                            </p:txEl>
                                          </p:spTgt>
                                        </p:tgtEl>
                                        <p:attrNameLst>
                                          <p:attrName>style.visibility</p:attrName>
                                        </p:attrNameLst>
                                      </p:cBhvr>
                                      <p:to>
                                        <p:strVal val="visible"/>
                                      </p:to>
                                    </p:set>
                                    <p:animEffect transition="in" filter="blinds(horizontal)">
                                      <p:cBhvr>
                                        <p:cTn id="17" dur="500"/>
                                        <p:tgtEl>
                                          <p:spTgt spid="57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Grp="1" noChangeArrowheads="1"/>
          </p:cNvSpPr>
          <p:nvPr>
            <p:ph type="title"/>
          </p:nvPr>
        </p:nvSpPr>
        <p:spPr/>
        <p:txBody>
          <a:bodyPr/>
          <a:lstStyle/>
          <a:p>
            <a:r>
              <a:rPr lang="en-US" dirty="0" smtClean="0"/>
              <a:t>Defining Variables</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66BBDEE7-7AEE-4A44-8C83-C8899CBE0D1F}" type="slidenum">
              <a:rPr lang="en-US"/>
              <a:pPr/>
              <a:t>7</a:t>
            </a:fld>
            <a:endParaRPr lang="en-US"/>
          </a:p>
        </p:txBody>
      </p:sp>
      <p:sp>
        <p:nvSpPr>
          <p:cNvPr id="37891" name="Rectangle 3"/>
          <p:cNvSpPr>
            <a:spLocks noGrp="1" noChangeArrowheads="1"/>
          </p:cNvSpPr>
          <p:nvPr>
            <p:ph sz="quarter" idx="1"/>
          </p:nvPr>
        </p:nvSpPr>
        <p:spPr/>
        <p:txBody>
          <a:bodyPr>
            <a:noAutofit/>
          </a:bodyPr>
          <a:lstStyle/>
          <a:p>
            <a:pPr>
              <a:lnSpc>
                <a:spcPct val="80000"/>
              </a:lnSpc>
            </a:pPr>
            <a:r>
              <a:rPr lang="en-US" dirty="0" smtClean="0"/>
              <a:t>“</a:t>
            </a:r>
            <a:r>
              <a:rPr lang="en-US" dirty="0"/>
              <a:t>Exercise </a:t>
            </a:r>
            <a:r>
              <a:rPr lang="en-US" dirty="0" smtClean="0"/>
              <a:t>leads to </a:t>
            </a:r>
            <a:r>
              <a:rPr lang="en-US" dirty="0"/>
              <a:t>weight loss”</a:t>
            </a:r>
          </a:p>
          <a:p>
            <a:pPr>
              <a:lnSpc>
                <a:spcPct val="80000"/>
              </a:lnSpc>
            </a:pPr>
            <a:endParaRPr lang="en-US" sz="2400" dirty="0"/>
          </a:p>
          <a:p>
            <a:pPr>
              <a:lnSpc>
                <a:spcPct val="80000"/>
              </a:lnSpc>
            </a:pPr>
            <a:r>
              <a:rPr lang="en-US" sz="2400" dirty="0"/>
              <a:t>Exercise</a:t>
            </a:r>
          </a:p>
          <a:p>
            <a:pPr lvl="1">
              <a:lnSpc>
                <a:spcPct val="80000"/>
              </a:lnSpc>
            </a:pPr>
            <a:r>
              <a:rPr lang="en-US" sz="2400" dirty="0"/>
              <a:t>Thumb </a:t>
            </a:r>
            <a:r>
              <a:rPr lang="en-US" sz="2400" dirty="0" smtClean="0"/>
              <a:t>twiddling </a:t>
            </a:r>
            <a:r>
              <a:rPr lang="en-US" sz="2400" dirty="0"/>
              <a:t>1 minute per week</a:t>
            </a:r>
          </a:p>
          <a:p>
            <a:pPr lvl="1">
              <a:lnSpc>
                <a:spcPct val="80000"/>
              </a:lnSpc>
            </a:pPr>
            <a:r>
              <a:rPr lang="en-US" sz="2400" dirty="0"/>
              <a:t>10 pushups each day</a:t>
            </a:r>
          </a:p>
          <a:p>
            <a:pPr lvl="1">
              <a:lnSpc>
                <a:spcPct val="80000"/>
              </a:lnSpc>
            </a:pPr>
            <a:r>
              <a:rPr lang="en-US" sz="2400" dirty="0"/>
              <a:t>½ hour aerobic activity, 5 days a week where heart rate is greater than 140 </a:t>
            </a:r>
            <a:r>
              <a:rPr lang="en-US" sz="2400" dirty="0" err="1"/>
              <a:t>bpm</a:t>
            </a:r>
            <a:endParaRPr lang="en-US" sz="2400" dirty="0"/>
          </a:p>
          <a:p>
            <a:pPr>
              <a:lnSpc>
                <a:spcPct val="80000"/>
              </a:lnSpc>
            </a:pPr>
            <a:endParaRPr lang="en-US" sz="2400" dirty="0"/>
          </a:p>
          <a:p>
            <a:pPr>
              <a:lnSpc>
                <a:spcPct val="80000"/>
              </a:lnSpc>
            </a:pPr>
            <a:r>
              <a:rPr lang="en-US" sz="2400" dirty="0"/>
              <a:t>Weight loss</a:t>
            </a:r>
          </a:p>
          <a:p>
            <a:pPr lvl="1">
              <a:lnSpc>
                <a:spcPct val="80000"/>
              </a:lnSpc>
            </a:pPr>
            <a:r>
              <a:rPr lang="en-US" sz="2400" dirty="0"/>
              <a:t>Pounds</a:t>
            </a:r>
          </a:p>
          <a:p>
            <a:pPr lvl="1">
              <a:lnSpc>
                <a:spcPct val="80000"/>
              </a:lnSpc>
            </a:pPr>
            <a:r>
              <a:rPr lang="en-US" sz="2400" dirty="0"/>
              <a:t>Waist Size</a:t>
            </a:r>
          </a:p>
          <a:p>
            <a:pPr lvl="1">
              <a:lnSpc>
                <a:spcPct val="80000"/>
              </a:lnSpc>
            </a:pPr>
            <a:r>
              <a:rPr lang="en-US" sz="2400" dirty="0"/>
              <a:t>Body fat content</a:t>
            </a:r>
          </a:p>
          <a:p>
            <a:pPr lvl="1">
              <a:lnSpc>
                <a:spcPct val="80000"/>
              </a:lnSpc>
            </a:pPr>
            <a:r>
              <a:rPr lang="en-US" sz="2400" dirty="0"/>
              <a:t>Clothes size</a:t>
            </a:r>
          </a:p>
        </p:txBody>
      </p:sp>
      <p:pic>
        <p:nvPicPr>
          <p:cNvPr id="37892" name="Picture 4" descr="MCj02512850000[1]"/>
          <p:cNvPicPr>
            <a:picLocks noChangeAspect="1" noChangeArrowheads="1"/>
          </p:cNvPicPr>
          <p:nvPr/>
        </p:nvPicPr>
        <p:blipFill>
          <a:blip r:embed="rId3" cstate="print"/>
          <a:srcRect/>
          <a:stretch>
            <a:fillRect/>
          </a:stretch>
        </p:blipFill>
        <p:spPr bwMode="auto">
          <a:xfrm>
            <a:off x="6858000" y="5257800"/>
            <a:ext cx="1600200" cy="10683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7891">
                                            <p:txEl>
                                              <p:pRg st="2" end="2"/>
                                            </p:txEl>
                                          </p:spTgt>
                                        </p:tgtEl>
                                        <p:attrNameLst>
                                          <p:attrName>style.visibility</p:attrName>
                                        </p:attrNameLst>
                                      </p:cBhvr>
                                      <p:to>
                                        <p:strVal val="visible"/>
                                      </p:to>
                                    </p:set>
                                    <p:animEffect transition="in" filter="blinds(horizontal)">
                                      <p:cBhvr>
                                        <p:cTn id="7" dur="500"/>
                                        <p:tgtEl>
                                          <p:spTgt spid="3789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7891">
                                            <p:txEl>
                                              <p:pRg st="3" end="3"/>
                                            </p:txEl>
                                          </p:spTgt>
                                        </p:tgtEl>
                                        <p:attrNameLst>
                                          <p:attrName>style.visibility</p:attrName>
                                        </p:attrNameLst>
                                      </p:cBhvr>
                                      <p:to>
                                        <p:strVal val="visible"/>
                                      </p:to>
                                    </p:set>
                                    <p:animEffect transition="in" filter="blinds(horizontal)">
                                      <p:cBhvr>
                                        <p:cTn id="12" dur="500"/>
                                        <p:tgtEl>
                                          <p:spTgt spid="37891">
                                            <p:txEl>
                                              <p:pRg st="3" end="3"/>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7891">
                                            <p:txEl>
                                              <p:pRg st="4" end="4"/>
                                            </p:txEl>
                                          </p:spTgt>
                                        </p:tgtEl>
                                        <p:attrNameLst>
                                          <p:attrName>style.visibility</p:attrName>
                                        </p:attrNameLst>
                                      </p:cBhvr>
                                      <p:to>
                                        <p:strVal val="visible"/>
                                      </p:to>
                                    </p:set>
                                    <p:animEffect transition="in" filter="blinds(horizontal)">
                                      <p:cBhvr>
                                        <p:cTn id="15" dur="500"/>
                                        <p:tgtEl>
                                          <p:spTgt spid="37891">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7891">
                                            <p:txEl>
                                              <p:pRg st="5" end="5"/>
                                            </p:txEl>
                                          </p:spTgt>
                                        </p:tgtEl>
                                        <p:attrNameLst>
                                          <p:attrName>style.visibility</p:attrName>
                                        </p:attrNameLst>
                                      </p:cBhvr>
                                      <p:to>
                                        <p:strVal val="visible"/>
                                      </p:to>
                                    </p:set>
                                    <p:animEffect transition="in" filter="blinds(horizontal)">
                                      <p:cBhvr>
                                        <p:cTn id="18" dur="500"/>
                                        <p:tgtEl>
                                          <p:spTgt spid="37891">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7891">
                                            <p:txEl>
                                              <p:pRg st="7" end="7"/>
                                            </p:txEl>
                                          </p:spTgt>
                                        </p:tgtEl>
                                        <p:attrNameLst>
                                          <p:attrName>style.visibility</p:attrName>
                                        </p:attrNameLst>
                                      </p:cBhvr>
                                      <p:to>
                                        <p:strVal val="visible"/>
                                      </p:to>
                                    </p:set>
                                    <p:animEffect transition="in" filter="blinds(horizontal)">
                                      <p:cBhvr>
                                        <p:cTn id="23" dur="500"/>
                                        <p:tgtEl>
                                          <p:spTgt spid="37891">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7891">
                                            <p:txEl>
                                              <p:pRg st="8" end="8"/>
                                            </p:txEl>
                                          </p:spTgt>
                                        </p:tgtEl>
                                        <p:attrNameLst>
                                          <p:attrName>style.visibility</p:attrName>
                                        </p:attrNameLst>
                                      </p:cBhvr>
                                      <p:to>
                                        <p:strVal val="visible"/>
                                      </p:to>
                                    </p:set>
                                    <p:animEffect transition="in" filter="blinds(horizontal)">
                                      <p:cBhvr>
                                        <p:cTn id="28" dur="500"/>
                                        <p:tgtEl>
                                          <p:spTgt spid="37891">
                                            <p:txEl>
                                              <p:pRg st="8" end="8"/>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7891">
                                            <p:txEl>
                                              <p:pRg st="9" end="9"/>
                                            </p:txEl>
                                          </p:spTgt>
                                        </p:tgtEl>
                                        <p:attrNameLst>
                                          <p:attrName>style.visibility</p:attrName>
                                        </p:attrNameLst>
                                      </p:cBhvr>
                                      <p:to>
                                        <p:strVal val="visible"/>
                                      </p:to>
                                    </p:set>
                                    <p:animEffect transition="in" filter="blinds(horizontal)">
                                      <p:cBhvr>
                                        <p:cTn id="31" dur="500"/>
                                        <p:tgtEl>
                                          <p:spTgt spid="37891">
                                            <p:txEl>
                                              <p:pRg st="9" end="9"/>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7891">
                                            <p:txEl>
                                              <p:pRg st="10" end="10"/>
                                            </p:txEl>
                                          </p:spTgt>
                                        </p:tgtEl>
                                        <p:attrNameLst>
                                          <p:attrName>style.visibility</p:attrName>
                                        </p:attrNameLst>
                                      </p:cBhvr>
                                      <p:to>
                                        <p:strVal val="visible"/>
                                      </p:to>
                                    </p:set>
                                    <p:animEffect transition="in" filter="blinds(horizontal)">
                                      <p:cBhvr>
                                        <p:cTn id="34" dur="500"/>
                                        <p:tgtEl>
                                          <p:spTgt spid="37891">
                                            <p:txEl>
                                              <p:pRg st="10" end="10"/>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37891">
                                            <p:txEl>
                                              <p:pRg st="11" end="11"/>
                                            </p:txEl>
                                          </p:spTgt>
                                        </p:tgtEl>
                                        <p:attrNameLst>
                                          <p:attrName>style.visibility</p:attrName>
                                        </p:attrNameLst>
                                      </p:cBhvr>
                                      <p:to>
                                        <p:strVal val="visible"/>
                                      </p:to>
                                    </p:set>
                                    <p:animEffect transition="in" filter="blinds(horizontal)">
                                      <p:cBhvr>
                                        <p:cTn id="37" dur="500"/>
                                        <p:tgtEl>
                                          <p:spTgt spid="3789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p:cNvSpPr>
            <a:spLocks noGrp="1" noChangeArrowheads="1"/>
          </p:cNvSpPr>
          <p:nvPr>
            <p:ph type="title"/>
          </p:nvPr>
        </p:nvSpPr>
        <p:spPr/>
        <p:txBody>
          <a:bodyPr/>
          <a:lstStyle/>
          <a:p>
            <a:r>
              <a:rPr lang="en-US"/>
              <a:t>Multiple Outcomes</a:t>
            </a:r>
          </a:p>
        </p:txBody>
      </p:sp>
      <p:sp>
        <p:nvSpPr>
          <p:cNvPr id="6" name="Slide Number Placeholder 5"/>
          <p:cNvSpPr>
            <a:spLocks noGrp="1"/>
          </p:cNvSpPr>
          <p:nvPr>
            <p:ph type="sldNum" sz="quarter" idx="12"/>
          </p:nvPr>
        </p:nvSpPr>
        <p:spPr/>
        <p:txBody>
          <a:bodyPr>
            <a:normAutofit fontScale="85000" lnSpcReduction="20000"/>
          </a:bodyPr>
          <a:lstStyle/>
          <a:p>
            <a:fld id="{007FC4E9-8D2C-4B00-AE8E-F32FA94519CC}" type="slidenum">
              <a:rPr lang="en-US"/>
              <a:pPr/>
              <a:t>8</a:t>
            </a:fld>
            <a:endParaRPr lang="en-US"/>
          </a:p>
        </p:txBody>
      </p:sp>
      <p:sp>
        <p:nvSpPr>
          <p:cNvPr id="39939" name="Rectangle 3"/>
          <p:cNvSpPr>
            <a:spLocks noGrp="1" noChangeArrowheads="1"/>
          </p:cNvSpPr>
          <p:nvPr>
            <p:ph sz="quarter" idx="1"/>
          </p:nvPr>
        </p:nvSpPr>
        <p:spPr/>
        <p:txBody>
          <a:bodyPr>
            <a:normAutofit/>
          </a:bodyPr>
          <a:lstStyle/>
          <a:p>
            <a:pPr>
              <a:lnSpc>
                <a:spcPct val="80000"/>
              </a:lnSpc>
            </a:pPr>
            <a:r>
              <a:rPr lang="en-US" sz="2800" dirty="0"/>
              <a:t>Converging evidence is more convincing</a:t>
            </a:r>
          </a:p>
          <a:p>
            <a:pPr lvl="1">
              <a:lnSpc>
                <a:spcPct val="80000"/>
              </a:lnSpc>
            </a:pPr>
            <a:r>
              <a:rPr lang="en-US" dirty="0"/>
              <a:t>Exercise leads to lower scale-weight</a:t>
            </a:r>
          </a:p>
          <a:p>
            <a:pPr lvl="1">
              <a:lnSpc>
                <a:spcPct val="80000"/>
              </a:lnSpc>
            </a:pPr>
            <a:r>
              <a:rPr lang="en-US" dirty="0"/>
              <a:t>Exercise leads to lower scale-weight, smaller waist size, </a:t>
            </a:r>
            <a:r>
              <a:rPr lang="en-US" i="1" dirty="0"/>
              <a:t>and</a:t>
            </a:r>
            <a:r>
              <a:rPr lang="en-US" dirty="0"/>
              <a:t> reduced body fat</a:t>
            </a:r>
          </a:p>
          <a:p>
            <a:pPr lvl="1">
              <a:lnSpc>
                <a:spcPct val="80000"/>
              </a:lnSpc>
            </a:pPr>
            <a:endParaRPr lang="en-US" dirty="0"/>
          </a:p>
          <a:p>
            <a:pPr>
              <a:lnSpc>
                <a:spcPct val="80000"/>
              </a:lnSpc>
            </a:pPr>
            <a:endParaRPr lang="en-US" sz="2800" dirty="0"/>
          </a:p>
          <a:p>
            <a:pPr>
              <a:lnSpc>
                <a:spcPct val="80000"/>
              </a:lnSpc>
            </a:pPr>
            <a:r>
              <a:rPr lang="en-US" sz="2800" dirty="0"/>
              <a:t>More measured outcomes increases the chances we’ve tapped </a:t>
            </a:r>
            <a:r>
              <a:rPr lang="en-US" sz="2800" dirty="0" smtClean="0"/>
              <a:t>into all </a:t>
            </a:r>
            <a:r>
              <a:rPr lang="en-US" sz="2800" dirty="0"/>
              <a:t>relevant parts of our construct</a:t>
            </a:r>
          </a:p>
        </p:txBody>
      </p:sp>
    </p:spTree>
    <p:extLst>
      <p:ext uri="{BB962C8B-B14F-4D97-AF65-F5344CB8AC3E}">
        <p14:creationId xmlns:p14="http://schemas.microsoft.com/office/powerpoint/2010/main" val="349274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blinds(horizontal)">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blinds(horizontal)">
                                      <p:cBhvr>
                                        <p:cTn id="12" dur="500"/>
                                        <p:tgtEl>
                                          <p:spTgt spid="399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blinds(horizontal)">
                                      <p:cBhvr>
                                        <p:cTn id="17" dur="500"/>
                                        <p:tgtEl>
                                          <p:spTgt spid="399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9939">
                                            <p:txEl>
                                              <p:pRg st="5" end="5"/>
                                            </p:txEl>
                                          </p:spTgt>
                                        </p:tgtEl>
                                        <p:attrNameLst>
                                          <p:attrName>style.visibility</p:attrName>
                                        </p:attrNameLst>
                                      </p:cBhvr>
                                      <p:to>
                                        <p:strVal val="visible"/>
                                      </p:to>
                                    </p:set>
                                    <p:animEffect transition="in" filter="blinds(horizontal)">
                                      <p:cBhvr>
                                        <p:cTn id="22" dur="500"/>
                                        <p:tgtEl>
                                          <p:spTgt spid="399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Grp="1" noChangeArrowheads="1"/>
          </p:cNvSpPr>
          <p:nvPr>
            <p:ph type="title"/>
          </p:nvPr>
        </p:nvSpPr>
        <p:spPr/>
        <p:txBody>
          <a:bodyPr/>
          <a:lstStyle/>
          <a:p>
            <a:r>
              <a:rPr lang="en-US" dirty="0"/>
              <a:t>Let’s practice</a:t>
            </a:r>
          </a:p>
        </p:txBody>
      </p:sp>
      <p:sp>
        <p:nvSpPr>
          <p:cNvPr id="5" name="Slide Number Placeholder 5"/>
          <p:cNvSpPr>
            <a:spLocks noGrp="1"/>
          </p:cNvSpPr>
          <p:nvPr>
            <p:ph type="sldNum" sz="quarter" idx="12"/>
          </p:nvPr>
        </p:nvSpPr>
        <p:spPr/>
        <p:txBody>
          <a:bodyPr>
            <a:normAutofit fontScale="85000" lnSpcReduction="20000"/>
          </a:bodyPr>
          <a:lstStyle/>
          <a:p>
            <a:fld id="{74F1E123-814A-4293-843F-302D0E692AE5}" type="slidenum">
              <a:rPr lang="en-US"/>
              <a:pPr/>
              <a:t>9</a:t>
            </a:fld>
            <a:endParaRPr lang="en-US"/>
          </a:p>
        </p:txBody>
      </p:sp>
      <p:sp>
        <p:nvSpPr>
          <p:cNvPr id="32771" name="Rectangle 3"/>
          <p:cNvSpPr>
            <a:spLocks noGrp="1" noChangeArrowheads="1"/>
          </p:cNvSpPr>
          <p:nvPr>
            <p:ph sz="quarter" idx="1"/>
          </p:nvPr>
        </p:nvSpPr>
        <p:spPr/>
        <p:txBody>
          <a:bodyPr/>
          <a:lstStyle/>
          <a:p>
            <a:r>
              <a:rPr lang="en-US" dirty="0"/>
              <a:t>Creativity</a:t>
            </a:r>
          </a:p>
          <a:p>
            <a:endParaRPr lang="en-US" dirty="0"/>
          </a:p>
          <a:p>
            <a:r>
              <a:rPr lang="en-US" dirty="0"/>
              <a:t>Forgiveness</a:t>
            </a:r>
          </a:p>
          <a:p>
            <a:endParaRPr lang="en-US" dirty="0"/>
          </a:p>
          <a:p>
            <a:r>
              <a:rPr lang="en-US" dirty="0"/>
              <a:t>Love </a:t>
            </a:r>
          </a:p>
          <a:p>
            <a:endParaRPr lang="en-US" dirty="0"/>
          </a:p>
          <a:p>
            <a:r>
              <a:rPr lang="en-US" dirty="0"/>
              <a:t>Extraversion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3293</TotalTime>
  <Words>5297</Words>
  <Application>Microsoft Macintosh PowerPoint</Application>
  <PresentationFormat>On-screen Show (4:3)</PresentationFormat>
  <Paragraphs>473</Paragraphs>
  <Slides>35</Slides>
  <Notes>34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Calibri</vt:lpstr>
      <vt:lpstr>Tw Cen MT</vt:lpstr>
      <vt:lpstr>Wingdings</vt:lpstr>
      <vt:lpstr>Wingdings 2</vt:lpstr>
      <vt:lpstr>Arial</vt:lpstr>
      <vt:lpstr>Median</vt:lpstr>
      <vt:lpstr>Defining &amp; Measuring Variables</vt:lpstr>
      <vt:lpstr>Overview</vt:lpstr>
      <vt:lpstr>Defining Variables</vt:lpstr>
      <vt:lpstr>Variables &amp; Definitions</vt:lpstr>
      <vt:lpstr>Variables &amp; Definitions</vt:lpstr>
      <vt:lpstr>Defining Variables</vt:lpstr>
      <vt:lpstr>Defining Variables</vt:lpstr>
      <vt:lpstr>Multiple Outcomes</vt:lpstr>
      <vt:lpstr>Let’s practice</vt:lpstr>
      <vt:lpstr>“Southern Culture of Honor”</vt:lpstr>
      <vt:lpstr>“Southern Culture of Honor”</vt:lpstr>
      <vt:lpstr>Scenario Completion Task</vt:lpstr>
      <vt:lpstr>Example: “Southern Culture of Honor”</vt:lpstr>
      <vt:lpstr>What’s the point?</vt:lpstr>
      <vt:lpstr>An operational definition should be…</vt:lpstr>
      <vt:lpstr>Approaches</vt:lpstr>
      <vt:lpstr>How to measure?</vt:lpstr>
      <vt:lpstr>Selecting Measures</vt:lpstr>
      <vt:lpstr>Selecting Measures</vt:lpstr>
      <vt:lpstr>Reliability</vt:lpstr>
      <vt:lpstr>Choosing Your Measures</vt:lpstr>
      <vt:lpstr>Types of Error</vt:lpstr>
      <vt:lpstr>Assessing Reliability</vt:lpstr>
      <vt:lpstr>Assessing Reliability</vt:lpstr>
      <vt:lpstr>Assessing Reliability</vt:lpstr>
      <vt:lpstr>Validity</vt:lpstr>
      <vt:lpstr>Choosing Your Measures</vt:lpstr>
      <vt:lpstr>What do you think this test measures?</vt:lpstr>
      <vt:lpstr>Types of Validity</vt:lpstr>
      <vt:lpstr>Types of Validity</vt:lpstr>
      <vt:lpstr>Types of Validity</vt:lpstr>
      <vt:lpstr>Types of Validity</vt:lpstr>
      <vt:lpstr>Relationship Between Reliability &amp; Validity</vt:lpstr>
      <vt:lpstr>Re-cap</vt:lpstr>
      <vt:lpstr>Mini-Review</vt:lpstr>
    </vt:vector>
  </TitlesOfParts>
  <Company>Kennesaw State Univerity</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Choosing a research Design</dc:title>
  <dc:creator>JUser</dc:creator>
  <cp:lastModifiedBy>Microsoft Office User</cp:lastModifiedBy>
  <cp:revision>241</cp:revision>
  <cp:lastPrinted>2013-01-23T17:33:25Z</cp:lastPrinted>
  <dcterms:created xsi:type="dcterms:W3CDTF">2008-09-09T17:11:02Z</dcterms:created>
  <dcterms:modified xsi:type="dcterms:W3CDTF">2017-05-21T14:08:30Z</dcterms:modified>
</cp:coreProperties>
</file>