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7"/>
  </p:notesMasterIdLst>
  <p:sldIdLst>
    <p:sldId id="256" r:id="rId2"/>
    <p:sldId id="274" r:id="rId3"/>
    <p:sldId id="285" r:id="rId4"/>
    <p:sldId id="271" r:id="rId5"/>
    <p:sldId id="258" r:id="rId6"/>
    <p:sldId id="259" r:id="rId7"/>
    <p:sldId id="260" r:id="rId8"/>
    <p:sldId id="262" r:id="rId9"/>
    <p:sldId id="263" r:id="rId10"/>
    <p:sldId id="264" r:id="rId11"/>
    <p:sldId id="265" r:id="rId12"/>
    <p:sldId id="266" r:id="rId13"/>
    <p:sldId id="268" r:id="rId14"/>
    <p:sldId id="269" r:id="rId15"/>
    <p:sldId id="270" r:id="rId16"/>
  </p:sldIdLst>
  <p:sldSz cx="9144000" cy="6858000" type="screen4x3"/>
  <p:notesSz cx="69596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193"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009" autoAdjust="0"/>
    <p:restoredTop sz="42838" autoAdjust="0"/>
  </p:normalViewPr>
  <p:slideViewPr>
    <p:cSldViewPr>
      <p:cViewPr varScale="1">
        <p:scale>
          <a:sx n="51" d="100"/>
          <a:sy n="51" d="100"/>
        </p:scale>
        <p:origin x="3656" y="200"/>
      </p:cViewPr>
      <p:guideLst>
        <p:guide orient="horz" pos="2160"/>
        <p:guide pos="2880"/>
      </p:guideLst>
    </p:cSldViewPr>
  </p:slideViewPr>
  <p:outlineViewPr>
    <p:cViewPr>
      <p:scale>
        <a:sx n="33" d="100"/>
        <a:sy n="33" d="100"/>
      </p:scale>
      <p:origin x="0" y="3456"/>
    </p:cViewPr>
  </p:outlineViewPr>
  <p:notesTextViewPr>
    <p:cViewPr>
      <p:scale>
        <a:sx n="1" d="1"/>
        <a:sy n="1" d="1"/>
      </p:scale>
      <p:origin x="0" y="0"/>
    </p:cViewPr>
  </p:notesTextViewPr>
  <p:notesViewPr>
    <p:cSldViewPr>
      <p:cViewPr varScale="1">
        <p:scale>
          <a:sx n="81" d="100"/>
          <a:sy n="81" d="100"/>
        </p:scale>
        <p:origin x="-2010" y="-90"/>
      </p:cViewPr>
      <p:guideLst>
        <p:guide orient="horz" pos="2932"/>
        <p:guide pos="2193"/>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15827" cy="465455"/>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idx="1"/>
          </p:nvPr>
        </p:nvSpPr>
        <p:spPr>
          <a:xfrm>
            <a:off x="3942165" y="1"/>
            <a:ext cx="3015827" cy="465455"/>
          </a:xfrm>
          <a:prstGeom prst="rect">
            <a:avLst/>
          </a:prstGeom>
        </p:spPr>
        <p:txBody>
          <a:bodyPr vert="horz" lIns="92958" tIns="46479" rIns="92958" bIns="46479" rtlCol="0"/>
          <a:lstStyle>
            <a:lvl1pPr algn="r">
              <a:defRPr sz="1200"/>
            </a:lvl1pPr>
          </a:lstStyle>
          <a:p>
            <a:fld id="{059B902D-C9A1-47C0-B264-F04335A14063}" type="datetimeFigureOut">
              <a:rPr lang="en-US" smtClean="0"/>
              <a:t>6/14/17</a:t>
            </a:fld>
            <a:endParaRPr lang="en-US"/>
          </a:p>
        </p:txBody>
      </p:sp>
      <p:sp>
        <p:nvSpPr>
          <p:cNvPr id="4" name="Slide Image Placeholder 3"/>
          <p:cNvSpPr>
            <a:spLocks noGrp="1" noRot="1" noChangeAspect="1"/>
          </p:cNvSpPr>
          <p:nvPr>
            <p:ph type="sldImg" idx="2"/>
          </p:nvPr>
        </p:nvSpPr>
        <p:spPr>
          <a:xfrm>
            <a:off x="1152525" y="698500"/>
            <a:ext cx="4654550" cy="3490913"/>
          </a:xfrm>
          <a:prstGeom prst="rect">
            <a:avLst/>
          </a:prstGeom>
          <a:noFill/>
          <a:ln w="12700">
            <a:solidFill>
              <a:prstClr val="black"/>
            </a:solidFill>
          </a:ln>
        </p:spPr>
        <p:txBody>
          <a:bodyPr vert="horz" lIns="92958" tIns="46479" rIns="92958" bIns="46479" rtlCol="0" anchor="ctr"/>
          <a:lstStyle/>
          <a:p>
            <a:endParaRPr lang="en-US"/>
          </a:p>
        </p:txBody>
      </p:sp>
      <p:sp>
        <p:nvSpPr>
          <p:cNvPr id="5" name="Notes Placeholder 4"/>
          <p:cNvSpPr>
            <a:spLocks noGrp="1"/>
          </p:cNvSpPr>
          <p:nvPr>
            <p:ph type="body" sz="quarter" idx="3"/>
          </p:nvPr>
        </p:nvSpPr>
        <p:spPr>
          <a:xfrm>
            <a:off x="695960" y="4421825"/>
            <a:ext cx="5567680" cy="4189095"/>
          </a:xfrm>
          <a:prstGeom prst="rect">
            <a:avLst/>
          </a:prstGeom>
        </p:spPr>
        <p:txBody>
          <a:bodyPr vert="horz" lIns="92958" tIns="46479" rIns="92958" bIns="4647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42031"/>
            <a:ext cx="3015827" cy="465455"/>
          </a:xfrm>
          <a:prstGeom prst="rect">
            <a:avLst/>
          </a:prstGeom>
        </p:spPr>
        <p:txBody>
          <a:bodyPr vert="horz" lIns="92958" tIns="46479" rIns="92958" bIns="46479" rtlCol="0" anchor="b"/>
          <a:lstStyle>
            <a:lvl1pPr algn="l">
              <a:defRPr sz="1200"/>
            </a:lvl1pPr>
          </a:lstStyle>
          <a:p>
            <a:endParaRPr lang="en-US"/>
          </a:p>
        </p:txBody>
      </p:sp>
      <p:sp>
        <p:nvSpPr>
          <p:cNvPr id="7" name="Slide Number Placeholder 6"/>
          <p:cNvSpPr>
            <a:spLocks noGrp="1"/>
          </p:cNvSpPr>
          <p:nvPr>
            <p:ph type="sldNum" sz="quarter" idx="5"/>
          </p:nvPr>
        </p:nvSpPr>
        <p:spPr>
          <a:xfrm>
            <a:off x="3942165" y="8842031"/>
            <a:ext cx="3015827" cy="465455"/>
          </a:xfrm>
          <a:prstGeom prst="rect">
            <a:avLst/>
          </a:prstGeom>
        </p:spPr>
        <p:txBody>
          <a:bodyPr vert="horz" lIns="92958" tIns="46479" rIns="92958" bIns="46479" rtlCol="0" anchor="b"/>
          <a:lstStyle>
            <a:lvl1pPr algn="r">
              <a:defRPr sz="1200"/>
            </a:lvl1pPr>
          </a:lstStyle>
          <a:p>
            <a:fld id="{41A74020-509B-4ED1-B3F1-6F5BBD7B6931}" type="slidenum">
              <a:rPr lang="en-US" smtClean="0"/>
              <a:t>‹#›</a:t>
            </a:fld>
            <a:endParaRPr lang="en-US"/>
          </a:p>
        </p:txBody>
      </p:sp>
    </p:spTree>
    <p:extLst>
      <p:ext uri="{BB962C8B-B14F-4D97-AF65-F5344CB8AC3E}">
        <p14:creationId xmlns:p14="http://schemas.microsoft.com/office/powerpoint/2010/main" val="4968796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1A74020-509B-4ED1-B3F1-6F5BBD7B6931}" type="slidenum">
              <a:rPr lang="en-US" smtClean="0"/>
              <a:t>1</a:t>
            </a:fld>
            <a:endParaRPr lang="en-US"/>
          </a:p>
        </p:txBody>
      </p:sp>
    </p:spTree>
    <p:extLst>
      <p:ext uri="{BB962C8B-B14F-4D97-AF65-F5344CB8AC3E}">
        <p14:creationId xmlns:p14="http://schemas.microsoft.com/office/powerpoint/2010/main" val="8311503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3. Generalizing </a:t>
            </a:r>
            <a:r>
              <a:rPr lang="en-US" dirty="0" smtClean="0"/>
              <a:t>across the features of the measures.</a:t>
            </a:r>
          </a:p>
          <a:p>
            <a:endParaRPr lang="en-US" dirty="0" smtClean="0"/>
          </a:p>
          <a:p>
            <a:pPr marL="171450" indent="-171450">
              <a:buFont typeface="Arial" charset="0"/>
              <a:buChar char="•"/>
            </a:pPr>
            <a:r>
              <a:rPr lang="en-US" b="1" baseline="0" dirty="0" smtClean="0"/>
              <a:t>Sensitization</a:t>
            </a:r>
            <a:r>
              <a:rPr lang="en-US" baseline="0" dirty="0" smtClean="0"/>
              <a:t> – assessment influences participants. It makes them more aware of thoughts, feelings, or behavior. (self-monitoring). </a:t>
            </a:r>
          </a:p>
          <a:p>
            <a:pPr marL="628650" lvl="1" indent="-171450">
              <a:buFont typeface="Arial" charset="0"/>
              <a:buChar char="•"/>
            </a:pPr>
            <a:r>
              <a:rPr lang="en-US" baseline="0" dirty="0" smtClean="0"/>
              <a:t>Sometimes we don’t realize how we are feeling or what behaviors we are engaging in. </a:t>
            </a:r>
          </a:p>
          <a:p>
            <a:pPr marL="628650" lvl="1" indent="-171450">
              <a:buFont typeface="Arial" charset="0"/>
              <a:buChar char="•"/>
            </a:pPr>
            <a:r>
              <a:rPr lang="en-US" baseline="0" dirty="0" smtClean="0"/>
              <a:t>Want to see the effect of some new diet. We ask participants to indicate the types of foods they have been eating, give them an intervention, and then measure types of foods again. Well, it is possible that the very act of having to indicate the types of foods ---changes participants behaviors.</a:t>
            </a:r>
          </a:p>
          <a:p>
            <a:pPr marL="171450" indent="-171450">
              <a:buFont typeface="Arial" charset="0"/>
              <a:buChar char="•"/>
            </a:pPr>
            <a:r>
              <a:rPr lang="en-US" b="1" baseline="0" dirty="0" smtClean="0"/>
              <a:t>Time </a:t>
            </a:r>
            <a:r>
              <a:rPr lang="en-US" b="1" baseline="0" dirty="0" smtClean="0"/>
              <a:t>of measures</a:t>
            </a:r>
            <a:endParaRPr lang="en-US" b="1" dirty="0" smtClean="0"/>
          </a:p>
          <a:p>
            <a:pPr marL="628650" lvl="1" indent="-171450">
              <a:buFont typeface="Arial" charset="0"/>
              <a:buChar char="•"/>
            </a:pPr>
            <a:r>
              <a:rPr lang="en-US" dirty="0" smtClean="0"/>
              <a:t>Measuring </a:t>
            </a:r>
            <a:r>
              <a:rPr lang="en-US" dirty="0" smtClean="0"/>
              <a:t>1</a:t>
            </a:r>
            <a:r>
              <a:rPr lang="en-US" baseline="0" dirty="0" smtClean="0"/>
              <a:t> week after intervention versus 5 weeks. </a:t>
            </a:r>
            <a:endParaRPr lang="en-US" dirty="0"/>
          </a:p>
        </p:txBody>
      </p:sp>
      <p:sp>
        <p:nvSpPr>
          <p:cNvPr id="4" name="Slide Number Placeholder 3"/>
          <p:cNvSpPr>
            <a:spLocks noGrp="1"/>
          </p:cNvSpPr>
          <p:nvPr>
            <p:ph type="sldNum" sz="quarter" idx="10"/>
          </p:nvPr>
        </p:nvSpPr>
        <p:spPr/>
        <p:txBody>
          <a:bodyPr/>
          <a:lstStyle/>
          <a:p>
            <a:fld id="{A29B6A51-A832-4BFC-A980-AC3ECF9C8A6B}" type="slidenum">
              <a:rPr lang="en-US" smtClean="0"/>
              <a:pPr/>
              <a:t>10</a:t>
            </a:fld>
            <a:endParaRPr lang="en-US"/>
          </a:p>
        </p:txBody>
      </p:sp>
    </p:spTree>
    <p:extLst>
      <p:ext uri="{BB962C8B-B14F-4D97-AF65-F5344CB8AC3E}">
        <p14:creationId xmlns:p14="http://schemas.microsoft.com/office/powerpoint/2010/main" val="9927116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charset="0"/>
              <a:buChar char="•"/>
            </a:pPr>
            <a:r>
              <a:rPr lang="en-US" dirty="0" smtClean="0"/>
              <a:t>We want both, but usually a trade-off</a:t>
            </a:r>
          </a:p>
          <a:p>
            <a:pPr marL="628650" lvl="1" indent="-171450">
              <a:buFont typeface="Arial" charset="0"/>
              <a:buChar char="•"/>
            </a:pPr>
            <a:r>
              <a:rPr lang="en-US" dirty="0" smtClean="0"/>
              <a:t>Higher internal validity associated w/ greater control</a:t>
            </a:r>
          </a:p>
          <a:p>
            <a:pPr marL="628650" lvl="1" indent="-171450">
              <a:buFont typeface="Arial" charset="0"/>
              <a:buChar char="•"/>
            </a:pPr>
            <a:r>
              <a:rPr lang="en-US" dirty="0" smtClean="0"/>
              <a:t>Greater control associated w/ lower external validity</a:t>
            </a:r>
          </a:p>
          <a:p>
            <a:pPr marL="628650" lvl="1" indent="-171450">
              <a:buFont typeface="Arial" charset="0"/>
              <a:buChar char="•"/>
            </a:pPr>
            <a:endParaRPr lang="en-US" dirty="0" smtClean="0"/>
          </a:p>
          <a:p>
            <a:pPr marL="171450" indent="-171450">
              <a:buFont typeface="Arial" charset="0"/>
              <a:buChar char="•"/>
            </a:pPr>
            <a:r>
              <a:rPr lang="en-US" dirty="0" smtClean="0"/>
              <a:t>We have to decide what’s most important</a:t>
            </a:r>
          </a:p>
          <a:p>
            <a:pPr marL="628650" lvl="1" indent="-171450">
              <a:buFont typeface="Arial" charset="0"/>
              <a:buChar char="•"/>
            </a:pPr>
            <a:r>
              <a:rPr lang="en-US" dirty="0" smtClean="0"/>
              <a:t>Depends on purpose of study</a:t>
            </a:r>
          </a:p>
          <a:p>
            <a:pPr marL="628650" lvl="1" indent="-171450">
              <a:buFont typeface="Arial" charset="0"/>
              <a:buChar char="•"/>
            </a:pPr>
            <a:endParaRPr lang="en-US" dirty="0" smtClean="0"/>
          </a:p>
          <a:p>
            <a:pPr marL="171450" indent="-171450">
              <a:buFont typeface="Arial" charset="0"/>
              <a:buChar char="•"/>
            </a:pPr>
            <a:r>
              <a:rPr lang="en-US" dirty="0" smtClean="0"/>
              <a:t>Another reason why it is the accumulation of information that is important! (i.e., multiple studies)</a:t>
            </a:r>
          </a:p>
          <a:p>
            <a:endParaRPr lang="en-US" dirty="0"/>
          </a:p>
        </p:txBody>
      </p:sp>
      <p:sp>
        <p:nvSpPr>
          <p:cNvPr id="4" name="Slide Number Placeholder 3"/>
          <p:cNvSpPr>
            <a:spLocks noGrp="1"/>
          </p:cNvSpPr>
          <p:nvPr>
            <p:ph type="sldNum" sz="quarter" idx="10"/>
          </p:nvPr>
        </p:nvSpPr>
        <p:spPr/>
        <p:txBody>
          <a:bodyPr/>
          <a:lstStyle/>
          <a:p>
            <a:fld id="{A29B6A51-A832-4BFC-A980-AC3ECF9C8A6B}" type="slidenum">
              <a:rPr lang="en-US" smtClean="0"/>
              <a:pPr/>
              <a:t>11</a:t>
            </a:fld>
            <a:endParaRPr lang="en-US"/>
          </a:p>
        </p:txBody>
      </p:sp>
    </p:spTree>
    <p:extLst>
      <p:ext uri="{BB962C8B-B14F-4D97-AF65-F5344CB8AC3E}">
        <p14:creationId xmlns:p14="http://schemas.microsoft.com/office/powerpoint/2010/main" val="26419076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2525" y="698500"/>
            <a:ext cx="3956050" cy="2967038"/>
          </a:xfrm>
        </p:spPr>
      </p:sp>
      <p:sp>
        <p:nvSpPr>
          <p:cNvPr id="3" name="Notes Placeholder 2"/>
          <p:cNvSpPr>
            <a:spLocks noGrp="1"/>
          </p:cNvSpPr>
          <p:nvPr>
            <p:ph type="body" idx="1"/>
          </p:nvPr>
        </p:nvSpPr>
        <p:spPr>
          <a:xfrm>
            <a:off x="695960" y="3723640"/>
            <a:ext cx="5567680" cy="4887278"/>
          </a:xfrm>
        </p:spPr>
        <p:txBody>
          <a:bodyPr>
            <a:normAutofit/>
          </a:bodyPr>
          <a:lstStyle/>
          <a:p>
            <a:pPr marL="171450" indent="-171450">
              <a:buFont typeface="Arial" charset="0"/>
              <a:buChar char="•"/>
            </a:pPr>
            <a:r>
              <a:rPr lang="en-US" b="1" baseline="0" dirty="0" smtClean="0"/>
              <a:t>Expectancy effects </a:t>
            </a:r>
            <a:r>
              <a:rPr lang="en-US" baseline="0" dirty="0" smtClean="0"/>
              <a:t>– preconceived ideas or expectations about participants, influences the experimenter treatment. This is basically like a self-fulfilling prophecy. </a:t>
            </a:r>
          </a:p>
          <a:p>
            <a:pPr marL="171450" indent="-171450">
              <a:buFont typeface="Arial" charset="0"/>
              <a:buChar char="•"/>
            </a:pPr>
            <a:endParaRPr lang="en-US" baseline="0" dirty="0" smtClean="0"/>
          </a:p>
          <a:p>
            <a:pPr marL="171450" indent="-171450">
              <a:buFont typeface="Arial" charset="0"/>
              <a:buChar char="•"/>
            </a:pPr>
            <a:r>
              <a:rPr lang="en-US" b="1" baseline="0" dirty="0" smtClean="0"/>
              <a:t>Differential treatment </a:t>
            </a:r>
            <a:r>
              <a:rPr lang="en-US" baseline="0" dirty="0" smtClean="0"/>
              <a:t>– that is, if the experimenter may treat the experimental groups differently to produce results consistent with the hypothesis. Can be intentional, but lots of times it may not be. </a:t>
            </a:r>
          </a:p>
          <a:p>
            <a:pPr marL="171450" indent="-171450">
              <a:buFont typeface="Arial" charset="0"/>
              <a:buChar char="•"/>
            </a:pPr>
            <a:endParaRPr lang="en-US" baseline="0" dirty="0" smtClean="0"/>
          </a:p>
          <a:p>
            <a:pPr marL="171450" indent="-171450">
              <a:buFont typeface="Arial" charset="0"/>
              <a:buChar char="•"/>
            </a:pPr>
            <a:r>
              <a:rPr lang="en-US" baseline="0" dirty="0" smtClean="0"/>
              <a:t>The influence may come from tone of voice, body language, enthusiasm, or a variety of factors. Whenever a researcher knows the predicted outcome of a study and has some level of contact with the participants, the potential for experimenter bias and differential treatment exists.</a:t>
            </a:r>
          </a:p>
          <a:p>
            <a:pPr marL="171450" indent="-171450">
              <a:buFont typeface="Arial" charset="0"/>
              <a:buChar char="•"/>
            </a:pPr>
            <a:endParaRPr lang="en-US" baseline="0" dirty="0" smtClean="0"/>
          </a:p>
          <a:p>
            <a:pPr marL="171450" indent="-171450">
              <a:buFont typeface="Arial" charset="0"/>
              <a:buChar char="•"/>
            </a:pPr>
            <a:r>
              <a:rPr lang="en-US" baseline="0" dirty="0" smtClean="0"/>
              <a:t>Rosenthal - Maze bright/Maze dull rats – graduate students were asked to train rats to learn a maze. The graduate students were told that some of the rats were maze bright rats (i.e., that the rats had been bred to be especially good at running mazes) or just regular rats (maze dull rats). What do you know the researchers found that the maze bright rats did learn to run the maze faster than maze dull rats. The kicker – there was really no difference between the rats (i.e., the researchers had basically lied to the grad students). What caused the difference? The grad students treatment – those with the maze bright rats held them longer, were nicer to them, perhaps loved them a bit more than the supposed maze dull rats.</a:t>
            </a:r>
          </a:p>
          <a:p>
            <a:endParaRPr lang="en-US" dirty="0"/>
          </a:p>
        </p:txBody>
      </p:sp>
      <p:sp>
        <p:nvSpPr>
          <p:cNvPr id="4" name="Slide Number Placeholder 3"/>
          <p:cNvSpPr>
            <a:spLocks noGrp="1"/>
          </p:cNvSpPr>
          <p:nvPr>
            <p:ph type="sldNum" sz="quarter" idx="10"/>
          </p:nvPr>
        </p:nvSpPr>
        <p:spPr/>
        <p:txBody>
          <a:bodyPr/>
          <a:lstStyle/>
          <a:p>
            <a:fld id="{A29B6A51-A832-4BFC-A980-AC3ECF9C8A6B}" type="slidenum">
              <a:rPr lang="en-US" smtClean="0"/>
              <a:pPr/>
              <a:t>12</a:t>
            </a:fld>
            <a:endParaRPr lang="en-US"/>
          </a:p>
        </p:txBody>
      </p:sp>
    </p:spTree>
    <p:extLst>
      <p:ext uri="{BB962C8B-B14F-4D97-AF65-F5344CB8AC3E}">
        <p14:creationId xmlns:p14="http://schemas.microsoft.com/office/powerpoint/2010/main" val="19809947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33488" y="46038"/>
            <a:ext cx="1168400" cy="877887"/>
          </a:xfrm>
        </p:spPr>
      </p:sp>
      <p:sp>
        <p:nvSpPr>
          <p:cNvPr id="3" name="Notes Placeholder 2"/>
          <p:cNvSpPr>
            <a:spLocks noGrp="1"/>
          </p:cNvSpPr>
          <p:nvPr>
            <p:ph type="body" idx="1"/>
          </p:nvPr>
        </p:nvSpPr>
        <p:spPr>
          <a:xfrm>
            <a:off x="231988" y="982992"/>
            <a:ext cx="6418298" cy="7968069"/>
          </a:xfrm>
        </p:spPr>
        <p:txBody>
          <a:bodyPr>
            <a:noAutofit/>
          </a:bodyPr>
          <a:lstStyle/>
          <a:p>
            <a:r>
              <a:rPr lang="en-US" sz="1100" dirty="0"/>
              <a:t>One of the things to remember when conducting psychological research is that people are not passive – they have their own experiences, motivations – they are active and responsive. You’re probably saying well, uh, no-duh, isn’t that we want. And you’re right, but at the same time people’s actions and responses can distort the measurements. Your participants can add error in your measurement. </a:t>
            </a:r>
          </a:p>
          <a:p>
            <a:endParaRPr lang="en-US" sz="1100" dirty="0"/>
          </a:p>
          <a:p>
            <a:r>
              <a:rPr lang="en-US" sz="1100" dirty="0"/>
              <a:t>By being aware of the ways in which your participants may increase error in our measurement, we (as researchers) can attempt to reduce that error.</a:t>
            </a:r>
          </a:p>
          <a:p>
            <a:endParaRPr lang="en-US" sz="1100" dirty="0"/>
          </a:p>
          <a:p>
            <a:r>
              <a:rPr lang="en-US" sz="1100" b="1" dirty="0"/>
              <a:t>Demand characteristics </a:t>
            </a:r>
            <a:r>
              <a:rPr lang="en-US" sz="1100" dirty="0"/>
              <a:t>– cues provided by researcher/situation that communicate the purpose of the study (i.e., information tells participants how they should/should not behave). </a:t>
            </a:r>
          </a:p>
          <a:p>
            <a:endParaRPr lang="en-US" sz="1100" dirty="0"/>
          </a:p>
          <a:p>
            <a:r>
              <a:rPr lang="en-US" sz="1100" dirty="0"/>
              <a:t>Now, it is important to note, that it is the perception of the hypothesis that is important here. Your text describes a situation in which a participant comes to the lab, the experimenter says to just ignore the noise (installing a new air conditioner). The participant believes that the experimenter is lying – thinks that the experiment is obviously about his/her ability to complete a task with distraction. And the experiment may have nothing to do with that. </a:t>
            </a:r>
          </a:p>
          <a:p>
            <a:endParaRPr lang="en-US" sz="1100" dirty="0"/>
          </a:p>
          <a:p>
            <a:r>
              <a:rPr lang="en-US" sz="1100" dirty="0"/>
              <a:t>A similar thing happened when I was conducting a study at Iowa State. The ventilation system was very poor in the lab we worked in – it was easily over 80 degrees. Participants were immediately suspicious – many of them thought we had rigged the environment to determine what kind of effect it would have on them. We weren’t! But this probably introduced error into our measurement.</a:t>
            </a:r>
          </a:p>
          <a:p>
            <a:endParaRPr lang="en-US" sz="1100" dirty="0"/>
          </a:p>
          <a:p>
            <a:pPr>
              <a:buFontTx/>
              <a:buChar char="-"/>
            </a:pPr>
            <a:r>
              <a:rPr lang="en-US" sz="1100" dirty="0"/>
              <a:t>There are a number of ways that participants could respond to these cues. </a:t>
            </a:r>
          </a:p>
          <a:p>
            <a:pPr defTabSz="929579">
              <a:buFontTx/>
              <a:buChar char="-"/>
              <a:defRPr/>
            </a:pPr>
            <a:r>
              <a:rPr lang="en-US" sz="1100" dirty="0"/>
              <a:t>One way, is to become the ‘</a:t>
            </a:r>
            <a:r>
              <a:rPr lang="en-US" sz="1100" b="1" dirty="0"/>
              <a:t>good participant</a:t>
            </a:r>
            <a:r>
              <a:rPr lang="en-US" sz="1100" dirty="0"/>
              <a:t>’. They want to help or please the experimenter. If they can identify what they think the hypothesis, then they will do everything in their power to get you want you want. Participants who sincerely want to help researchers confirm hypotheses about human nature, never realizing that such cooperation is a bias that undermines the search for true cause and effect relationships.</a:t>
            </a:r>
          </a:p>
          <a:p>
            <a:pPr>
              <a:buFontTx/>
              <a:buChar char="-"/>
            </a:pPr>
            <a:r>
              <a:rPr lang="en-US" sz="1100" dirty="0"/>
              <a:t>Example – </a:t>
            </a:r>
            <a:r>
              <a:rPr lang="en-US" sz="1100" dirty="0" err="1"/>
              <a:t>Orne’s</a:t>
            </a:r>
            <a:r>
              <a:rPr lang="en-US" sz="1100" dirty="0"/>
              <a:t> boring task (2,000 sheets of paper, add the numbers, tear the paper, add the numbers, etc.). </a:t>
            </a:r>
          </a:p>
          <a:p>
            <a:pPr>
              <a:buFontTx/>
              <a:buChar char="-"/>
            </a:pPr>
            <a:endParaRPr lang="en-US" sz="1100" dirty="0"/>
          </a:p>
          <a:p>
            <a:pPr defTabSz="929579">
              <a:buFontTx/>
              <a:buChar char="-"/>
              <a:defRPr/>
            </a:pPr>
            <a:r>
              <a:rPr lang="en-US" sz="1100" b="1" dirty="0"/>
              <a:t>Apprehensive attitude </a:t>
            </a:r>
            <a:r>
              <a:rPr lang="en-US" sz="1100" dirty="0"/>
              <a:t>– sometimes they are fearful about the process itself (e.g., heard some negative things about experiments or might be under impression that psychologists routinely lie to research participants (heightened suspicion) or fearful that experimenter might discover something about their private lives). So they might not be intentionally trying to mislead or lie to anyone – but this does introduce error into our measurement.</a:t>
            </a:r>
          </a:p>
          <a:p>
            <a:pPr defTabSz="929579">
              <a:buFontTx/>
              <a:buChar char="-"/>
              <a:defRPr/>
            </a:pPr>
            <a:endParaRPr lang="en-US" sz="1100" dirty="0"/>
          </a:p>
          <a:p>
            <a:pPr defTabSz="929579">
              <a:defRPr/>
            </a:pPr>
            <a:r>
              <a:rPr lang="en-US" sz="1100" dirty="0"/>
              <a:t>- </a:t>
            </a:r>
            <a:r>
              <a:rPr lang="en-US" sz="1100" b="1" dirty="0"/>
              <a:t>The ‘negative’ or noncompliant participant </a:t>
            </a:r>
            <a:r>
              <a:rPr lang="en-US" sz="1100" dirty="0"/>
              <a:t>-- negative impression about psychological research or they </a:t>
            </a:r>
          </a:p>
          <a:p>
            <a:pPr defTabSz="929579">
              <a:defRPr/>
            </a:pPr>
            <a:r>
              <a:rPr lang="en-US" sz="1100" dirty="0"/>
              <a:t>want to assert their individuality --- actively try to disconfirm what they believe the research is intended to demonstrate. “Oh, so you think that people will act this way --- well, I’m going to do exactly the opposite.” Almost like reactance. </a:t>
            </a:r>
          </a:p>
          <a:p>
            <a:pPr defTabSz="929579">
              <a:defRPr/>
            </a:pPr>
            <a:r>
              <a:rPr lang="en-US" sz="1100" dirty="0"/>
              <a:t>I almost want to add another category – the worthless participant (e.g., participants that come high/drunk, unmotivated, etc.)</a:t>
            </a:r>
          </a:p>
        </p:txBody>
      </p:sp>
      <p:sp>
        <p:nvSpPr>
          <p:cNvPr id="4" name="Slide Number Placeholder 3"/>
          <p:cNvSpPr>
            <a:spLocks noGrp="1"/>
          </p:cNvSpPr>
          <p:nvPr>
            <p:ph type="sldNum" sz="quarter" idx="10"/>
          </p:nvPr>
        </p:nvSpPr>
        <p:spPr/>
        <p:txBody>
          <a:bodyPr/>
          <a:lstStyle/>
          <a:p>
            <a:fld id="{796C9CAF-09B1-4A3D-92A6-A758DD750DC9}" type="slidenum">
              <a:rPr lang="en-US" smtClean="0"/>
              <a:pPr/>
              <a:t>13</a:t>
            </a:fld>
            <a:endParaRPr lang="en-US"/>
          </a:p>
        </p:txBody>
      </p:sp>
    </p:spTree>
    <p:extLst>
      <p:ext uri="{BB962C8B-B14F-4D97-AF65-F5344CB8AC3E}">
        <p14:creationId xmlns:p14="http://schemas.microsoft.com/office/powerpoint/2010/main" val="908385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63975" y="4421826"/>
            <a:ext cx="6031653" cy="4189095"/>
          </a:xfrm>
        </p:spPr>
        <p:txBody>
          <a:bodyPr>
            <a:normAutofit/>
          </a:bodyPr>
          <a:lstStyle/>
          <a:p>
            <a:r>
              <a:rPr lang="en-US" dirty="0" smtClean="0"/>
              <a:t>There</a:t>
            </a:r>
            <a:r>
              <a:rPr lang="en-US" baseline="0" dirty="0" smtClean="0"/>
              <a:t> are several ways to assess or reduce reactivity and experimenter bias.</a:t>
            </a:r>
          </a:p>
          <a:p>
            <a:endParaRPr lang="en-US" baseline="0" dirty="0" smtClean="0"/>
          </a:p>
          <a:p>
            <a:r>
              <a:rPr lang="en-US" b="1" baseline="0" dirty="0" smtClean="0"/>
              <a:t>Standardize or automate the experiment</a:t>
            </a:r>
            <a:r>
              <a:rPr lang="en-US" baseline="0" dirty="0" smtClean="0"/>
              <a:t>.</a:t>
            </a:r>
          </a:p>
          <a:p>
            <a:r>
              <a:rPr lang="en-US" baseline="0" dirty="0" smtClean="0"/>
              <a:t>For example, a researcher could read from a prepared script to ensure that all participants receive exactly the same instructions. Or instructions could be presented on a printed handout, by audiotape, or on a video. In each case, the goal is to either limit the personal contact between the experimenter and the participant or reduce the likelihood of acting differently.</a:t>
            </a:r>
          </a:p>
          <a:p>
            <a:endParaRPr lang="en-US" baseline="0" dirty="0" smtClean="0"/>
          </a:p>
          <a:p>
            <a:r>
              <a:rPr lang="en-US" b="1" baseline="0" dirty="0" smtClean="0"/>
              <a:t>Blind</a:t>
            </a:r>
            <a:r>
              <a:rPr lang="en-US" baseline="0" dirty="0" smtClean="0"/>
              <a:t> – another strategy for reducing experimenter bias is to use a ‘blind’ experiment. If the research study is conducted by an experimenter or an assistant who does not know the expected results, the experimenter should not be able to influence participants.</a:t>
            </a:r>
          </a:p>
          <a:p>
            <a:r>
              <a:rPr lang="en-US" b="1" baseline="0" dirty="0" smtClean="0"/>
              <a:t>Double-blind </a:t>
            </a:r>
            <a:r>
              <a:rPr lang="en-US" baseline="0" dirty="0" smtClean="0"/>
              <a:t>– neither the researcher or the participant are aware the outcome. (placebo effect)</a:t>
            </a:r>
          </a:p>
          <a:p>
            <a:r>
              <a:rPr lang="en-US" baseline="0" dirty="0" smtClean="0"/>
              <a:t>Single-blind – participants aren’t aware of their condition or even that there might be other conditions (levels of the IV).</a:t>
            </a:r>
          </a:p>
          <a:p>
            <a:endParaRPr lang="en-US" b="1" baseline="0" dirty="0" smtClean="0"/>
          </a:p>
          <a:p>
            <a:r>
              <a:rPr lang="en-US" b="1" baseline="0" dirty="0" smtClean="0"/>
              <a:t>Conducting a pilot study </a:t>
            </a:r>
            <a:r>
              <a:rPr lang="en-US" baseline="0" dirty="0" smtClean="0"/>
              <a:t>– would help beforehand to clarify instructions, find out problems with </a:t>
            </a:r>
            <a:r>
              <a:rPr lang="en-US" baseline="0" dirty="0" err="1" smtClean="0"/>
              <a:t>dv</a:t>
            </a:r>
            <a:r>
              <a:rPr lang="en-US" baseline="0" dirty="0" smtClean="0"/>
              <a:t> (range effects), reliability/validity issues, procedural problems – might also help to thoroughly talk to participants afterwards to determine potential reactivity issues (but beware of hindsight effects – “oh, I knew that was fake all along”).</a:t>
            </a:r>
          </a:p>
        </p:txBody>
      </p:sp>
      <p:sp>
        <p:nvSpPr>
          <p:cNvPr id="4" name="Slide Number Placeholder 3"/>
          <p:cNvSpPr>
            <a:spLocks noGrp="1"/>
          </p:cNvSpPr>
          <p:nvPr>
            <p:ph type="sldNum" sz="quarter" idx="10"/>
          </p:nvPr>
        </p:nvSpPr>
        <p:spPr/>
        <p:txBody>
          <a:bodyPr/>
          <a:lstStyle/>
          <a:p>
            <a:fld id="{796C9CAF-09B1-4A3D-92A6-A758DD750DC9}" type="slidenum">
              <a:rPr lang="en-US" smtClean="0"/>
              <a:pPr/>
              <a:t>14</a:t>
            </a:fld>
            <a:endParaRPr lang="en-US"/>
          </a:p>
        </p:txBody>
      </p:sp>
    </p:spTree>
    <p:extLst>
      <p:ext uri="{BB962C8B-B14F-4D97-AF65-F5344CB8AC3E}">
        <p14:creationId xmlns:p14="http://schemas.microsoft.com/office/powerpoint/2010/main" val="18319397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2525" y="123825"/>
            <a:ext cx="4359275" cy="3268663"/>
          </a:xfrm>
        </p:spPr>
      </p:sp>
      <p:sp>
        <p:nvSpPr>
          <p:cNvPr id="3" name="Notes Placeholder 2"/>
          <p:cNvSpPr>
            <a:spLocks noGrp="1"/>
          </p:cNvSpPr>
          <p:nvPr>
            <p:ph type="body" idx="1"/>
          </p:nvPr>
        </p:nvSpPr>
        <p:spPr>
          <a:xfrm>
            <a:off x="309317" y="3404658"/>
            <a:ext cx="6263640" cy="5206262"/>
          </a:xfrm>
        </p:spPr>
        <p:txBody>
          <a:bodyPr>
            <a:normAutofit lnSpcReduction="10000"/>
          </a:bodyPr>
          <a:lstStyle/>
          <a:p>
            <a:pPr defTabSz="929579">
              <a:defRPr/>
            </a:pPr>
            <a:r>
              <a:rPr lang="en-US" i="1" dirty="0"/>
              <a:t>Use effective cover stories</a:t>
            </a:r>
            <a:r>
              <a:rPr lang="en-US" dirty="0"/>
              <a:t>. A compelling explanation for the project’s purpose will often satisfy participant curiosity. This is a way to reduce demand characteristics (i.e., generate a good cover story). Participants will search for meaning during the study (i.e., they usually will try to figure out what is going on). Give them a story that makes sense.</a:t>
            </a:r>
          </a:p>
          <a:p>
            <a:endParaRPr lang="en-US" dirty="0" smtClean="0"/>
          </a:p>
          <a:p>
            <a:pPr lvl="0"/>
            <a:r>
              <a:rPr lang="en-US" i="1" dirty="0"/>
              <a:t>Administer dependent measures outside the experimenter context</a:t>
            </a:r>
            <a:r>
              <a:rPr lang="en-US" dirty="0"/>
              <a:t>. Tell participants they are participating in two separate experiments so they will not associate the independent variable in one with the dependent variable in the other.</a:t>
            </a:r>
            <a:endParaRPr lang="en-US" sz="1400" dirty="0"/>
          </a:p>
          <a:p>
            <a:pPr lvl="1"/>
            <a:r>
              <a:rPr lang="en-US" dirty="0"/>
              <a:t>Example: Stereotype Threat Study – added in inkblots to throw off participants</a:t>
            </a:r>
            <a:endParaRPr lang="en-US" sz="1400" dirty="0"/>
          </a:p>
          <a:p>
            <a:pPr lvl="1"/>
            <a:r>
              <a:rPr lang="en-US" dirty="0"/>
              <a:t>Example: Alibi Corroboration Study – seated participants around a table (just wanted them to look at one another) and then asked questions about – what was supper like at your family table. We didn’t care about what super was like.</a:t>
            </a:r>
            <a:endParaRPr lang="en-US" sz="1400" dirty="0"/>
          </a:p>
          <a:p>
            <a:endParaRPr lang="en-US" dirty="0" smtClean="0"/>
          </a:p>
          <a:p>
            <a:pPr defTabSz="929579">
              <a:defRPr/>
            </a:pPr>
            <a:r>
              <a:rPr lang="en-US" i="1" dirty="0"/>
              <a:t>Use involving activities</a:t>
            </a:r>
            <a:r>
              <a:rPr lang="en-US" dirty="0"/>
              <a:t>. If the experimenter’s procedure is sufficiently engaging, participants will have no time to be distracted by demand characteristics.  </a:t>
            </a:r>
          </a:p>
          <a:p>
            <a:endParaRPr lang="en-US" dirty="0" smtClean="0"/>
          </a:p>
          <a:p>
            <a:pPr lvl="0"/>
            <a:r>
              <a:rPr lang="en-US" i="1" dirty="0"/>
              <a:t>Habituation</a:t>
            </a:r>
            <a:r>
              <a:rPr lang="en-US" dirty="0"/>
              <a:t>. Observers simply introduce themselves into situations on many different occasions until the participants cease to react to their presence. (Observer’s presence is no longer novel or distracting)</a:t>
            </a:r>
            <a:endParaRPr lang="en-US" sz="1400" dirty="0"/>
          </a:p>
          <a:p>
            <a:pPr lvl="1"/>
            <a:r>
              <a:rPr lang="en-US" sz="1100" dirty="0"/>
              <a:t>Example: MTV’s Real-world</a:t>
            </a:r>
            <a:r>
              <a:rPr lang="en-US" dirty="0"/>
              <a:t> – people get used to the camera being there.</a:t>
            </a:r>
          </a:p>
          <a:p>
            <a:r>
              <a:rPr lang="en-US" dirty="0" smtClean="0"/>
              <a:t>- You’d be surprised at how quickly people forget</a:t>
            </a:r>
            <a:r>
              <a:rPr lang="en-US" baseline="0" dirty="0" smtClean="0"/>
              <a:t> about the camera – ISU lab, we’ve got some nice videos of students who apparently forgot they were being videotaped and just started picking their noses </a:t>
            </a:r>
            <a:endParaRPr lang="en-US" dirty="0" smtClean="0"/>
          </a:p>
          <a:p>
            <a:endParaRPr lang="en-US" dirty="0" smtClean="0"/>
          </a:p>
          <a:p>
            <a:r>
              <a:rPr lang="en-US" i="1" dirty="0" smtClean="0"/>
              <a:t>Indirect</a:t>
            </a:r>
            <a:r>
              <a:rPr lang="en-US" i="1" baseline="0" dirty="0" smtClean="0"/>
              <a:t> measures </a:t>
            </a:r>
            <a:r>
              <a:rPr lang="en-US" baseline="0" dirty="0" smtClean="0"/>
              <a:t>– figure out ways to not be so obtrusive</a:t>
            </a:r>
          </a:p>
          <a:p>
            <a:r>
              <a:rPr lang="en-US" baseline="0" dirty="0" smtClean="0"/>
              <a:t>E.g., could exam people’s recycling behavior by going through trash</a:t>
            </a:r>
          </a:p>
          <a:p>
            <a:r>
              <a:rPr lang="en-US" baseline="0" dirty="0" smtClean="0"/>
              <a:t>R</a:t>
            </a:r>
            <a:r>
              <a:rPr lang="en-US" dirty="0" smtClean="0"/>
              <a:t>adio station listening preferences</a:t>
            </a:r>
            <a:r>
              <a:rPr lang="en-US" baseline="0" dirty="0" smtClean="0"/>
              <a:t> - </a:t>
            </a:r>
            <a:r>
              <a:rPr lang="en-US" dirty="0" smtClean="0"/>
              <a:t>Rather than conducting an obtrusive survey or interview about favorite radio stations, the researchers went to local auto dealers and garages and checked all cars that were being serviced to see what station the radio was currently tuned to.</a:t>
            </a:r>
            <a:r>
              <a:rPr lang="en-US" baseline="0" dirty="0" smtClean="0"/>
              <a:t>  </a:t>
            </a:r>
            <a:endParaRPr lang="en-US" dirty="0" smtClean="0"/>
          </a:p>
        </p:txBody>
      </p:sp>
      <p:sp>
        <p:nvSpPr>
          <p:cNvPr id="4" name="Slide Number Placeholder 3"/>
          <p:cNvSpPr>
            <a:spLocks noGrp="1"/>
          </p:cNvSpPr>
          <p:nvPr>
            <p:ph type="sldNum" sz="quarter" idx="10"/>
          </p:nvPr>
        </p:nvSpPr>
        <p:spPr/>
        <p:txBody>
          <a:bodyPr/>
          <a:lstStyle/>
          <a:p>
            <a:fld id="{796C9CAF-09B1-4A3D-92A6-A758DD750DC9}" type="slidenum">
              <a:rPr lang="en-US" smtClean="0"/>
              <a:pPr/>
              <a:t>15</a:t>
            </a:fld>
            <a:endParaRPr lang="en-US"/>
          </a:p>
        </p:txBody>
      </p:sp>
    </p:spTree>
    <p:extLst>
      <p:ext uri="{BB962C8B-B14F-4D97-AF65-F5344CB8AC3E}">
        <p14:creationId xmlns:p14="http://schemas.microsoft.com/office/powerpoint/2010/main" val="5387338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A74020-509B-4ED1-B3F1-6F5BBD7B6931}" type="slidenum">
              <a:rPr lang="en-US" smtClean="0"/>
              <a:t>2</a:t>
            </a:fld>
            <a:endParaRPr lang="en-US"/>
          </a:p>
        </p:txBody>
      </p:sp>
    </p:spTree>
    <p:extLst>
      <p:ext uri="{BB962C8B-B14F-4D97-AF65-F5344CB8AC3E}">
        <p14:creationId xmlns:p14="http://schemas.microsoft.com/office/powerpoint/2010/main" val="21530515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1A74020-509B-4ED1-B3F1-6F5BBD7B6931}" type="slidenum">
              <a:rPr lang="en-US" smtClean="0"/>
              <a:t>3</a:t>
            </a:fld>
            <a:endParaRPr lang="en-US"/>
          </a:p>
        </p:txBody>
      </p:sp>
    </p:spTree>
    <p:extLst>
      <p:ext uri="{BB962C8B-B14F-4D97-AF65-F5344CB8AC3E}">
        <p14:creationId xmlns:p14="http://schemas.microsoft.com/office/powerpoint/2010/main" val="15543573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marL="233315" indent="-233315">
              <a:spcBef>
                <a:spcPct val="0"/>
              </a:spcBef>
              <a:buFont typeface="Arial" charset="0"/>
              <a:buChar char="•"/>
              <a:defRPr/>
            </a:pPr>
            <a:r>
              <a:rPr lang="en-US" b="1" dirty="0" smtClean="0"/>
              <a:t>Internal</a:t>
            </a:r>
            <a:r>
              <a:rPr lang="en-US" b="1" baseline="0" dirty="0" smtClean="0"/>
              <a:t> validity </a:t>
            </a:r>
            <a:r>
              <a:rPr lang="en-US" baseline="0" dirty="0" smtClean="0"/>
              <a:t>– deals with the degree to which we can provide clear explanations for the relations between our variables. Is there only </a:t>
            </a:r>
            <a:r>
              <a:rPr lang="en-US" baseline="0" dirty="0" smtClean="0"/>
              <a:t>one </a:t>
            </a:r>
            <a:r>
              <a:rPr lang="en-US" baseline="0" dirty="0" smtClean="0"/>
              <a:t>unambiguous explanation? Have we eliminated potential </a:t>
            </a:r>
            <a:r>
              <a:rPr lang="en-US" baseline="0" dirty="0" smtClean="0"/>
              <a:t>confounds? If so, then we have high internal validity.</a:t>
            </a:r>
            <a:endParaRPr lang="en-US" dirty="0" smtClean="0"/>
          </a:p>
          <a:p>
            <a:pPr marL="233315" indent="-233315">
              <a:spcBef>
                <a:spcPct val="0"/>
              </a:spcBef>
              <a:defRPr/>
            </a:pPr>
            <a:endParaRPr lang="en-US" dirty="0" smtClean="0"/>
          </a:p>
          <a:p>
            <a:pPr marL="233315" indent="-233315">
              <a:spcBef>
                <a:spcPct val="0"/>
              </a:spcBef>
              <a:buFont typeface="Arial" charset="0"/>
              <a:buChar char="•"/>
              <a:defRPr/>
            </a:pPr>
            <a:r>
              <a:rPr lang="en-US" b="1" dirty="0" smtClean="0"/>
              <a:t>External </a:t>
            </a:r>
            <a:r>
              <a:rPr lang="en-US" b="1" dirty="0" smtClean="0"/>
              <a:t>validity</a:t>
            </a:r>
            <a:r>
              <a:rPr lang="en-US" b="1" baseline="0" dirty="0" smtClean="0"/>
              <a:t> – </a:t>
            </a:r>
            <a:r>
              <a:rPr lang="en-US" b="0" baseline="0" dirty="0" smtClean="0"/>
              <a:t>deals with how well our results will generalize. </a:t>
            </a:r>
            <a:endParaRPr lang="en-US" b="1" dirty="0" smtClean="0"/>
          </a:p>
          <a:p>
            <a:pPr marL="690515" lvl="1" indent="-233315">
              <a:spcBef>
                <a:spcPct val="0"/>
              </a:spcBef>
              <a:buFont typeface="Arial" charset="0"/>
              <a:buChar char="•"/>
              <a:defRPr/>
            </a:pPr>
            <a:r>
              <a:rPr lang="en-US" dirty="0" smtClean="0"/>
              <a:t>Is the sample population similar to the population </a:t>
            </a:r>
            <a:r>
              <a:rPr lang="en-US" dirty="0" smtClean="0"/>
              <a:t>from which</a:t>
            </a:r>
            <a:r>
              <a:rPr lang="en-US" baseline="0" dirty="0" smtClean="0"/>
              <a:t> </a:t>
            </a:r>
            <a:r>
              <a:rPr lang="en-US" dirty="0" smtClean="0"/>
              <a:t>the </a:t>
            </a:r>
            <a:r>
              <a:rPr lang="en-US" dirty="0" smtClean="0"/>
              <a:t>researchers wishes to </a:t>
            </a:r>
            <a:r>
              <a:rPr lang="en-US" dirty="0" smtClean="0"/>
              <a:t>generalize? </a:t>
            </a:r>
            <a:r>
              <a:rPr lang="en-US" dirty="0" smtClean="0"/>
              <a:t>I sampled students at KSU, now are my results valid for </a:t>
            </a:r>
            <a:r>
              <a:rPr lang="en-US" dirty="0" smtClean="0"/>
              <a:t>students at a different institution, or </a:t>
            </a:r>
            <a:r>
              <a:rPr lang="en-US" dirty="0" smtClean="0"/>
              <a:t>all college students? </a:t>
            </a:r>
            <a:r>
              <a:rPr lang="en-US" dirty="0" smtClean="0"/>
              <a:t>We</a:t>
            </a:r>
            <a:r>
              <a:rPr lang="en-US" baseline="0" dirty="0" smtClean="0"/>
              <a:t> ask to what degree are our </a:t>
            </a:r>
            <a:r>
              <a:rPr lang="en-US" dirty="0" smtClean="0"/>
              <a:t>results represent a </a:t>
            </a:r>
            <a:r>
              <a:rPr lang="en-US" dirty="0" smtClean="0"/>
              <a:t>wider population of </a:t>
            </a:r>
            <a:r>
              <a:rPr lang="en-US" dirty="0" smtClean="0"/>
              <a:t>interest.</a:t>
            </a:r>
            <a:r>
              <a:rPr lang="en-US" baseline="0" dirty="0" smtClean="0"/>
              <a:t> </a:t>
            </a:r>
            <a:r>
              <a:rPr lang="en-US" dirty="0" smtClean="0"/>
              <a:t>Different </a:t>
            </a:r>
            <a:r>
              <a:rPr lang="en-US" dirty="0" smtClean="0"/>
              <a:t>people have different personalities, </a:t>
            </a:r>
            <a:r>
              <a:rPr lang="en-US" dirty="0" smtClean="0"/>
              <a:t>grow up in different regions,</a:t>
            </a:r>
            <a:r>
              <a:rPr lang="en-US" baseline="0" dirty="0" smtClean="0"/>
              <a:t> have different </a:t>
            </a:r>
            <a:r>
              <a:rPr lang="en-US" dirty="0" smtClean="0"/>
              <a:t>learning </a:t>
            </a:r>
            <a:r>
              <a:rPr lang="en-US" dirty="0" smtClean="0"/>
              <a:t>styles, etc., so the results may not be generalizable to people who are substantially different </a:t>
            </a:r>
            <a:r>
              <a:rPr lang="en-US" dirty="0" smtClean="0"/>
              <a:t>on</a:t>
            </a:r>
            <a:r>
              <a:rPr lang="en-US" baseline="0" dirty="0" smtClean="0"/>
              <a:t> certain </a:t>
            </a:r>
            <a:r>
              <a:rPr lang="en-US" dirty="0" smtClean="0"/>
              <a:t>variables</a:t>
            </a:r>
            <a:r>
              <a:rPr lang="en-US" dirty="0" smtClean="0"/>
              <a:t>. </a:t>
            </a:r>
          </a:p>
          <a:p>
            <a:pPr marL="690515" lvl="1" indent="-233315">
              <a:spcBef>
                <a:spcPct val="0"/>
              </a:spcBef>
              <a:buFont typeface="Arial" charset="0"/>
              <a:buChar char="•"/>
              <a:defRPr/>
            </a:pPr>
            <a:r>
              <a:rPr lang="en-US" dirty="0" smtClean="0"/>
              <a:t>Also, we must ask whether</a:t>
            </a:r>
            <a:r>
              <a:rPr lang="en-US" baseline="0" dirty="0" smtClean="0"/>
              <a:t> our not our results would generalize to other settings. That is, t</a:t>
            </a:r>
            <a:r>
              <a:rPr lang="en-US" dirty="0" smtClean="0"/>
              <a:t>he </a:t>
            </a:r>
            <a:r>
              <a:rPr lang="en-US" dirty="0" smtClean="0"/>
              <a:t>setting or situation in which the experiment occurred may be </a:t>
            </a:r>
            <a:r>
              <a:rPr lang="en-US" dirty="0" smtClean="0"/>
              <a:t>different. For</a:t>
            </a:r>
            <a:r>
              <a:rPr lang="en-US" baseline="0" dirty="0" smtClean="0"/>
              <a:t> example, say we found a difference in kids reading comprehension in the lab, would this difference generalize to the classroom setting or the home?</a:t>
            </a:r>
          </a:p>
          <a:p>
            <a:pPr marL="690515" lvl="1" indent="-233315">
              <a:spcBef>
                <a:spcPct val="0"/>
              </a:spcBef>
              <a:buFont typeface="Arial" charset="0"/>
              <a:buChar char="•"/>
              <a:defRPr/>
            </a:pPr>
            <a:r>
              <a:rPr lang="en-US" baseline="0" dirty="0" smtClean="0"/>
              <a:t>We might also consider how our measurement procedures influence the likelihood of results generalizing. For example, due to ethical reasons, many studies on aggression measure through noise blasts. Researchers provide participants an opportunity to behave aggressive by giving a someone (sometimes a confederate, sometimes not even a real person) blasts of noise. Does this measurement of aggression generalize to other ways in which aggression is measured?</a:t>
            </a:r>
            <a:endParaRPr lang="en-US" dirty="0"/>
          </a:p>
        </p:txBody>
      </p:sp>
      <p:sp>
        <p:nvSpPr>
          <p:cNvPr id="4" name="Slide Number Placeholder 3"/>
          <p:cNvSpPr>
            <a:spLocks noGrp="1"/>
          </p:cNvSpPr>
          <p:nvPr>
            <p:ph type="sldNum" sz="quarter" idx="10"/>
          </p:nvPr>
        </p:nvSpPr>
        <p:spPr/>
        <p:txBody>
          <a:bodyPr/>
          <a:lstStyle/>
          <a:p>
            <a:fld id="{A29B6A51-A832-4BFC-A980-AC3ECF9C8A6B}" type="slidenum">
              <a:rPr lang="en-US" smtClean="0"/>
              <a:pPr/>
              <a:t>4</a:t>
            </a:fld>
            <a:endParaRPr lang="en-US"/>
          </a:p>
        </p:txBody>
      </p:sp>
    </p:spTree>
    <p:extLst>
      <p:ext uri="{BB962C8B-B14F-4D97-AF65-F5344CB8AC3E}">
        <p14:creationId xmlns:p14="http://schemas.microsoft.com/office/powerpoint/2010/main" val="37717263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are many </a:t>
            </a:r>
            <a:r>
              <a:rPr lang="en-US" b="1" dirty="0" smtClean="0"/>
              <a:t>threats</a:t>
            </a:r>
            <a:r>
              <a:rPr lang="en-US" b="1" baseline="0" dirty="0" smtClean="0"/>
              <a:t> to internal validity</a:t>
            </a:r>
            <a:r>
              <a:rPr lang="en-US" baseline="0" dirty="0" smtClean="0"/>
              <a:t>. These are confound variables – variables that serve as alternative explanations. </a:t>
            </a:r>
          </a:p>
          <a:p>
            <a:endParaRPr lang="en-US" baseline="0" dirty="0" smtClean="0"/>
          </a:p>
          <a:p>
            <a:pPr marL="232395" indent="-232395">
              <a:buAutoNum type="arabicPeriod"/>
            </a:pPr>
            <a:r>
              <a:rPr lang="en-US" baseline="0" dirty="0" smtClean="0"/>
              <a:t>There are threats that are of concern in all studies. These are referred to as </a:t>
            </a:r>
            <a:r>
              <a:rPr lang="en-US" b="1" baseline="0" dirty="0" smtClean="0"/>
              <a:t>environmental variables</a:t>
            </a:r>
            <a:r>
              <a:rPr lang="en-US" baseline="0" dirty="0" smtClean="0"/>
              <a:t>. These could be extraneous or confound variables --- and we always have to be on the look-out for them. Previous research is helpful for considering whether some of these variables are strong or weak threats</a:t>
            </a:r>
            <a:r>
              <a:rPr lang="en-US" baseline="0" dirty="0" smtClean="0"/>
              <a:t>. </a:t>
            </a:r>
            <a:endParaRPr lang="en-US" baseline="0" dirty="0" smtClean="0"/>
          </a:p>
          <a:p>
            <a:pPr marL="232395" indent="-232395">
              <a:buAutoNum type="arabicPeriod"/>
            </a:pPr>
            <a:endParaRPr lang="en-US" baseline="0" dirty="0" smtClean="0"/>
          </a:p>
          <a:p>
            <a:pPr marL="232395" indent="-232395">
              <a:buAutoNum type="arabicPeriod"/>
            </a:pPr>
            <a:r>
              <a:rPr lang="en-US" baseline="0" dirty="0" smtClean="0"/>
              <a:t>Threats when comparing groups. One threat is </a:t>
            </a:r>
            <a:r>
              <a:rPr lang="en-US" b="1" baseline="0" dirty="0" smtClean="0"/>
              <a:t>assignment bias</a:t>
            </a:r>
            <a:r>
              <a:rPr lang="en-US" baseline="0" dirty="0" smtClean="0"/>
              <a:t>. This is when we are looking to compare our two groups, but the groups are not equal. We want both groups to be equal </a:t>
            </a:r>
            <a:r>
              <a:rPr lang="en-US" baseline="0" dirty="0" smtClean="0"/>
              <a:t>on all sorts of </a:t>
            </a:r>
            <a:r>
              <a:rPr lang="en-US" baseline="0" dirty="0" err="1" smtClean="0"/>
              <a:t>varaibles</a:t>
            </a:r>
            <a:r>
              <a:rPr lang="en-US" baseline="0" dirty="0" smtClean="0"/>
              <a:t> when </a:t>
            </a:r>
            <a:r>
              <a:rPr lang="en-US" baseline="0" dirty="0" smtClean="0"/>
              <a:t>we begin – introversion, IQ, SES, aggression, etc. </a:t>
            </a:r>
          </a:p>
        </p:txBody>
      </p:sp>
      <p:sp>
        <p:nvSpPr>
          <p:cNvPr id="4" name="Slide Number Placeholder 3"/>
          <p:cNvSpPr>
            <a:spLocks noGrp="1"/>
          </p:cNvSpPr>
          <p:nvPr>
            <p:ph type="sldNum" sz="quarter" idx="10"/>
          </p:nvPr>
        </p:nvSpPr>
        <p:spPr/>
        <p:txBody>
          <a:bodyPr/>
          <a:lstStyle/>
          <a:p>
            <a:fld id="{A29B6A51-A832-4BFC-A980-AC3ECF9C8A6B}" type="slidenum">
              <a:rPr lang="en-US" smtClean="0"/>
              <a:pPr/>
              <a:t>5</a:t>
            </a:fld>
            <a:endParaRPr lang="en-US"/>
          </a:p>
        </p:txBody>
      </p:sp>
    </p:spTree>
    <p:extLst>
      <p:ext uri="{BB962C8B-B14F-4D97-AF65-F5344CB8AC3E}">
        <p14:creationId xmlns:p14="http://schemas.microsoft.com/office/powerpoint/2010/main" val="11315532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2525" y="201613"/>
            <a:ext cx="4654550" cy="3490912"/>
          </a:xfrm>
        </p:spPr>
      </p:sp>
      <p:sp>
        <p:nvSpPr>
          <p:cNvPr id="3" name="Notes Placeholder 2"/>
          <p:cNvSpPr>
            <a:spLocks noGrp="1"/>
          </p:cNvSpPr>
          <p:nvPr>
            <p:ph type="body" idx="1"/>
          </p:nvPr>
        </p:nvSpPr>
        <p:spPr>
          <a:xfrm>
            <a:off x="695960" y="3717131"/>
            <a:ext cx="5567680" cy="4893788"/>
          </a:xfrm>
        </p:spPr>
        <p:txBody>
          <a:bodyPr>
            <a:normAutofit fontScale="40000" lnSpcReduction="20000"/>
          </a:bodyPr>
          <a:lstStyle/>
          <a:p>
            <a:pPr>
              <a:buFontTx/>
              <a:buNone/>
              <a:defRPr/>
            </a:pPr>
            <a:r>
              <a:rPr lang="en-US" sz="2200" dirty="0" smtClean="0"/>
              <a:t>3. There </a:t>
            </a:r>
            <a:r>
              <a:rPr lang="en-US" sz="2200" dirty="0"/>
              <a:t>are also threats over </a:t>
            </a:r>
            <a:r>
              <a:rPr lang="en-US" sz="2200" dirty="0" smtClean="0"/>
              <a:t>time.</a:t>
            </a:r>
            <a:r>
              <a:rPr lang="en-US" sz="2200" baseline="0" dirty="0" smtClean="0"/>
              <a:t> </a:t>
            </a:r>
            <a:r>
              <a:rPr lang="en-US" sz="2200" dirty="0" smtClean="0"/>
              <a:t>This </a:t>
            </a:r>
            <a:r>
              <a:rPr lang="en-US" sz="2200" dirty="0"/>
              <a:t>refers to studies that are conducted over time (weeks, months, years</a:t>
            </a:r>
            <a:r>
              <a:rPr lang="en-US" sz="2200" dirty="0" smtClean="0"/>
              <a:t>).</a:t>
            </a:r>
          </a:p>
          <a:p>
            <a:pPr>
              <a:buFontTx/>
              <a:buNone/>
              <a:defRPr/>
            </a:pPr>
            <a:endParaRPr lang="en-US" sz="2200" dirty="0"/>
          </a:p>
          <a:p>
            <a:pPr marL="342900" marR="0" indent="-342900" algn="l" defTabSz="914400" rtl="0" eaLnBrk="1" fontAlgn="auto" latinLnBrk="0" hangingPunct="1">
              <a:lnSpc>
                <a:spcPct val="100000"/>
              </a:lnSpc>
              <a:spcBef>
                <a:spcPts val="0"/>
              </a:spcBef>
              <a:spcAft>
                <a:spcPts val="0"/>
              </a:spcAft>
              <a:buClrTx/>
              <a:buSzTx/>
              <a:buFont typeface="Arial" charset="0"/>
              <a:buChar char="•"/>
              <a:tabLst/>
              <a:defRPr/>
            </a:pPr>
            <a:r>
              <a:rPr lang="en-US" sz="2200" b="1" dirty="0"/>
              <a:t>History</a:t>
            </a:r>
            <a:r>
              <a:rPr lang="en-US" sz="2200" dirty="0"/>
              <a:t> – specific events </a:t>
            </a:r>
            <a:r>
              <a:rPr lang="en-US" sz="2200" dirty="0" smtClean="0"/>
              <a:t>(uncontrolled event)</a:t>
            </a:r>
            <a:r>
              <a:rPr lang="en-US" sz="2200" baseline="0" dirty="0" smtClean="0"/>
              <a:t> </a:t>
            </a:r>
            <a:r>
              <a:rPr lang="en-US" sz="2200" dirty="0" smtClean="0"/>
              <a:t>other </a:t>
            </a:r>
            <a:r>
              <a:rPr lang="en-US" sz="2200" dirty="0"/>
              <a:t>than the treatment occur between observations. </a:t>
            </a:r>
            <a:endParaRPr lang="en-US" sz="2200" dirty="0" smtClean="0"/>
          </a:p>
          <a:p>
            <a:pPr marL="800100" marR="0" lvl="1" indent="-342900" algn="l" defTabSz="914400" rtl="0" eaLnBrk="1" fontAlgn="auto" latinLnBrk="0" hangingPunct="1">
              <a:lnSpc>
                <a:spcPct val="100000"/>
              </a:lnSpc>
              <a:spcBef>
                <a:spcPts val="0"/>
              </a:spcBef>
              <a:spcAft>
                <a:spcPts val="0"/>
              </a:spcAft>
              <a:buClrTx/>
              <a:buSzTx/>
              <a:buFont typeface="Arial" charset="0"/>
              <a:buChar char="•"/>
              <a:tabLst/>
              <a:defRPr/>
            </a:pPr>
            <a:r>
              <a:rPr lang="en-US" sz="2200" dirty="0" smtClean="0"/>
              <a:t>Imagine we were conducting research on anxiety</a:t>
            </a:r>
            <a:r>
              <a:rPr lang="en-US" sz="2200" baseline="0" dirty="0" smtClean="0"/>
              <a:t> </a:t>
            </a:r>
            <a:r>
              <a:rPr lang="en-US" sz="2200" dirty="0" smtClean="0"/>
              <a:t>– </a:t>
            </a:r>
            <a:r>
              <a:rPr lang="en-US" sz="2200" dirty="0"/>
              <a:t>and then Katrina or 9/11 happens. How valid do you think those results would be? Might participants be distracted? Are your findings a function of your study or the environment you pulled your participants </a:t>
            </a:r>
            <a:r>
              <a:rPr lang="en-US" sz="2200" dirty="0" smtClean="0"/>
              <a:t>from?</a:t>
            </a:r>
          </a:p>
          <a:p>
            <a:pPr marL="800100" marR="0" lvl="1" indent="-342900" algn="l" defTabSz="914400" rtl="0" eaLnBrk="1" fontAlgn="auto" latinLnBrk="0" hangingPunct="1">
              <a:lnSpc>
                <a:spcPct val="100000"/>
              </a:lnSpc>
              <a:spcBef>
                <a:spcPts val="0"/>
              </a:spcBef>
              <a:spcAft>
                <a:spcPts val="0"/>
              </a:spcAft>
              <a:buClrTx/>
              <a:buSzTx/>
              <a:buFont typeface="Arial" charset="0"/>
              <a:buChar char="•"/>
              <a:tabLst/>
              <a:defRPr/>
            </a:pPr>
            <a:r>
              <a:rPr lang="en-US" sz="2200" dirty="0" smtClean="0"/>
              <a:t>Imagine</a:t>
            </a:r>
            <a:r>
              <a:rPr lang="en-US" sz="2200" baseline="0" dirty="0" smtClean="0"/>
              <a:t> a</a:t>
            </a:r>
            <a:r>
              <a:rPr lang="en-US" sz="2200" dirty="0" smtClean="0"/>
              <a:t>n </a:t>
            </a:r>
            <a:r>
              <a:rPr lang="en-US" sz="2200" dirty="0"/>
              <a:t>experiment to heighten racial awareness was conducted by a researcher during February. This is Black History month; so the results might be affected by events that occur during Black History month and not the </a:t>
            </a:r>
            <a:r>
              <a:rPr lang="en-US" sz="2200" dirty="0" smtClean="0"/>
              <a:t>treatment.</a:t>
            </a:r>
          </a:p>
          <a:p>
            <a:pPr marL="800100" marR="0" lvl="1" indent="-342900" algn="l" defTabSz="914400" rtl="0" eaLnBrk="1" fontAlgn="auto" latinLnBrk="0" hangingPunct="1">
              <a:lnSpc>
                <a:spcPct val="100000"/>
              </a:lnSpc>
              <a:spcBef>
                <a:spcPts val="0"/>
              </a:spcBef>
              <a:spcAft>
                <a:spcPts val="0"/>
              </a:spcAft>
              <a:buClrTx/>
              <a:buSzTx/>
              <a:buFont typeface="Arial" charset="0"/>
              <a:buChar char="•"/>
              <a:tabLst/>
              <a:defRPr/>
            </a:pPr>
            <a:r>
              <a:rPr lang="en-US" sz="2200" dirty="0" smtClean="0"/>
              <a:t>The </a:t>
            </a:r>
            <a:r>
              <a:rPr lang="en-US" sz="2200" dirty="0"/>
              <a:t>idea here is that one group is affected differently - that now makes the groups no longer </a:t>
            </a:r>
            <a:r>
              <a:rPr lang="en-US" sz="2200" dirty="0" smtClean="0"/>
              <a:t>equal.</a:t>
            </a:r>
            <a:r>
              <a:rPr lang="en-US" sz="2200" baseline="0" dirty="0" smtClean="0"/>
              <a:t> </a:t>
            </a:r>
            <a:r>
              <a:rPr lang="en-US" sz="2200" dirty="0" smtClean="0"/>
              <a:t>Or </a:t>
            </a:r>
            <a:r>
              <a:rPr lang="en-US" sz="2200" dirty="0"/>
              <a:t>the entire sample has been influenced in some </a:t>
            </a:r>
            <a:r>
              <a:rPr lang="en-US" sz="2200" dirty="0" smtClean="0"/>
              <a:t>way that</a:t>
            </a:r>
            <a:r>
              <a:rPr lang="en-US" sz="2200" baseline="0" dirty="0" smtClean="0"/>
              <a:t> it makes it difficult to figure out the causal relationship between variables. </a:t>
            </a:r>
            <a:endParaRPr lang="en-US" sz="2200" dirty="0"/>
          </a:p>
          <a:p>
            <a:pPr marL="232395" indent="-232395">
              <a:buFontTx/>
              <a:buAutoNum type="arabicPeriod"/>
              <a:defRPr/>
            </a:pPr>
            <a:endParaRPr lang="en-US" sz="2200" b="1" dirty="0"/>
          </a:p>
          <a:p>
            <a:pPr marL="342900" indent="-342900">
              <a:buFont typeface="Arial" charset="0"/>
              <a:buChar char="•"/>
              <a:defRPr/>
            </a:pPr>
            <a:r>
              <a:rPr lang="en-US" sz="2200" b="1" dirty="0"/>
              <a:t>Maturation</a:t>
            </a:r>
            <a:r>
              <a:rPr lang="en-US" sz="2200" dirty="0"/>
              <a:t> – performance changes due to age or fatigue confound the effect of the treatment. </a:t>
            </a:r>
            <a:r>
              <a:rPr lang="en-US" sz="2200" dirty="0" smtClean="0"/>
              <a:t>There</a:t>
            </a:r>
            <a:r>
              <a:rPr lang="en-US" sz="2200" baseline="0" dirty="0" smtClean="0"/>
              <a:t> is some </a:t>
            </a:r>
            <a:r>
              <a:rPr lang="en-US" sz="2200" dirty="0" smtClean="0"/>
              <a:t>intrinsic change </a:t>
            </a:r>
            <a:r>
              <a:rPr lang="en-US" sz="2200" dirty="0"/>
              <a:t>in </a:t>
            </a:r>
            <a:r>
              <a:rPr lang="en-US" sz="2200" dirty="0" smtClean="0"/>
              <a:t>participants.</a:t>
            </a:r>
            <a:endParaRPr lang="en-US" sz="2200" dirty="0"/>
          </a:p>
          <a:p>
            <a:pPr marL="800100" lvl="1" indent="-342900">
              <a:buFont typeface="Arial" charset="0"/>
              <a:buChar char="•"/>
              <a:defRPr/>
            </a:pPr>
            <a:r>
              <a:rPr lang="en-US" sz="2200" dirty="0" smtClean="0"/>
              <a:t>A </a:t>
            </a:r>
            <a:r>
              <a:rPr lang="en-US" sz="2200" dirty="0"/>
              <a:t>college develops a new housing plan to promote more open-mindedness and acceptance of others. The students are tested when they enter college and when they graduate. The results show they are now more open-minded and tolerant of others. Did the housing plan work or do students just mature and grow as a result of the college </a:t>
            </a:r>
            <a:r>
              <a:rPr lang="en-US" sz="2200" dirty="0" smtClean="0"/>
              <a:t>experience?</a:t>
            </a:r>
          </a:p>
          <a:p>
            <a:pPr marL="342900" lvl="0" indent="-342900">
              <a:buFont typeface="Arial" charset="0"/>
              <a:buChar char="•"/>
              <a:defRPr/>
            </a:pPr>
            <a:endParaRPr lang="en-US" sz="2200" b="1" dirty="0" smtClean="0"/>
          </a:p>
          <a:p>
            <a:pPr marL="342900" lvl="0" indent="-342900">
              <a:buFont typeface="Arial" charset="0"/>
              <a:buChar char="•"/>
              <a:defRPr/>
            </a:pPr>
            <a:r>
              <a:rPr lang="en-US" sz="2200" b="1" dirty="0" smtClean="0"/>
              <a:t>Instrumentation</a:t>
            </a:r>
            <a:r>
              <a:rPr lang="en-US" sz="2200" dirty="0" smtClean="0"/>
              <a:t> </a:t>
            </a:r>
            <a:r>
              <a:rPr lang="en-US" sz="2200" dirty="0"/>
              <a:t>– unobserved changes in observer criteria or instrument calibration confound the effect of the treatment. </a:t>
            </a:r>
            <a:r>
              <a:rPr lang="en-US" sz="2200" dirty="0" smtClean="0"/>
              <a:t>Essentially</a:t>
            </a:r>
            <a:r>
              <a:rPr lang="en-US" sz="2200" baseline="0" dirty="0" smtClean="0"/>
              <a:t> these are </a:t>
            </a:r>
            <a:r>
              <a:rPr lang="en-US" sz="2200" dirty="0" smtClean="0"/>
              <a:t>changes </a:t>
            </a:r>
            <a:r>
              <a:rPr lang="en-US" sz="2200" dirty="0"/>
              <a:t>in the measuring </a:t>
            </a:r>
            <a:r>
              <a:rPr lang="en-US" sz="2200" dirty="0" smtClean="0"/>
              <a:t>instruments</a:t>
            </a:r>
            <a:r>
              <a:rPr lang="en-US" sz="2200" baseline="0" dirty="0" smtClean="0"/>
              <a:t> or how researchers are using those instruments. </a:t>
            </a:r>
            <a:endParaRPr lang="en-US" sz="2200" baseline="0" dirty="0"/>
          </a:p>
          <a:p>
            <a:pPr marL="800100" marR="0" lvl="1" indent="-342900" algn="l" defTabSz="914400" rtl="0" eaLnBrk="1" fontAlgn="auto" latinLnBrk="0" hangingPunct="1">
              <a:lnSpc>
                <a:spcPct val="100000"/>
              </a:lnSpc>
              <a:spcBef>
                <a:spcPts val="0"/>
              </a:spcBef>
              <a:spcAft>
                <a:spcPts val="0"/>
              </a:spcAft>
              <a:buClrTx/>
              <a:buSzTx/>
              <a:buFont typeface="Arial" charset="0"/>
              <a:buChar char="•"/>
              <a:tabLst/>
              <a:defRPr/>
            </a:pPr>
            <a:r>
              <a:rPr lang="en-US" sz="2200" dirty="0" smtClean="0"/>
              <a:t>Imagine</a:t>
            </a:r>
            <a:r>
              <a:rPr lang="en-US" sz="2200" baseline="0" dirty="0" smtClean="0"/>
              <a:t> a c</a:t>
            </a:r>
            <a:r>
              <a:rPr lang="en-US" sz="2200" dirty="0" smtClean="0"/>
              <a:t>omputer that measure reaction time, but doesn’t have enough memory – the reaction time test itself gets slower.</a:t>
            </a:r>
          </a:p>
          <a:p>
            <a:pPr marL="800100" lvl="1" indent="-342900">
              <a:buFont typeface="Arial" charset="0"/>
              <a:buChar char="•"/>
              <a:defRPr/>
            </a:pPr>
            <a:r>
              <a:rPr lang="en-US" sz="2200" dirty="0" smtClean="0"/>
              <a:t>“instruments</a:t>
            </a:r>
            <a:r>
              <a:rPr lang="en-US" sz="2200" dirty="0"/>
              <a:t>” could refer to judges who rate the participants. Judges might become better raters of student concentration, so that the confounding is due not to instrument deterioration but to instrument </a:t>
            </a:r>
            <a:r>
              <a:rPr lang="en-US" sz="2200" dirty="0" smtClean="0"/>
              <a:t>improvement.</a:t>
            </a:r>
          </a:p>
          <a:p>
            <a:pPr marL="342900" lvl="0" indent="-342900">
              <a:buFont typeface="Arial" charset="0"/>
              <a:buChar char="•"/>
              <a:defRPr/>
            </a:pPr>
            <a:endParaRPr lang="en-US" sz="2200" b="1" dirty="0" smtClean="0"/>
          </a:p>
          <a:p>
            <a:pPr marL="342900" lvl="0" indent="-342900">
              <a:buFont typeface="Arial" charset="0"/>
              <a:buChar char="•"/>
              <a:defRPr/>
            </a:pPr>
            <a:r>
              <a:rPr lang="en-US" sz="2200" b="1" dirty="0" smtClean="0"/>
              <a:t>Diffusion </a:t>
            </a:r>
            <a:r>
              <a:rPr lang="en-US" sz="2200" b="1" dirty="0" smtClean="0"/>
              <a:t>of </a:t>
            </a:r>
            <a:r>
              <a:rPr lang="en-US" sz="2200" b="1" dirty="0" smtClean="0"/>
              <a:t>treatment</a:t>
            </a:r>
            <a:r>
              <a:rPr lang="en-US" sz="2200" b="1" baseline="0" dirty="0" smtClean="0"/>
              <a:t> </a:t>
            </a:r>
            <a:r>
              <a:rPr lang="en-US" sz="2200" b="0" baseline="0" dirty="0" smtClean="0"/>
              <a:t>– occurs when c</a:t>
            </a:r>
            <a:r>
              <a:rPr lang="en-US" sz="2200" dirty="0" smtClean="0"/>
              <a:t>ommunication </a:t>
            </a:r>
            <a:r>
              <a:rPr lang="en-US" sz="2200" dirty="0" smtClean="0"/>
              <a:t>across groups can interfere with manipulation of </a:t>
            </a:r>
            <a:r>
              <a:rPr lang="en-US" sz="2200" dirty="0" smtClean="0"/>
              <a:t>an</a:t>
            </a:r>
            <a:r>
              <a:rPr lang="en-US" sz="2200" baseline="0" dirty="0" smtClean="0"/>
              <a:t> independent variable. </a:t>
            </a:r>
          </a:p>
          <a:p>
            <a:pPr marL="800100" lvl="1" indent="-342900">
              <a:buFont typeface="Arial" charset="0"/>
              <a:buChar char="•"/>
              <a:defRPr/>
            </a:pPr>
            <a:r>
              <a:rPr lang="en-US" sz="2200" baseline="0" dirty="0" smtClean="0"/>
              <a:t>Suppose there are two groups in a study (i.e., a treatment and control group). The treatment group is being information about nutrient and helpful tips for weight loss. Imagine participants in the treatment condition pass along this helpful information to some of their friends, who just happen to be in the control condition. Because the control condition has now been contaminated – differences between the two groups may not necessarily be attributed to the independent variable. </a:t>
            </a:r>
            <a:endParaRPr lang="en-US" sz="2200" dirty="0" smtClean="0"/>
          </a:p>
          <a:p>
            <a:pPr marL="278874" indent="-929579">
              <a:defRPr/>
            </a:pPr>
            <a:endParaRPr lang="en-US" sz="2200" dirty="0"/>
          </a:p>
          <a:p>
            <a:endParaRPr lang="en-US" dirty="0" smtClean="0"/>
          </a:p>
        </p:txBody>
      </p:sp>
      <p:sp>
        <p:nvSpPr>
          <p:cNvPr id="4" name="Slide Number Placeholder 3"/>
          <p:cNvSpPr>
            <a:spLocks noGrp="1"/>
          </p:cNvSpPr>
          <p:nvPr>
            <p:ph type="sldNum" sz="quarter" idx="10"/>
          </p:nvPr>
        </p:nvSpPr>
        <p:spPr/>
        <p:txBody>
          <a:bodyPr/>
          <a:lstStyle/>
          <a:p>
            <a:fld id="{A29B6A51-A832-4BFC-A980-AC3ECF9C8A6B}" type="slidenum">
              <a:rPr lang="en-US" smtClean="0"/>
              <a:pPr/>
              <a:t>6</a:t>
            </a:fld>
            <a:endParaRPr lang="en-US"/>
          </a:p>
        </p:txBody>
      </p:sp>
    </p:spTree>
    <p:extLst>
      <p:ext uri="{BB962C8B-B14F-4D97-AF65-F5344CB8AC3E}">
        <p14:creationId xmlns:p14="http://schemas.microsoft.com/office/powerpoint/2010/main" val="42344415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76325" y="465138"/>
            <a:ext cx="3414713" cy="2560637"/>
          </a:xfrm>
        </p:spPr>
      </p:sp>
      <p:sp>
        <p:nvSpPr>
          <p:cNvPr id="3" name="Notes Placeholder 2"/>
          <p:cNvSpPr>
            <a:spLocks noGrp="1"/>
          </p:cNvSpPr>
          <p:nvPr>
            <p:ph type="body" idx="1"/>
          </p:nvPr>
        </p:nvSpPr>
        <p:spPr>
          <a:xfrm>
            <a:off x="695961" y="3103036"/>
            <a:ext cx="5799666" cy="5976595"/>
          </a:xfrm>
        </p:spPr>
        <p:txBody>
          <a:bodyPr>
            <a:normAutofit fontScale="92500"/>
          </a:bodyPr>
          <a:lstStyle/>
          <a:p>
            <a:pPr marL="171450" indent="-171450">
              <a:buFont typeface="Arial" charset="0"/>
              <a:buChar char="•"/>
              <a:defRPr/>
            </a:pPr>
            <a:r>
              <a:rPr lang="en-US" b="1" dirty="0"/>
              <a:t>Testing</a:t>
            </a:r>
            <a:r>
              <a:rPr lang="en-US" dirty="0"/>
              <a:t>-testing changes how </a:t>
            </a:r>
            <a:r>
              <a:rPr lang="en-US" dirty="0" smtClean="0"/>
              <a:t>participants</a:t>
            </a:r>
            <a:r>
              <a:rPr lang="en-US" baseline="0" dirty="0" smtClean="0"/>
              <a:t> </a:t>
            </a:r>
            <a:r>
              <a:rPr lang="en-US" dirty="0" smtClean="0"/>
              <a:t>respond</a:t>
            </a:r>
            <a:r>
              <a:rPr lang="en-US" dirty="0"/>
              <a:t>.</a:t>
            </a:r>
          </a:p>
          <a:p>
            <a:pPr marL="628650" lvl="1" indent="-171450">
              <a:buFont typeface="Arial" charset="0"/>
              <a:buChar char="•"/>
              <a:defRPr/>
            </a:pPr>
            <a:r>
              <a:rPr lang="en-US" dirty="0"/>
              <a:t>Participants asked to answer several long surveys, or assessed a long IQ test </a:t>
            </a:r>
            <a:r>
              <a:rPr lang="en-US" baseline="0" dirty="0" smtClean="0"/>
              <a:t>could experience f</a:t>
            </a:r>
            <a:r>
              <a:rPr lang="en-US" dirty="0" smtClean="0"/>
              <a:t>atigue</a:t>
            </a:r>
            <a:r>
              <a:rPr lang="en-US" dirty="0"/>
              <a:t>.</a:t>
            </a:r>
          </a:p>
          <a:p>
            <a:pPr marL="628650" lvl="1" indent="-171450">
              <a:buFont typeface="Arial" charset="0"/>
              <a:buChar char="•"/>
              <a:defRPr/>
            </a:pPr>
            <a:r>
              <a:rPr lang="en-US" dirty="0"/>
              <a:t>Practice effects – participants get better over time simply through the testing.</a:t>
            </a:r>
          </a:p>
          <a:p>
            <a:pPr marL="1093439" lvl="2" indent="-171450">
              <a:buFont typeface="Arial" charset="0"/>
              <a:buChar char="•"/>
              <a:defRPr/>
            </a:pPr>
            <a:r>
              <a:rPr lang="en-US" dirty="0"/>
              <a:t>Pre- &amp; post-tests - People frequently do better on second tests of a course, just because they know the testing style.</a:t>
            </a:r>
          </a:p>
          <a:p>
            <a:pPr marL="1093439" lvl="2" indent="-171450">
              <a:buFont typeface="Arial" charset="0"/>
              <a:buChar char="•"/>
              <a:defRPr/>
            </a:pPr>
            <a:r>
              <a:rPr lang="en-US" dirty="0"/>
              <a:t>I gave a test to my study skills group on Monday, presented some unique concepts on Tuesday, then gave them the posttest on Wednesday. The grades were significantly higher on the posttest. – It is possible the grades were higher because the students </a:t>
            </a:r>
            <a:r>
              <a:rPr lang="en-US" dirty="0" smtClean="0"/>
              <a:t>learned new information or perhaps they still </a:t>
            </a:r>
            <a:r>
              <a:rPr lang="en-US" dirty="0"/>
              <a:t>remembered the questions from the pretest.</a:t>
            </a:r>
          </a:p>
          <a:p>
            <a:pPr marL="628650" lvl="1" indent="-171450">
              <a:buFont typeface="Arial" charset="0"/>
              <a:buChar char="•"/>
              <a:defRPr/>
            </a:pPr>
            <a:r>
              <a:rPr lang="en-US" dirty="0"/>
              <a:t>Carry-over effects – occurs when you have several procedures </a:t>
            </a:r>
            <a:r>
              <a:rPr lang="en-US" dirty="0" smtClean="0"/>
              <a:t>and it is possible that earlier </a:t>
            </a:r>
            <a:r>
              <a:rPr lang="en-US" dirty="0"/>
              <a:t>procedures could have influenced performance on later procedures. </a:t>
            </a:r>
          </a:p>
          <a:p>
            <a:pPr marL="232395" indent="-232395">
              <a:buFontTx/>
              <a:buAutoNum type="arabicPeriod"/>
              <a:defRPr/>
            </a:pPr>
            <a:endParaRPr lang="en-US" dirty="0"/>
          </a:p>
          <a:p>
            <a:pPr marL="171450" indent="-171450">
              <a:buFont typeface="Arial" charset="0"/>
              <a:buChar char="•"/>
              <a:defRPr/>
            </a:pPr>
            <a:r>
              <a:rPr lang="en-US" b="1" dirty="0"/>
              <a:t>Statistical regression </a:t>
            </a:r>
            <a:r>
              <a:rPr lang="en-US" dirty="0"/>
              <a:t>– subjects selected for treatment on the basis of their extreme scores tend to move closer to the mean on retesting. After extreme performance, people tend to return to baseline… its due to random error.</a:t>
            </a:r>
          </a:p>
          <a:p>
            <a:pPr marL="689595" lvl="1" indent="-232395">
              <a:buFont typeface="Arial" charset="0"/>
              <a:buChar char="•"/>
              <a:defRPr/>
            </a:pPr>
            <a:r>
              <a:rPr lang="en-US" dirty="0"/>
              <a:t>After you do well, maybe your parents praise you. Then you don’t do so hot on the next assignment. Your parents decide to punish you. You do better. All the sudden, they think praise doesn’t work but punishment does. Oops. </a:t>
            </a:r>
          </a:p>
          <a:p>
            <a:pPr marL="689595" lvl="1" indent="-232395">
              <a:buFont typeface="Arial" charset="0"/>
              <a:buChar char="•"/>
              <a:defRPr/>
            </a:pPr>
            <a:r>
              <a:rPr lang="en-US" dirty="0"/>
              <a:t>Also known as the Sports Illustrated Curse – show up on the cover and you’re probably going to lose your next game. Why? Because you had to do something pretty unusual to get on the cover</a:t>
            </a:r>
          </a:p>
          <a:p>
            <a:pPr marL="689595" lvl="1" indent="-232395">
              <a:buFont typeface="Arial" charset="0"/>
              <a:buChar char="•"/>
              <a:defRPr/>
            </a:pPr>
            <a:r>
              <a:rPr lang="en-US" dirty="0"/>
              <a:t>An experimenter selected students for a reading program based on their low test scores. At the end of the treatment, the test scores had improved. </a:t>
            </a:r>
            <a:r>
              <a:rPr lang="en-US" dirty="0" smtClean="0"/>
              <a:t>Extreme </a:t>
            </a:r>
            <a:r>
              <a:rPr lang="en-US" dirty="0"/>
              <a:t>scores naturally move toward the mean on subsequent tests.</a:t>
            </a:r>
          </a:p>
          <a:p>
            <a:pPr marL="171450" indent="-171450">
              <a:buFont typeface="Arial" charset="0"/>
              <a:buChar char="•"/>
              <a:defRPr/>
            </a:pPr>
            <a:endParaRPr lang="en-US" dirty="0"/>
          </a:p>
          <a:p>
            <a:pPr marL="171450" indent="-171450">
              <a:buFont typeface="Arial" charset="0"/>
              <a:buChar char="•"/>
              <a:defRPr/>
            </a:pPr>
            <a:r>
              <a:rPr lang="en-US" b="1" dirty="0"/>
              <a:t>Experimental mortality </a:t>
            </a:r>
            <a:r>
              <a:rPr lang="en-US" dirty="0"/>
              <a:t>– differential loss of subjects from the groups of a study results in nonequivalent groups (Not always death, just people dropping out)</a:t>
            </a:r>
          </a:p>
          <a:p>
            <a:pPr marL="628650" lvl="1" indent="-171450">
              <a:buFont typeface="Arial" charset="0"/>
              <a:buChar char="•"/>
              <a:defRPr/>
            </a:pPr>
            <a:r>
              <a:rPr lang="en-US" dirty="0"/>
              <a:t>If one group has to do something challenging or painful, while another group gets an easy control condition, guess who is more likely to be dropping out? If all the people who find the condition difficult drop out, you’ve lost the effect of your manipulation</a:t>
            </a:r>
          </a:p>
          <a:p>
            <a:pPr marL="628650" lvl="1" indent="-171450">
              <a:buFont typeface="Arial" charset="0"/>
              <a:buChar char="•"/>
              <a:defRPr/>
            </a:pPr>
            <a:r>
              <a:rPr lang="en-US" dirty="0"/>
              <a:t>I am teaching a new experimental seminar on study skills. About half of the class stopped coming to the seminar before the semester was over. The students who remained improved their study skills. So my course was effective! Probably not. The half that stopped coming might not have gained anything; that is why they stopped attending.</a:t>
            </a:r>
            <a:endParaRPr lang="en-US" sz="900" dirty="0"/>
          </a:p>
        </p:txBody>
      </p:sp>
      <p:sp>
        <p:nvSpPr>
          <p:cNvPr id="4" name="Slide Number Placeholder 3"/>
          <p:cNvSpPr>
            <a:spLocks noGrp="1"/>
          </p:cNvSpPr>
          <p:nvPr>
            <p:ph type="sldNum" sz="quarter" idx="10"/>
          </p:nvPr>
        </p:nvSpPr>
        <p:spPr/>
        <p:txBody>
          <a:bodyPr/>
          <a:lstStyle/>
          <a:p>
            <a:fld id="{A29B6A51-A832-4BFC-A980-AC3ECF9C8A6B}" type="slidenum">
              <a:rPr lang="en-US" smtClean="0"/>
              <a:pPr/>
              <a:t>7</a:t>
            </a:fld>
            <a:endParaRPr lang="en-US"/>
          </a:p>
        </p:txBody>
      </p:sp>
    </p:spTree>
    <p:extLst>
      <p:ext uri="{BB962C8B-B14F-4D97-AF65-F5344CB8AC3E}">
        <p14:creationId xmlns:p14="http://schemas.microsoft.com/office/powerpoint/2010/main" val="4553030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155575"/>
            <a:ext cx="3876675" cy="2908300"/>
          </a:xfrm>
        </p:spPr>
      </p:sp>
      <p:sp>
        <p:nvSpPr>
          <p:cNvPr id="3" name="Notes Placeholder 2"/>
          <p:cNvSpPr>
            <a:spLocks noGrp="1"/>
          </p:cNvSpPr>
          <p:nvPr>
            <p:ph type="body" idx="1"/>
          </p:nvPr>
        </p:nvSpPr>
        <p:spPr>
          <a:xfrm>
            <a:off x="386646" y="3180609"/>
            <a:ext cx="6186312" cy="5430308"/>
          </a:xfrm>
        </p:spPr>
        <p:txBody>
          <a:bodyPr>
            <a:normAutofit fontScale="92500" lnSpcReduction="20000"/>
          </a:bodyPr>
          <a:lstStyle/>
          <a:p>
            <a:r>
              <a:rPr lang="en-US" dirty="0" smtClean="0"/>
              <a:t>1. Generalizing</a:t>
            </a:r>
            <a:r>
              <a:rPr lang="en-US" baseline="0" dirty="0" smtClean="0"/>
              <a:t> </a:t>
            </a:r>
            <a:r>
              <a:rPr lang="en-US" baseline="0" dirty="0" smtClean="0"/>
              <a:t>across participants – that is if we had conducted this research with a different population would the results still hold?</a:t>
            </a:r>
          </a:p>
          <a:p>
            <a:pPr marL="232395" indent="-232395">
              <a:buFont typeface="Arial" charset="0"/>
              <a:buChar char="•"/>
            </a:pPr>
            <a:r>
              <a:rPr lang="en-US" b="1" baseline="0" dirty="0" smtClean="0"/>
              <a:t>Selection bias </a:t>
            </a:r>
            <a:r>
              <a:rPr lang="en-US" baseline="0" dirty="0" smtClean="0"/>
              <a:t>– there is a bias in the sampling procedure. Usually, we would like to apply our results to all people – or a subset like toddlers or depressed individuals; however, because of logistical issues, money issues, ethical issues – we may end up sampling in a biased way. </a:t>
            </a:r>
          </a:p>
          <a:p>
            <a:pPr marL="232395" indent="-232395">
              <a:buAutoNum type="arabicPeriod"/>
            </a:pPr>
            <a:endParaRPr lang="en-US" baseline="0" dirty="0" smtClean="0"/>
          </a:p>
          <a:p>
            <a:pPr marL="232395" indent="-232395">
              <a:buFont typeface="Arial" charset="0"/>
              <a:buChar char="•"/>
            </a:pPr>
            <a:r>
              <a:rPr lang="en-US" b="1" baseline="0" dirty="0" smtClean="0"/>
              <a:t>College students </a:t>
            </a:r>
            <a:r>
              <a:rPr lang="en-US" baseline="0" dirty="0" smtClean="0"/>
              <a:t>– many psychological studies are conducted with college students, because they are a fairly accessible population for academics doing research. However, we have to be careful here, because college students can differ from the general public in meaningful ways.</a:t>
            </a:r>
          </a:p>
          <a:p>
            <a:pPr marL="232395" indent="-232395">
              <a:buAutoNum type="arabicPeriod"/>
            </a:pPr>
            <a:endParaRPr lang="en-US" baseline="0" dirty="0" smtClean="0"/>
          </a:p>
          <a:p>
            <a:pPr marL="171450" indent="-171450">
              <a:buFont typeface="Arial" charset="0"/>
              <a:buChar char="•"/>
            </a:pPr>
            <a:r>
              <a:rPr lang="en-US" b="1" baseline="0" dirty="0" smtClean="0"/>
              <a:t>Volunteer bias </a:t>
            </a:r>
            <a:r>
              <a:rPr lang="en-US" baseline="0" dirty="0" smtClean="0"/>
              <a:t>– because of ethical considerations – psychological research must be voluntary.</a:t>
            </a:r>
            <a:endParaRPr lang="en-US" dirty="0"/>
          </a:p>
          <a:p>
            <a:pPr marL="628650" lvl="1" indent="-171450">
              <a:buFont typeface="Arial" charset="0"/>
              <a:buChar char="•"/>
            </a:pPr>
            <a:r>
              <a:rPr lang="en-US" dirty="0"/>
              <a:t>Volunteers and </a:t>
            </a:r>
            <a:r>
              <a:rPr lang="en-US" dirty="0" err="1"/>
              <a:t>nonvolunteers</a:t>
            </a:r>
            <a:r>
              <a:rPr lang="en-US" dirty="0"/>
              <a:t> may differ in important </a:t>
            </a:r>
            <a:r>
              <a:rPr lang="en-US" dirty="0" smtClean="0"/>
              <a:t>ways</a:t>
            </a:r>
          </a:p>
          <a:p>
            <a:pPr marL="1085850" lvl="2" indent="-171450">
              <a:buFont typeface="Arial" charset="0"/>
              <a:buChar char="•"/>
            </a:pPr>
            <a:r>
              <a:rPr lang="en-US" i="1" dirty="0" smtClean="0"/>
              <a:t>Maximum Confidence</a:t>
            </a:r>
            <a:endParaRPr lang="en-US" i="0" dirty="0"/>
          </a:p>
          <a:p>
            <a:pPr marL="1543050" lvl="3" indent="-171450">
              <a:buFont typeface="Arial" charset="0"/>
              <a:buChar char="•"/>
            </a:pPr>
            <a:r>
              <a:rPr lang="en-US" dirty="0" smtClean="0"/>
              <a:t>Volunteers </a:t>
            </a:r>
            <a:r>
              <a:rPr lang="en-US" dirty="0"/>
              <a:t>tend to be more highly educated than </a:t>
            </a:r>
            <a:r>
              <a:rPr lang="en-US" dirty="0" err="1" smtClean="0"/>
              <a:t>nonvolunteers</a:t>
            </a:r>
            <a:endParaRPr lang="en-US" dirty="0"/>
          </a:p>
          <a:p>
            <a:pPr marL="1543050" lvl="3" indent="-171450">
              <a:buFont typeface="Arial" charset="0"/>
              <a:buChar char="•"/>
            </a:pPr>
            <a:r>
              <a:rPr lang="en-US" dirty="0" smtClean="0"/>
              <a:t>Volunteers </a:t>
            </a:r>
            <a:r>
              <a:rPr lang="en-US" dirty="0"/>
              <a:t>tend to come from a higher social class than </a:t>
            </a:r>
            <a:r>
              <a:rPr lang="en-US" dirty="0" err="1" smtClean="0"/>
              <a:t>nonvolunteers</a:t>
            </a:r>
            <a:endParaRPr lang="en-US" dirty="0"/>
          </a:p>
          <a:p>
            <a:pPr marL="1543050" lvl="3" indent="-171450">
              <a:buFont typeface="Arial" charset="0"/>
              <a:buChar char="•"/>
            </a:pPr>
            <a:r>
              <a:rPr lang="en-US" dirty="0" smtClean="0"/>
              <a:t>Volunteers </a:t>
            </a:r>
            <a:r>
              <a:rPr lang="en-US" dirty="0"/>
              <a:t>are of a higher intelligence in general, but not when volunteers for atypical research (such as hypnosis, sex </a:t>
            </a:r>
            <a:r>
              <a:rPr lang="en-US" dirty="0" smtClean="0"/>
              <a:t>research)</a:t>
            </a:r>
          </a:p>
          <a:p>
            <a:pPr marL="1543050" lvl="3" indent="-171450">
              <a:buFont typeface="Arial" charset="0"/>
              <a:buChar char="•"/>
            </a:pPr>
            <a:r>
              <a:rPr lang="en-US" dirty="0" smtClean="0"/>
              <a:t>Volunteers </a:t>
            </a:r>
            <a:r>
              <a:rPr lang="en-US" dirty="0"/>
              <a:t>have a higher need for approval than </a:t>
            </a:r>
            <a:r>
              <a:rPr lang="en-US" dirty="0" err="1" smtClean="0"/>
              <a:t>nonvolunteers</a:t>
            </a:r>
            <a:endParaRPr lang="en-US" dirty="0"/>
          </a:p>
          <a:p>
            <a:pPr marL="1543050" lvl="3" indent="-171450">
              <a:buFont typeface="Arial" charset="0"/>
              <a:buChar char="•"/>
            </a:pPr>
            <a:r>
              <a:rPr lang="en-US" dirty="0" smtClean="0"/>
              <a:t>Volunteers </a:t>
            </a:r>
            <a:r>
              <a:rPr lang="en-US" dirty="0"/>
              <a:t>are more social than </a:t>
            </a:r>
            <a:r>
              <a:rPr lang="en-US" dirty="0" err="1" smtClean="0"/>
              <a:t>nonvolunteers</a:t>
            </a:r>
            <a:endParaRPr lang="en-US" dirty="0"/>
          </a:p>
          <a:p>
            <a:pPr marL="1085850" lvl="2" indent="-171450">
              <a:buFont typeface="Arial" charset="0"/>
              <a:buChar char="•"/>
            </a:pPr>
            <a:r>
              <a:rPr lang="en-US" i="1" dirty="0" smtClean="0"/>
              <a:t>Considerable Confidence</a:t>
            </a:r>
          </a:p>
          <a:p>
            <a:pPr marL="1543050" lvl="3" indent="-171450">
              <a:buFont typeface="Arial" charset="0"/>
              <a:buChar char="•"/>
            </a:pPr>
            <a:r>
              <a:rPr lang="en-US" dirty="0" smtClean="0"/>
              <a:t>Volunteers </a:t>
            </a:r>
            <a:r>
              <a:rPr lang="en-US" dirty="0"/>
              <a:t>are more “arousal seeking” than </a:t>
            </a:r>
            <a:r>
              <a:rPr lang="en-US" dirty="0" err="1"/>
              <a:t>nonvolunteers</a:t>
            </a:r>
            <a:r>
              <a:rPr lang="en-US" dirty="0"/>
              <a:t> (especially when the research involves </a:t>
            </a:r>
            <a:r>
              <a:rPr lang="en-US" dirty="0" smtClean="0"/>
              <a:t>stress)</a:t>
            </a:r>
          </a:p>
          <a:p>
            <a:pPr marL="1543050" lvl="3" indent="-171450">
              <a:buFont typeface="Arial" charset="0"/>
              <a:buChar char="•"/>
            </a:pPr>
            <a:r>
              <a:rPr lang="en-US" dirty="0" smtClean="0"/>
              <a:t>Individuals </a:t>
            </a:r>
            <a:r>
              <a:rPr lang="en-US" dirty="0"/>
              <a:t>who volunteer for sex research are more unconventional than </a:t>
            </a:r>
            <a:r>
              <a:rPr lang="en-US" dirty="0" err="1" smtClean="0"/>
              <a:t>nonvolunteers</a:t>
            </a:r>
            <a:endParaRPr lang="en-US" dirty="0"/>
          </a:p>
          <a:p>
            <a:pPr marL="1543050" lvl="3" indent="-171450">
              <a:buFont typeface="Arial" charset="0"/>
              <a:buChar char="•"/>
            </a:pPr>
            <a:r>
              <a:rPr lang="en-US" dirty="0" smtClean="0"/>
              <a:t>Females </a:t>
            </a:r>
            <a:r>
              <a:rPr lang="en-US" dirty="0"/>
              <a:t>are more likely to volunteer than males, except when the research involves physical or emotional </a:t>
            </a:r>
            <a:r>
              <a:rPr lang="en-US" dirty="0" smtClean="0"/>
              <a:t>stress</a:t>
            </a:r>
          </a:p>
          <a:p>
            <a:pPr marL="1543050" lvl="3" indent="-171450">
              <a:buFont typeface="Arial" charset="0"/>
              <a:buChar char="•"/>
            </a:pPr>
            <a:r>
              <a:rPr lang="en-US" dirty="0" smtClean="0"/>
              <a:t>Volunteers </a:t>
            </a:r>
            <a:r>
              <a:rPr lang="en-US" dirty="0"/>
              <a:t>are less authoritarian than </a:t>
            </a:r>
            <a:r>
              <a:rPr lang="en-US" dirty="0" err="1" smtClean="0"/>
              <a:t>nonvolunteers</a:t>
            </a:r>
            <a:endParaRPr lang="en-US" dirty="0"/>
          </a:p>
          <a:p>
            <a:pPr marL="1543050" lvl="3" indent="-171450">
              <a:buFont typeface="Arial" charset="0"/>
              <a:buChar char="•"/>
            </a:pPr>
            <a:r>
              <a:rPr lang="en-US" dirty="0" smtClean="0"/>
              <a:t>Jews </a:t>
            </a:r>
            <a:r>
              <a:rPr lang="en-US" dirty="0"/>
              <a:t>are more likely to volunteer than Protestants; however, Protestants are more likely to volunteer than </a:t>
            </a:r>
            <a:r>
              <a:rPr lang="en-US" dirty="0" smtClean="0"/>
              <a:t>Catholics</a:t>
            </a:r>
          </a:p>
          <a:p>
            <a:pPr marL="1543050" lvl="3" indent="-171450">
              <a:buFont typeface="Arial" charset="0"/>
              <a:buChar char="•"/>
            </a:pPr>
            <a:r>
              <a:rPr lang="en-US" dirty="0" smtClean="0"/>
              <a:t>Volunteers </a:t>
            </a:r>
            <a:r>
              <a:rPr lang="en-US" dirty="0"/>
              <a:t>have a tendency to be less conforming than </a:t>
            </a:r>
            <a:r>
              <a:rPr lang="en-US" dirty="0" err="1"/>
              <a:t>nonvolunteers</a:t>
            </a:r>
            <a:r>
              <a:rPr lang="en-US" dirty="0"/>
              <a:t>, except when the volunteers are female and the research is clinically oriented</a:t>
            </a:r>
          </a:p>
          <a:p>
            <a:pPr marL="619719" indent="-619719">
              <a:buClr>
                <a:schemeClr val="tx1"/>
              </a:buClr>
            </a:pPr>
            <a:r>
              <a:rPr lang="en-US" dirty="0"/>
              <a:t>Source: Adapted from Rosenthal &amp; </a:t>
            </a:r>
            <a:r>
              <a:rPr lang="en-US" dirty="0" err="1"/>
              <a:t>Rosnow</a:t>
            </a:r>
            <a:r>
              <a:rPr lang="en-US" dirty="0"/>
              <a:t>, 1975.</a:t>
            </a:r>
          </a:p>
          <a:p>
            <a:pPr marL="619719" indent="-619719">
              <a:buClr>
                <a:schemeClr val="tx1"/>
              </a:buClr>
            </a:pPr>
            <a:endParaRPr lang="en-US" dirty="0"/>
          </a:p>
          <a:p>
            <a:pPr marL="232395" indent="-232395">
              <a:buFont typeface="Arial" charset="0"/>
              <a:buChar char="•"/>
            </a:pPr>
            <a:r>
              <a:rPr lang="en-US" b="1" dirty="0" smtClean="0"/>
              <a:t>Participant characteristics </a:t>
            </a:r>
            <a:r>
              <a:rPr lang="en-US" dirty="0" smtClean="0"/>
              <a:t>– gender, age, race, ethnic</a:t>
            </a:r>
            <a:r>
              <a:rPr lang="en-US" baseline="0" dirty="0" smtClean="0"/>
              <a:t> characteristics, SES</a:t>
            </a:r>
          </a:p>
          <a:p>
            <a:pPr marL="232395" indent="-232395"/>
            <a:endParaRPr lang="en-US" b="1" baseline="0" dirty="0" smtClean="0"/>
          </a:p>
          <a:p>
            <a:pPr marL="232395" indent="-232395">
              <a:buFont typeface="Arial" charset="0"/>
              <a:buChar char="•"/>
            </a:pPr>
            <a:r>
              <a:rPr lang="en-US" b="1" dirty="0" smtClean="0"/>
              <a:t>Cross-species</a:t>
            </a:r>
            <a:r>
              <a:rPr lang="en-US" b="1" baseline="0" dirty="0" smtClean="0"/>
              <a:t> generalization </a:t>
            </a:r>
            <a:r>
              <a:rPr lang="en-US" baseline="0" dirty="0" smtClean="0"/>
              <a:t>– rats, gorillas, humans</a:t>
            </a:r>
            <a:endParaRPr lang="en-US" dirty="0"/>
          </a:p>
        </p:txBody>
      </p:sp>
      <p:sp>
        <p:nvSpPr>
          <p:cNvPr id="4" name="Slide Number Placeholder 3"/>
          <p:cNvSpPr>
            <a:spLocks noGrp="1"/>
          </p:cNvSpPr>
          <p:nvPr>
            <p:ph type="sldNum" sz="quarter" idx="10"/>
          </p:nvPr>
        </p:nvSpPr>
        <p:spPr/>
        <p:txBody>
          <a:bodyPr/>
          <a:lstStyle/>
          <a:p>
            <a:fld id="{A29B6A51-A832-4BFC-A980-AC3ECF9C8A6B}" type="slidenum">
              <a:rPr lang="en-US" smtClean="0"/>
              <a:pPr/>
              <a:t>8</a:t>
            </a:fld>
            <a:endParaRPr lang="en-US"/>
          </a:p>
        </p:txBody>
      </p:sp>
    </p:spTree>
    <p:extLst>
      <p:ext uri="{BB962C8B-B14F-4D97-AF65-F5344CB8AC3E}">
        <p14:creationId xmlns:p14="http://schemas.microsoft.com/office/powerpoint/2010/main" val="3275326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Font typeface="+mj-lt"/>
              <a:buAutoNum type="arabicPeriod"/>
            </a:pPr>
            <a:r>
              <a:rPr lang="en-US" dirty="0" smtClean="0"/>
              <a:t>Generalizing across the features</a:t>
            </a:r>
            <a:r>
              <a:rPr lang="en-US" baseline="0" dirty="0" smtClean="0"/>
              <a:t> of a study.</a:t>
            </a:r>
          </a:p>
          <a:p>
            <a:pPr marL="628650" lvl="1" indent="-171450">
              <a:buFont typeface="Arial" charset="0"/>
              <a:buChar char="•"/>
            </a:pPr>
            <a:r>
              <a:rPr lang="en-US" b="1" baseline="0" dirty="0" smtClean="0"/>
              <a:t>Novelty effects </a:t>
            </a:r>
            <a:r>
              <a:rPr lang="en-US" baseline="0" dirty="0" smtClean="0"/>
              <a:t>– participants respond differently in the lab. They may interpret or behavior differently from how they normally would (in the real world) because they are in a study.</a:t>
            </a:r>
          </a:p>
          <a:p>
            <a:pPr marL="628650" lvl="1" indent="-171450">
              <a:buFont typeface="Arial" charset="0"/>
              <a:buChar char="•"/>
            </a:pPr>
            <a:endParaRPr lang="en-US" baseline="0" dirty="0" smtClean="0"/>
          </a:p>
          <a:p>
            <a:pPr marL="628650" lvl="1" indent="-171450">
              <a:buFont typeface="Arial" charset="0"/>
              <a:buChar char="•"/>
            </a:pPr>
            <a:r>
              <a:rPr lang="en-US" b="1" baseline="0" dirty="0" smtClean="0"/>
              <a:t>Multiple treatment effects </a:t>
            </a:r>
            <a:r>
              <a:rPr lang="en-US" baseline="0" dirty="0" smtClean="0"/>
              <a:t>--- this is similar to the testing effects (the </a:t>
            </a:r>
            <a:r>
              <a:rPr lang="en-US" baseline="0" dirty="0" err="1" smtClean="0"/>
              <a:t>carrryover</a:t>
            </a:r>
            <a:r>
              <a:rPr lang="en-US" baseline="0" dirty="0" smtClean="0"/>
              <a:t> effects) we discussed as a threat to internal validity. The carry-over effects also threaten external validity. That is, “can the results from the treatments be generalized to individuals who have not received earlier treatments?”</a:t>
            </a:r>
          </a:p>
          <a:p>
            <a:pPr marL="628650" lvl="1" indent="-171450">
              <a:buFont typeface="Arial" charset="0"/>
              <a:buChar char="•"/>
            </a:pPr>
            <a:endParaRPr lang="en-US" baseline="0" dirty="0" smtClean="0"/>
          </a:p>
          <a:p>
            <a:pPr marL="628650" lvl="1" indent="-171450">
              <a:buFont typeface="Arial" charset="0"/>
              <a:buChar char="•"/>
            </a:pPr>
            <a:r>
              <a:rPr lang="en-US" b="1" baseline="0" dirty="0" smtClean="0"/>
              <a:t>Experimental characteristics </a:t>
            </a:r>
            <a:r>
              <a:rPr lang="en-US" baseline="0" dirty="0" smtClean="0"/>
              <a:t>– would we get the same results if we had used a different experimenter? Personality characteristics of the experimenter question our ability to generalize the results of the study.</a:t>
            </a:r>
            <a:endParaRPr lang="en-US" dirty="0"/>
          </a:p>
        </p:txBody>
      </p:sp>
      <p:sp>
        <p:nvSpPr>
          <p:cNvPr id="4" name="Slide Number Placeholder 3"/>
          <p:cNvSpPr>
            <a:spLocks noGrp="1"/>
          </p:cNvSpPr>
          <p:nvPr>
            <p:ph type="sldNum" sz="quarter" idx="10"/>
          </p:nvPr>
        </p:nvSpPr>
        <p:spPr/>
        <p:txBody>
          <a:bodyPr/>
          <a:lstStyle/>
          <a:p>
            <a:fld id="{A29B6A51-A832-4BFC-A980-AC3ECF9C8A6B}" type="slidenum">
              <a:rPr lang="en-US" smtClean="0"/>
              <a:pPr/>
              <a:t>9</a:t>
            </a:fld>
            <a:endParaRPr lang="en-US"/>
          </a:p>
        </p:txBody>
      </p:sp>
    </p:spTree>
    <p:extLst>
      <p:ext uri="{BB962C8B-B14F-4D97-AF65-F5344CB8AC3E}">
        <p14:creationId xmlns:p14="http://schemas.microsoft.com/office/powerpoint/2010/main" val="11149517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FBCAE9F8-8CEE-4E6B-BC1B-30C1F2C346BA}" type="datetimeFigureOut">
              <a:rPr lang="en-US" smtClean="0"/>
              <a:t>6/14/17</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95FAA65B-B4E5-410B-859D-D05EECAB91E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BCAE9F8-8CEE-4E6B-BC1B-30C1F2C346BA}" type="datetimeFigureOut">
              <a:rPr lang="en-US" smtClean="0"/>
              <a:t>6/14/17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FAA65B-B4E5-410B-859D-D05EECAB91E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BCAE9F8-8CEE-4E6B-BC1B-30C1F2C346BA}" type="datetimeFigureOut">
              <a:rPr lang="en-US" smtClean="0"/>
              <a:t>6/14/17</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95FAA65B-B4E5-410B-859D-D05EECAB91E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BCAE9F8-8CEE-4E6B-BC1B-30C1F2C346BA}" type="datetimeFigureOut">
              <a:rPr lang="en-US" smtClean="0"/>
              <a:t>6/14/17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95FAA65B-B4E5-410B-859D-D05EECAB91E7}"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FBCAE9F8-8CEE-4E6B-BC1B-30C1F2C346BA}" type="datetimeFigureOut">
              <a:rPr lang="en-US" smtClean="0"/>
              <a:t>6/14/17</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95FAA65B-B4E5-410B-859D-D05EECAB91E7}"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FBCAE9F8-8CEE-4E6B-BC1B-30C1F2C346BA}" type="datetimeFigureOut">
              <a:rPr lang="en-US" smtClean="0"/>
              <a:t>6/14/17</a:t>
            </a:fld>
            <a:endParaRPr lang="en-US"/>
          </a:p>
        </p:txBody>
      </p:sp>
      <p:sp>
        <p:nvSpPr>
          <p:cNvPr id="10" name="Slide Number Placeholder 9"/>
          <p:cNvSpPr>
            <a:spLocks noGrp="1"/>
          </p:cNvSpPr>
          <p:nvPr>
            <p:ph type="sldNum" sz="quarter" idx="16"/>
          </p:nvPr>
        </p:nvSpPr>
        <p:spPr/>
        <p:txBody>
          <a:bodyPr rtlCol="0"/>
          <a:lstStyle/>
          <a:p>
            <a:fld id="{95FAA65B-B4E5-410B-859D-D05EECAB91E7}"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FBCAE9F8-8CEE-4E6B-BC1B-30C1F2C346BA}" type="datetimeFigureOut">
              <a:rPr lang="en-US" smtClean="0"/>
              <a:t>6/14/17</a:t>
            </a:fld>
            <a:endParaRPr lang="en-US"/>
          </a:p>
        </p:txBody>
      </p:sp>
      <p:sp>
        <p:nvSpPr>
          <p:cNvPr id="12" name="Slide Number Placeholder 11"/>
          <p:cNvSpPr>
            <a:spLocks noGrp="1"/>
          </p:cNvSpPr>
          <p:nvPr>
            <p:ph type="sldNum" sz="quarter" idx="16"/>
          </p:nvPr>
        </p:nvSpPr>
        <p:spPr/>
        <p:txBody>
          <a:bodyPr rtlCol="0"/>
          <a:lstStyle/>
          <a:p>
            <a:fld id="{95FAA65B-B4E5-410B-859D-D05EECAB91E7}"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BCAE9F8-8CEE-4E6B-BC1B-30C1F2C346BA}" type="datetimeFigureOut">
              <a:rPr lang="en-US" smtClean="0"/>
              <a:t>6/14/17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95FAA65B-B4E5-410B-859D-D05EECAB91E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CAE9F8-8CEE-4E6B-BC1B-30C1F2C346BA}" type="datetimeFigureOut">
              <a:rPr lang="en-US" smtClean="0"/>
              <a:t>6/14/17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95FAA65B-B4E5-410B-859D-D05EECAB91E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BCAE9F8-8CEE-4E6B-BC1B-30C1F2C346BA}" type="datetimeFigureOut">
              <a:rPr lang="en-US" smtClean="0"/>
              <a:t>6/14/17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95FAA65B-B4E5-410B-859D-D05EECAB91E7}"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FBCAE9F8-8CEE-4E6B-BC1B-30C1F2C346BA}" type="datetimeFigureOut">
              <a:rPr lang="en-US" smtClean="0"/>
              <a:t>6/14/17</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95FAA65B-B4E5-410B-859D-D05EECAB91E7}"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FBCAE9F8-8CEE-4E6B-BC1B-30C1F2C346BA}" type="datetimeFigureOut">
              <a:rPr lang="en-US" smtClean="0"/>
              <a:t>6/14/17</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95FAA65B-B4E5-410B-859D-D05EECAB91E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Experiments &amp;</a:t>
            </a:r>
            <a:br>
              <a:rPr lang="en-US" dirty="0" smtClean="0"/>
            </a:br>
            <a:r>
              <a:rPr lang="en-US" dirty="0" smtClean="0"/>
              <a:t>Threats to Validity</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3219854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Threats to External Validity</a:t>
            </a:r>
            <a:endParaRPr lang="en-US" dirty="0"/>
          </a:p>
        </p:txBody>
      </p:sp>
      <p:sp>
        <p:nvSpPr>
          <p:cNvPr id="3" name="Content Placeholder 2"/>
          <p:cNvSpPr>
            <a:spLocks noGrp="1"/>
          </p:cNvSpPr>
          <p:nvPr>
            <p:ph sz="quarter" idx="1"/>
          </p:nvPr>
        </p:nvSpPr>
        <p:spPr/>
        <p:txBody>
          <a:bodyPr/>
          <a:lstStyle/>
          <a:p>
            <a:r>
              <a:rPr lang="en-US" dirty="0" smtClean="0"/>
              <a:t>3. Generalization across features of measures</a:t>
            </a:r>
          </a:p>
          <a:p>
            <a:pPr lvl="1"/>
            <a:r>
              <a:rPr lang="en-US" dirty="0" smtClean="0"/>
              <a:t>Sensitization </a:t>
            </a:r>
          </a:p>
          <a:p>
            <a:pPr lvl="2"/>
            <a:r>
              <a:rPr lang="en-US" dirty="0" smtClean="0"/>
              <a:t>Assessment influences participants</a:t>
            </a:r>
          </a:p>
          <a:p>
            <a:pPr lvl="3"/>
            <a:r>
              <a:rPr lang="en-US" dirty="0" smtClean="0"/>
              <a:t>Makes them more aware of thoughts, feelings, or behavior</a:t>
            </a:r>
          </a:p>
          <a:p>
            <a:pPr lvl="1"/>
            <a:r>
              <a:rPr lang="en-US" dirty="0" smtClean="0"/>
              <a:t>Time of measurement</a:t>
            </a:r>
          </a:p>
          <a:p>
            <a:pPr lvl="2"/>
            <a:r>
              <a:rPr lang="en-US" dirty="0" smtClean="0"/>
              <a:t>Would we get the same result if we measured 1 week after intervention vs. 5 weeks?</a:t>
            </a:r>
          </a:p>
        </p:txBody>
      </p:sp>
    </p:spTree>
    <p:extLst>
      <p:ext uri="{BB962C8B-B14F-4D97-AF65-F5344CB8AC3E}">
        <p14:creationId xmlns:p14="http://schemas.microsoft.com/office/powerpoint/2010/main" val="3342521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Balancing Internal &amp; External Validity</a:t>
            </a:r>
            <a:endParaRPr lang="en-US" dirty="0"/>
          </a:p>
        </p:txBody>
      </p:sp>
      <p:sp>
        <p:nvSpPr>
          <p:cNvPr id="3" name="Content Placeholder 2"/>
          <p:cNvSpPr>
            <a:spLocks noGrp="1"/>
          </p:cNvSpPr>
          <p:nvPr>
            <p:ph sz="quarter" idx="1"/>
          </p:nvPr>
        </p:nvSpPr>
        <p:spPr/>
        <p:txBody>
          <a:bodyPr/>
          <a:lstStyle/>
          <a:p>
            <a:r>
              <a:rPr lang="en-US" dirty="0" smtClean="0"/>
              <a:t>We want both, but usually a trade-off</a:t>
            </a:r>
          </a:p>
          <a:p>
            <a:pPr lvl="1"/>
            <a:r>
              <a:rPr lang="en-US" dirty="0" smtClean="0"/>
              <a:t>Higher internal validity associated w/ greater control</a:t>
            </a:r>
          </a:p>
          <a:p>
            <a:pPr lvl="1"/>
            <a:r>
              <a:rPr lang="en-US" dirty="0" smtClean="0"/>
              <a:t>Greater control associated w/ lower external validity</a:t>
            </a:r>
          </a:p>
          <a:p>
            <a:pPr lvl="1"/>
            <a:endParaRPr lang="en-US" dirty="0" smtClean="0"/>
          </a:p>
          <a:p>
            <a:r>
              <a:rPr lang="en-US" dirty="0" smtClean="0"/>
              <a:t>We have to decide what’s most important</a:t>
            </a:r>
          </a:p>
          <a:p>
            <a:pPr lvl="1"/>
            <a:r>
              <a:rPr lang="en-US" dirty="0" smtClean="0"/>
              <a:t>Depends on purpose of study</a:t>
            </a:r>
          </a:p>
          <a:p>
            <a:pPr lvl="1"/>
            <a:endParaRPr lang="en-US" dirty="0" smtClean="0"/>
          </a:p>
          <a:p>
            <a:r>
              <a:rPr lang="en-US" dirty="0" smtClean="0"/>
              <a:t>Another reason why it is the accumulation of information that is important! (i.e., multiple studies)</a:t>
            </a:r>
            <a:endParaRPr lang="en-US" dirty="0"/>
          </a:p>
        </p:txBody>
      </p:sp>
    </p:spTree>
    <p:extLst>
      <p:ext uri="{BB962C8B-B14F-4D97-AF65-F5344CB8AC3E}">
        <p14:creationId xmlns:p14="http://schemas.microsoft.com/office/powerpoint/2010/main" val="3203763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Threats to internal &amp; external validity</a:t>
            </a:r>
            <a:endParaRPr lang="en-US" dirty="0"/>
          </a:p>
        </p:txBody>
      </p:sp>
      <p:sp>
        <p:nvSpPr>
          <p:cNvPr id="3" name="Content Placeholder 2"/>
          <p:cNvSpPr>
            <a:spLocks noGrp="1"/>
          </p:cNvSpPr>
          <p:nvPr>
            <p:ph sz="quarter" idx="1"/>
          </p:nvPr>
        </p:nvSpPr>
        <p:spPr/>
        <p:txBody>
          <a:bodyPr/>
          <a:lstStyle/>
          <a:p>
            <a:r>
              <a:rPr lang="en-US" dirty="0" smtClean="0"/>
              <a:t>Experimental bias (i.e., expectancy effect)</a:t>
            </a:r>
          </a:p>
          <a:p>
            <a:pPr lvl="1"/>
            <a:r>
              <a:rPr lang="en-US" dirty="0" smtClean="0"/>
              <a:t>Experimenter expectations influence results</a:t>
            </a:r>
          </a:p>
          <a:p>
            <a:pPr lvl="1"/>
            <a:r>
              <a:rPr lang="en-US" dirty="0" smtClean="0"/>
              <a:t>Not necessarily intentional</a:t>
            </a:r>
          </a:p>
          <a:p>
            <a:pPr lvl="1"/>
            <a:endParaRPr lang="en-US" dirty="0"/>
          </a:p>
        </p:txBody>
      </p:sp>
    </p:spTree>
    <p:extLst>
      <p:ext uri="{BB962C8B-B14F-4D97-AF65-F5344CB8AC3E}">
        <p14:creationId xmlns:p14="http://schemas.microsoft.com/office/powerpoint/2010/main" val="3767277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Threats to internal &amp; external validity</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Reactivity</a:t>
            </a:r>
          </a:p>
          <a:p>
            <a:pPr lvl="1"/>
            <a:r>
              <a:rPr lang="en-US" dirty="0" smtClean="0"/>
              <a:t>Participants change behavior because they know they are participating in a study</a:t>
            </a:r>
          </a:p>
          <a:p>
            <a:endParaRPr lang="en-US" dirty="0" smtClean="0"/>
          </a:p>
          <a:p>
            <a:r>
              <a:rPr lang="en-US" dirty="0" smtClean="0"/>
              <a:t>Demand characteristics </a:t>
            </a:r>
          </a:p>
          <a:p>
            <a:pPr lvl="1"/>
            <a:r>
              <a:rPr lang="en-US" dirty="0" smtClean="0"/>
              <a:t>Cues make hypothesis obvious</a:t>
            </a:r>
          </a:p>
          <a:p>
            <a:pPr lvl="1"/>
            <a:r>
              <a:rPr lang="en-US" dirty="0" smtClean="0"/>
              <a:t>Influence participants’ responses/behavior (</a:t>
            </a:r>
            <a:r>
              <a:rPr lang="en-US" dirty="0"/>
              <a:t>e.g., subject effect)</a:t>
            </a:r>
          </a:p>
          <a:p>
            <a:pPr lvl="1"/>
            <a:endParaRPr lang="en-US" dirty="0" smtClean="0"/>
          </a:p>
          <a:p>
            <a:pPr lvl="1"/>
            <a:r>
              <a:rPr lang="en-US" dirty="0" smtClean="0"/>
              <a:t>The ‘good’ participant</a:t>
            </a:r>
          </a:p>
          <a:p>
            <a:pPr lvl="1"/>
            <a:r>
              <a:rPr lang="en-US" dirty="0" smtClean="0"/>
              <a:t>Apprehensive attitude</a:t>
            </a:r>
          </a:p>
          <a:p>
            <a:pPr lvl="1"/>
            <a:r>
              <a:rPr lang="en-US" dirty="0" smtClean="0"/>
              <a:t>The ‘negative’ participant</a:t>
            </a:r>
          </a:p>
        </p:txBody>
      </p:sp>
    </p:spTree>
    <p:extLst>
      <p:ext uri="{BB962C8B-B14F-4D97-AF65-F5344CB8AC3E}">
        <p14:creationId xmlns:p14="http://schemas.microsoft.com/office/powerpoint/2010/main" val="4272207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blinds(horizontal)">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blinds(horizontal)">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blinds(horizontal)">
                                      <p:cBhvr>
                                        <p:cTn id="4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153400" cy="990600"/>
          </a:xfrm>
        </p:spPr>
        <p:txBody>
          <a:bodyPr/>
          <a:lstStyle/>
          <a:p>
            <a:r>
              <a:rPr lang="en-US" sz="3600" dirty="0" smtClean="0"/>
              <a:t>Reducing bias, reactivity &amp; other issues</a:t>
            </a:r>
            <a:endParaRPr lang="en-US" sz="3600" dirty="0"/>
          </a:p>
        </p:txBody>
      </p:sp>
      <p:sp>
        <p:nvSpPr>
          <p:cNvPr id="3" name="Content Placeholder 2"/>
          <p:cNvSpPr>
            <a:spLocks noGrp="1"/>
          </p:cNvSpPr>
          <p:nvPr>
            <p:ph sz="quarter" idx="1"/>
          </p:nvPr>
        </p:nvSpPr>
        <p:spPr/>
        <p:txBody>
          <a:bodyPr/>
          <a:lstStyle/>
          <a:p>
            <a:r>
              <a:rPr lang="en-US" dirty="0" smtClean="0"/>
              <a:t>Standardize or automate experiment</a:t>
            </a:r>
          </a:p>
          <a:p>
            <a:endParaRPr lang="en-US" dirty="0" smtClean="0"/>
          </a:p>
          <a:p>
            <a:r>
              <a:rPr lang="en-US" dirty="0" smtClean="0"/>
              <a:t>Blind</a:t>
            </a:r>
          </a:p>
          <a:p>
            <a:pPr lvl="1"/>
            <a:r>
              <a:rPr lang="en-US" dirty="0" smtClean="0"/>
              <a:t>Single- or double-blind studies</a:t>
            </a:r>
          </a:p>
          <a:p>
            <a:pPr lvl="1"/>
            <a:endParaRPr lang="en-US" dirty="0" smtClean="0"/>
          </a:p>
          <a:p>
            <a:r>
              <a:rPr lang="en-US" dirty="0" smtClean="0"/>
              <a:t>Conducting a preliminary study</a:t>
            </a:r>
          </a:p>
          <a:p>
            <a:endParaRPr lang="en-US" dirty="0" smtClean="0"/>
          </a:p>
        </p:txBody>
      </p:sp>
    </p:spTree>
    <p:extLst>
      <p:ext uri="{BB962C8B-B14F-4D97-AF65-F5344CB8AC3E}">
        <p14:creationId xmlns:p14="http://schemas.microsoft.com/office/powerpoint/2010/main" val="534374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Reducing bias, reactivity, &amp; other issues</a:t>
            </a:r>
            <a:endParaRPr lang="en-US" sz="3600" dirty="0"/>
          </a:p>
        </p:txBody>
      </p:sp>
      <p:sp>
        <p:nvSpPr>
          <p:cNvPr id="3" name="Content Placeholder 2"/>
          <p:cNvSpPr>
            <a:spLocks noGrp="1"/>
          </p:cNvSpPr>
          <p:nvPr>
            <p:ph sz="quarter" idx="1"/>
          </p:nvPr>
        </p:nvSpPr>
        <p:spPr/>
        <p:txBody>
          <a:bodyPr/>
          <a:lstStyle/>
          <a:p>
            <a:r>
              <a:rPr lang="en-US" dirty="0" smtClean="0"/>
              <a:t>Cover stories</a:t>
            </a:r>
          </a:p>
          <a:p>
            <a:r>
              <a:rPr lang="en-US" dirty="0" smtClean="0"/>
              <a:t>Add other unrelated DVs</a:t>
            </a:r>
          </a:p>
          <a:p>
            <a:r>
              <a:rPr lang="en-US" dirty="0" smtClean="0"/>
              <a:t>Use involving activities</a:t>
            </a:r>
          </a:p>
          <a:p>
            <a:r>
              <a:rPr lang="en-US" dirty="0" smtClean="0"/>
              <a:t>Habituation</a:t>
            </a:r>
          </a:p>
          <a:p>
            <a:r>
              <a:rPr lang="en-US" dirty="0" smtClean="0"/>
              <a:t>Indirect measures</a:t>
            </a:r>
          </a:p>
          <a:p>
            <a:r>
              <a:rPr lang="en-US" dirty="0" smtClean="0"/>
              <a:t>Using placebos</a:t>
            </a:r>
            <a:endParaRPr lang="en-US" dirty="0"/>
          </a:p>
        </p:txBody>
      </p:sp>
    </p:spTree>
    <p:extLst>
      <p:ext uri="{BB962C8B-B14F-4D97-AF65-F5344CB8AC3E}">
        <p14:creationId xmlns:p14="http://schemas.microsoft.com/office/powerpoint/2010/main" val="40797934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sz="quarter" idx="1"/>
          </p:nvPr>
        </p:nvSpPr>
        <p:spPr/>
        <p:txBody>
          <a:bodyPr/>
          <a:lstStyle/>
          <a:p>
            <a:r>
              <a:rPr lang="en-US" dirty="0" smtClean="0"/>
              <a:t>Experimental Research</a:t>
            </a:r>
          </a:p>
          <a:p>
            <a:pPr lvl="1"/>
            <a:r>
              <a:rPr lang="en-US" dirty="0" smtClean="0"/>
              <a:t>Definition and terms</a:t>
            </a:r>
          </a:p>
          <a:p>
            <a:pPr lvl="1"/>
            <a:r>
              <a:rPr lang="en-US" dirty="0" smtClean="0"/>
              <a:t>Characteristics</a:t>
            </a:r>
          </a:p>
          <a:p>
            <a:pPr lvl="1"/>
            <a:r>
              <a:rPr lang="en-US" dirty="0" smtClean="0"/>
              <a:t>Types</a:t>
            </a:r>
          </a:p>
          <a:p>
            <a:endParaRPr lang="en-US" dirty="0" smtClean="0"/>
          </a:p>
          <a:p>
            <a:r>
              <a:rPr lang="en-US" dirty="0" smtClean="0"/>
              <a:t>Definition of internal &amp; external validity</a:t>
            </a:r>
          </a:p>
          <a:p>
            <a:pPr lvl="1"/>
            <a:r>
              <a:rPr lang="en-US" dirty="0" smtClean="0"/>
              <a:t>Threats to internal validity</a:t>
            </a:r>
          </a:p>
          <a:p>
            <a:pPr lvl="1"/>
            <a:r>
              <a:rPr lang="en-US" dirty="0" smtClean="0"/>
              <a:t>Threats to external validity</a:t>
            </a:r>
          </a:p>
          <a:p>
            <a:pPr lvl="1"/>
            <a:r>
              <a:rPr lang="en-US" dirty="0" smtClean="0"/>
              <a:t>Threats to both</a:t>
            </a:r>
          </a:p>
          <a:p>
            <a:endParaRPr lang="en-US" dirty="0"/>
          </a:p>
        </p:txBody>
      </p:sp>
    </p:spTree>
    <p:extLst>
      <p:ext uri="{BB962C8B-B14F-4D97-AF65-F5344CB8AC3E}">
        <p14:creationId xmlns:p14="http://schemas.microsoft.com/office/powerpoint/2010/main" val="31399922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US"/>
          </a:p>
        </p:txBody>
      </p:sp>
      <p:sp>
        <p:nvSpPr>
          <p:cNvPr id="3" name="Title 2"/>
          <p:cNvSpPr>
            <a:spLocks noGrp="1"/>
          </p:cNvSpPr>
          <p:nvPr>
            <p:ph type="title"/>
          </p:nvPr>
        </p:nvSpPr>
        <p:spPr/>
        <p:txBody>
          <a:bodyPr/>
          <a:lstStyle/>
          <a:p>
            <a:r>
              <a:rPr lang="en-US" smtClean="0"/>
              <a:t>Validity of a Study</a:t>
            </a:r>
            <a:endParaRPr lang="en-US"/>
          </a:p>
        </p:txBody>
      </p:sp>
    </p:spTree>
    <p:extLst>
      <p:ext uri="{BB962C8B-B14F-4D97-AF65-F5344CB8AC3E}">
        <p14:creationId xmlns:p14="http://schemas.microsoft.com/office/powerpoint/2010/main" val="20875132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Validity (of a study)</a:t>
            </a:r>
            <a:endParaRPr lang="en-US" dirty="0"/>
          </a:p>
        </p:txBody>
      </p:sp>
      <p:sp>
        <p:nvSpPr>
          <p:cNvPr id="3" name="Content Placeholder 2"/>
          <p:cNvSpPr>
            <a:spLocks noGrp="1"/>
          </p:cNvSpPr>
          <p:nvPr>
            <p:ph sz="quarter" idx="1"/>
          </p:nvPr>
        </p:nvSpPr>
        <p:spPr/>
        <p:txBody>
          <a:bodyPr/>
          <a:lstStyle/>
          <a:p>
            <a:r>
              <a:rPr lang="en-US" dirty="0" smtClean="0"/>
              <a:t>Internal validity</a:t>
            </a:r>
          </a:p>
          <a:p>
            <a:pPr lvl="1"/>
            <a:r>
              <a:rPr lang="en-US" dirty="0" smtClean="0"/>
              <a:t>Is there only one unambiguous explanation?</a:t>
            </a:r>
          </a:p>
          <a:p>
            <a:pPr lvl="2"/>
            <a:r>
              <a:rPr lang="en-US" dirty="0" smtClean="0"/>
              <a:t>Have you eliminated confounds? Can the changes in the DV be attributed to the manipulation of IV?</a:t>
            </a:r>
          </a:p>
          <a:p>
            <a:pPr lvl="1"/>
            <a:endParaRPr lang="en-US" dirty="0" smtClean="0"/>
          </a:p>
          <a:p>
            <a:r>
              <a:rPr lang="en-US" dirty="0" smtClean="0"/>
              <a:t>External validity</a:t>
            </a:r>
          </a:p>
          <a:p>
            <a:pPr lvl="1"/>
            <a:r>
              <a:rPr lang="en-US" dirty="0" smtClean="0"/>
              <a:t>Do the results generalize?</a:t>
            </a:r>
          </a:p>
          <a:p>
            <a:pPr lvl="2"/>
            <a:r>
              <a:rPr lang="en-US" dirty="0" smtClean="0"/>
              <a:t>Can the results apply to populations, situations, measurement procedures which were not part of original study?</a:t>
            </a:r>
          </a:p>
        </p:txBody>
      </p:sp>
    </p:spTree>
    <p:extLst>
      <p:ext uri="{BB962C8B-B14F-4D97-AF65-F5344CB8AC3E}">
        <p14:creationId xmlns:p14="http://schemas.microsoft.com/office/powerpoint/2010/main" val="1729221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Threats to Internal Validity</a:t>
            </a:r>
            <a:endParaRPr lang="en-US" dirty="0"/>
          </a:p>
        </p:txBody>
      </p:sp>
      <p:sp>
        <p:nvSpPr>
          <p:cNvPr id="3" name="Content Placeholder 2"/>
          <p:cNvSpPr>
            <a:spLocks noGrp="1"/>
          </p:cNvSpPr>
          <p:nvPr>
            <p:ph sz="quarter" idx="1"/>
          </p:nvPr>
        </p:nvSpPr>
        <p:spPr/>
        <p:txBody>
          <a:bodyPr/>
          <a:lstStyle/>
          <a:p>
            <a:r>
              <a:rPr lang="en-US" dirty="0" smtClean="0">
                <a:sym typeface="Wingdings" pitchFamily="2" charset="2"/>
              </a:rPr>
              <a:t>C</a:t>
            </a:r>
            <a:r>
              <a:rPr lang="en-US" dirty="0" smtClean="0">
                <a:sym typeface="Wingdings" pitchFamily="2" charset="2"/>
              </a:rPr>
              <a:t>onfound variables</a:t>
            </a:r>
            <a:endParaRPr lang="en-US" dirty="0" smtClean="0">
              <a:sym typeface="Wingdings" pitchFamily="2" charset="2"/>
            </a:endParaRPr>
          </a:p>
          <a:p>
            <a:endParaRPr lang="en-US" dirty="0" smtClean="0">
              <a:sym typeface="Wingdings" pitchFamily="2" charset="2"/>
            </a:endParaRPr>
          </a:p>
          <a:p>
            <a:r>
              <a:rPr lang="en-US" dirty="0" smtClean="0">
                <a:sym typeface="Wingdings" pitchFamily="2" charset="2"/>
              </a:rPr>
              <a:t>1. Threats for all studies: Environmental variables</a:t>
            </a:r>
          </a:p>
          <a:p>
            <a:pPr lvl="1"/>
            <a:r>
              <a:rPr lang="en-US" dirty="0" smtClean="0">
                <a:sym typeface="Wingdings" pitchFamily="2" charset="2"/>
              </a:rPr>
              <a:t>E.g., Time of day, room size, room tempt, noise</a:t>
            </a:r>
          </a:p>
          <a:p>
            <a:pPr lvl="1"/>
            <a:endParaRPr lang="en-US" dirty="0" smtClean="0">
              <a:sym typeface="Wingdings" pitchFamily="2" charset="2"/>
            </a:endParaRPr>
          </a:p>
          <a:p>
            <a:r>
              <a:rPr lang="en-US" dirty="0" smtClean="0"/>
              <a:t>2. Threats when comparing groups</a:t>
            </a:r>
          </a:p>
          <a:p>
            <a:pPr lvl="1"/>
            <a:r>
              <a:rPr lang="en-US" dirty="0" smtClean="0">
                <a:sym typeface="Wingdings" pitchFamily="2" charset="2"/>
              </a:rPr>
              <a:t>Assignment bias (e.g., non-equivalent control group)</a:t>
            </a:r>
          </a:p>
          <a:p>
            <a:pPr lvl="2"/>
            <a:r>
              <a:rPr lang="en-US" dirty="0" smtClean="0">
                <a:sym typeface="Wingdings" pitchFamily="2" charset="2"/>
              </a:rPr>
              <a:t>Groups are not equal (e.g., personality characteristics or experiences)</a:t>
            </a:r>
          </a:p>
          <a:p>
            <a:endParaRPr lang="en-US" dirty="0" smtClean="0">
              <a:sym typeface="Wingdings" pitchFamily="2" charset="2"/>
            </a:endParaRPr>
          </a:p>
        </p:txBody>
      </p:sp>
    </p:spTree>
    <p:extLst>
      <p:ext uri="{BB962C8B-B14F-4D97-AF65-F5344CB8AC3E}">
        <p14:creationId xmlns:p14="http://schemas.microsoft.com/office/powerpoint/2010/main" val="2829037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Threats to Internal Validity</a:t>
            </a:r>
            <a:endParaRPr lang="en-US" dirty="0"/>
          </a:p>
        </p:txBody>
      </p:sp>
      <p:sp>
        <p:nvSpPr>
          <p:cNvPr id="3" name="Content Placeholder 2"/>
          <p:cNvSpPr>
            <a:spLocks noGrp="1"/>
          </p:cNvSpPr>
          <p:nvPr>
            <p:ph sz="quarter" idx="1"/>
          </p:nvPr>
        </p:nvSpPr>
        <p:spPr/>
        <p:txBody>
          <a:bodyPr/>
          <a:lstStyle/>
          <a:p>
            <a:r>
              <a:rPr lang="en-US" dirty="0" smtClean="0"/>
              <a:t>3. Threats over time</a:t>
            </a:r>
          </a:p>
          <a:p>
            <a:pPr lvl="1">
              <a:defRPr/>
            </a:pPr>
            <a:r>
              <a:rPr lang="en-US" dirty="0" smtClean="0"/>
              <a:t>History</a:t>
            </a:r>
          </a:p>
          <a:p>
            <a:pPr lvl="2">
              <a:defRPr/>
            </a:pPr>
            <a:r>
              <a:rPr lang="en-US" dirty="0" smtClean="0"/>
              <a:t>Outside events occur </a:t>
            </a:r>
          </a:p>
          <a:p>
            <a:pPr lvl="1">
              <a:defRPr/>
            </a:pPr>
            <a:r>
              <a:rPr lang="en-US" dirty="0" smtClean="0"/>
              <a:t>Maturation</a:t>
            </a:r>
          </a:p>
          <a:p>
            <a:pPr lvl="2">
              <a:defRPr/>
            </a:pPr>
            <a:r>
              <a:rPr lang="en-US" dirty="0" smtClean="0"/>
              <a:t>Systematic changes in people (e.g., age)</a:t>
            </a:r>
          </a:p>
          <a:p>
            <a:pPr lvl="1">
              <a:defRPr/>
            </a:pPr>
            <a:r>
              <a:rPr lang="en-US" dirty="0" smtClean="0"/>
              <a:t>Instrumentation</a:t>
            </a:r>
          </a:p>
          <a:p>
            <a:pPr lvl="2">
              <a:defRPr/>
            </a:pPr>
            <a:r>
              <a:rPr lang="en-US" dirty="0" smtClean="0"/>
              <a:t>Changes in measurement, scales, or criteria</a:t>
            </a:r>
          </a:p>
          <a:p>
            <a:pPr lvl="1">
              <a:defRPr/>
            </a:pPr>
            <a:r>
              <a:rPr lang="en-US" dirty="0" smtClean="0"/>
              <a:t>Diffusion of treatment</a:t>
            </a:r>
          </a:p>
          <a:p>
            <a:pPr lvl="2">
              <a:defRPr/>
            </a:pPr>
            <a:r>
              <a:rPr lang="en-US" dirty="0" smtClean="0"/>
              <a:t>Communication across groups can interfere with manipulation of IV</a:t>
            </a:r>
          </a:p>
        </p:txBody>
      </p:sp>
    </p:spTree>
    <p:extLst>
      <p:ext uri="{BB962C8B-B14F-4D97-AF65-F5344CB8AC3E}">
        <p14:creationId xmlns:p14="http://schemas.microsoft.com/office/powerpoint/2010/main" val="2815255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Threats to Internal Validity</a:t>
            </a:r>
            <a:endParaRPr lang="en-US" dirty="0"/>
          </a:p>
        </p:txBody>
      </p:sp>
      <p:sp>
        <p:nvSpPr>
          <p:cNvPr id="3" name="Content Placeholder 2"/>
          <p:cNvSpPr>
            <a:spLocks noGrp="1"/>
          </p:cNvSpPr>
          <p:nvPr>
            <p:ph sz="quarter" idx="1"/>
          </p:nvPr>
        </p:nvSpPr>
        <p:spPr/>
        <p:txBody>
          <a:bodyPr/>
          <a:lstStyle/>
          <a:p>
            <a:r>
              <a:rPr lang="en-US" dirty="0" smtClean="0"/>
              <a:t>3. Threats over time (continued)</a:t>
            </a:r>
          </a:p>
          <a:p>
            <a:pPr lvl="1">
              <a:defRPr/>
            </a:pPr>
            <a:r>
              <a:rPr lang="en-US" dirty="0" smtClean="0"/>
              <a:t>Testing effects (can happen outside within-subjects designs too)</a:t>
            </a:r>
          </a:p>
          <a:p>
            <a:pPr lvl="2">
              <a:defRPr/>
            </a:pPr>
            <a:r>
              <a:rPr lang="en-US" dirty="0" smtClean="0"/>
              <a:t>Changes due to testing</a:t>
            </a:r>
          </a:p>
          <a:p>
            <a:pPr lvl="3">
              <a:defRPr/>
            </a:pPr>
            <a:r>
              <a:rPr lang="en-US" dirty="0"/>
              <a:t>C</a:t>
            </a:r>
            <a:r>
              <a:rPr lang="en-US" dirty="0" smtClean="0"/>
              <a:t>arry-over effects: fatigue</a:t>
            </a:r>
            <a:r>
              <a:rPr lang="en-US" dirty="0"/>
              <a:t>, </a:t>
            </a:r>
            <a:r>
              <a:rPr lang="en-US" dirty="0" smtClean="0"/>
              <a:t>practice, and context effects</a:t>
            </a:r>
          </a:p>
          <a:p>
            <a:pPr lvl="1">
              <a:defRPr/>
            </a:pPr>
            <a:r>
              <a:rPr lang="en-US" dirty="0" smtClean="0"/>
              <a:t>Statistical regression</a:t>
            </a:r>
          </a:p>
          <a:p>
            <a:pPr lvl="2">
              <a:defRPr/>
            </a:pPr>
            <a:r>
              <a:rPr lang="en-US" dirty="0" smtClean="0"/>
              <a:t>Regression towards the mean </a:t>
            </a:r>
            <a:r>
              <a:rPr lang="en-US" dirty="0" smtClean="0">
                <a:sym typeface="Wingdings" pitchFamily="2" charset="2"/>
              </a:rPr>
              <a:t> extreme scores become less extreme </a:t>
            </a:r>
            <a:endParaRPr lang="en-US" dirty="0" smtClean="0"/>
          </a:p>
          <a:p>
            <a:pPr lvl="1">
              <a:defRPr/>
            </a:pPr>
            <a:r>
              <a:rPr lang="en-US" dirty="0" smtClean="0"/>
              <a:t>Experimental Mortality (i.e., attrition)</a:t>
            </a:r>
          </a:p>
          <a:p>
            <a:pPr lvl="2">
              <a:defRPr/>
            </a:pPr>
            <a:r>
              <a:rPr lang="en-US" dirty="0" smtClean="0"/>
              <a:t>Differential dropout rates between groups</a:t>
            </a:r>
          </a:p>
          <a:p>
            <a:pPr lvl="1">
              <a:buNone/>
              <a:defRPr/>
            </a:pPr>
            <a:endParaRPr lang="en-US" dirty="0" smtClean="0"/>
          </a:p>
          <a:p>
            <a:pPr lvl="1">
              <a:defRPr/>
            </a:pPr>
            <a:endParaRPr lang="en-US" dirty="0" smtClean="0"/>
          </a:p>
          <a:p>
            <a:pPr lvl="1"/>
            <a:endParaRPr lang="en-US" dirty="0"/>
          </a:p>
        </p:txBody>
      </p:sp>
    </p:spTree>
    <p:extLst>
      <p:ext uri="{BB962C8B-B14F-4D97-AF65-F5344CB8AC3E}">
        <p14:creationId xmlns:p14="http://schemas.microsoft.com/office/powerpoint/2010/main" val="3870257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linds(horizontal)">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Threats to External Validity</a:t>
            </a:r>
            <a:endParaRPr lang="en-US" dirty="0"/>
          </a:p>
        </p:txBody>
      </p:sp>
      <p:sp>
        <p:nvSpPr>
          <p:cNvPr id="3" name="Content Placeholder 2"/>
          <p:cNvSpPr>
            <a:spLocks noGrp="1"/>
          </p:cNvSpPr>
          <p:nvPr>
            <p:ph sz="quarter" idx="1"/>
          </p:nvPr>
        </p:nvSpPr>
        <p:spPr/>
        <p:txBody>
          <a:bodyPr/>
          <a:lstStyle/>
          <a:p>
            <a:r>
              <a:rPr lang="en-US" dirty="0" smtClean="0"/>
              <a:t>1. Generalizing across participants</a:t>
            </a:r>
          </a:p>
          <a:p>
            <a:pPr lvl="1"/>
            <a:r>
              <a:rPr lang="en-US" dirty="0" smtClean="0"/>
              <a:t>Selection bias</a:t>
            </a:r>
          </a:p>
          <a:p>
            <a:pPr lvl="2"/>
            <a:r>
              <a:rPr lang="en-US" dirty="0" smtClean="0"/>
              <a:t>Bias in sampling procedure</a:t>
            </a:r>
          </a:p>
          <a:p>
            <a:pPr lvl="1"/>
            <a:r>
              <a:rPr lang="en-US" dirty="0" smtClean="0"/>
              <a:t>College students</a:t>
            </a:r>
          </a:p>
          <a:p>
            <a:pPr lvl="1"/>
            <a:r>
              <a:rPr lang="en-US" dirty="0" smtClean="0"/>
              <a:t>Volunteer bias</a:t>
            </a:r>
          </a:p>
          <a:p>
            <a:pPr lvl="1"/>
            <a:r>
              <a:rPr lang="en-US" dirty="0" smtClean="0"/>
              <a:t>Participant characteristics</a:t>
            </a:r>
          </a:p>
          <a:p>
            <a:pPr lvl="1"/>
            <a:r>
              <a:rPr lang="en-US" dirty="0" smtClean="0"/>
              <a:t>Cross-species generalization</a:t>
            </a:r>
            <a:endParaRPr lang="en-US" dirty="0"/>
          </a:p>
        </p:txBody>
      </p:sp>
    </p:spTree>
    <p:extLst>
      <p:ext uri="{BB962C8B-B14F-4D97-AF65-F5344CB8AC3E}">
        <p14:creationId xmlns:p14="http://schemas.microsoft.com/office/powerpoint/2010/main" val="749382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Threats to External Validity</a:t>
            </a:r>
            <a:endParaRPr lang="en-US" dirty="0"/>
          </a:p>
        </p:txBody>
      </p:sp>
      <p:sp>
        <p:nvSpPr>
          <p:cNvPr id="3" name="Content Placeholder 2"/>
          <p:cNvSpPr>
            <a:spLocks noGrp="1"/>
          </p:cNvSpPr>
          <p:nvPr>
            <p:ph sz="quarter" idx="1"/>
          </p:nvPr>
        </p:nvSpPr>
        <p:spPr/>
        <p:txBody>
          <a:bodyPr/>
          <a:lstStyle/>
          <a:p>
            <a:r>
              <a:rPr lang="en-US" dirty="0" smtClean="0"/>
              <a:t>2. Generalizing across features of study</a:t>
            </a:r>
          </a:p>
          <a:p>
            <a:pPr lvl="1"/>
            <a:r>
              <a:rPr lang="en-US" dirty="0" smtClean="0"/>
              <a:t>Novelty effects</a:t>
            </a:r>
          </a:p>
          <a:p>
            <a:pPr lvl="2"/>
            <a:r>
              <a:rPr lang="en-US" dirty="0" smtClean="0"/>
              <a:t>Do participants respond differently in the lab?</a:t>
            </a:r>
          </a:p>
          <a:p>
            <a:pPr lvl="1"/>
            <a:r>
              <a:rPr lang="en-US" dirty="0" smtClean="0"/>
              <a:t>Multiple treatment effects</a:t>
            </a:r>
          </a:p>
          <a:p>
            <a:pPr lvl="2"/>
            <a:r>
              <a:rPr lang="en-US" dirty="0" smtClean="0"/>
              <a:t>Did participation in earlier treatment affect outcomes?</a:t>
            </a:r>
          </a:p>
          <a:p>
            <a:pPr lvl="1"/>
            <a:r>
              <a:rPr lang="en-US" dirty="0" smtClean="0"/>
              <a:t>Experimenter characteristics</a:t>
            </a:r>
          </a:p>
          <a:p>
            <a:pPr lvl="2"/>
            <a:r>
              <a:rPr lang="en-US" dirty="0" smtClean="0"/>
              <a:t>Would we get the same results if we used a different experimenter?</a:t>
            </a:r>
          </a:p>
          <a:p>
            <a:pPr lvl="1">
              <a:buNone/>
            </a:pPr>
            <a:endParaRPr lang="en-US" dirty="0"/>
          </a:p>
        </p:txBody>
      </p:sp>
    </p:spTree>
    <p:extLst>
      <p:ext uri="{BB962C8B-B14F-4D97-AF65-F5344CB8AC3E}">
        <p14:creationId xmlns:p14="http://schemas.microsoft.com/office/powerpoint/2010/main" val="1537147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505</TotalTime>
  <Words>3881</Words>
  <Application>Microsoft Macintosh PowerPoint</Application>
  <PresentationFormat>On-screen Show (4:3)</PresentationFormat>
  <Paragraphs>264</Paragraphs>
  <Slides>15</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Calibri</vt:lpstr>
      <vt:lpstr>Tw Cen MT</vt:lpstr>
      <vt:lpstr>Wingdings</vt:lpstr>
      <vt:lpstr>Wingdings 2</vt:lpstr>
      <vt:lpstr>Arial</vt:lpstr>
      <vt:lpstr>Median</vt:lpstr>
      <vt:lpstr>Experiments &amp; Threats to Validity</vt:lpstr>
      <vt:lpstr>Overview</vt:lpstr>
      <vt:lpstr>Validity of a Study</vt:lpstr>
      <vt:lpstr>Validity (of a study)</vt:lpstr>
      <vt:lpstr>Threats to Internal Validity</vt:lpstr>
      <vt:lpstr>Threats to Internal Validity</vt:lpstr>
      <vt:lpstr>Threats to Internal Validity</vt:lpstr>
      <vt:lpstr>Threats to External Validity</vt:lpstr>
      <vt:lpstr>Threats to External Validity</vt:lpstr>
      <vt:lpstr>Threats to External Validity</vt:lpstr>
      <vt:lpstr>Balancing Internal &amp; External Validity</vt:lpstr>
      <vt:lpstr>Threats to internal &amp; external validity</vt:lpstr>
      <vt:lpstr>Threats to internal &amp; external validity</vt:lpstr>
      <vt:lpstr>Reducing bias, reactivity &amp; other issues</vt:lpstr>
      <vt:lpstr>Reducing bias, reactivity, &amp; other issues</vt:lpstr>
    </vt:vector>
  </TitlesOfParts>
  <LinksUpToDate>false</LinksUpToDate>
  <SharedDoc>false</SharedDoc>
  <HyperlinksChanged>false</HyperlinksChanged>
  <AppVersion>15.0034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Threats to Validity</dc:title>
  <dc:creator>juser</dc:creator>
  <cp:lastModifiedBy>Microsoft Office User</cp:lastModifiedBy>
  <cp:revision>22</cp:revision>
  <cp:lastPrinted>2017-01-30T14:14:59Z</cp:lastPrinted>
  <dcterms:created xsi:type="dcterms:W3CDTF">2013-09-03T23:13:56Z</dcterms:created>
  <dcterms:modified xsi:type="dcterms:W3CDTF">2017-06-14T14:56:39Z</dcterms:modified>
</cp:coreProperties>
</file>