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8"/>
  </p:notesMasterIdLst>
  <p:handoutMasterIdLst>
    <p:handoutMasterId r:id="rId9"/>
  </p:handoutMasterIdLst>
  <p:sldIdLst>
    <p:sldId id="357" r:id="rId2"/>
    <p:sldId id="289" r:id="rId3"/>
    <p:sldId id="308" r:id="rId4"/>
    <p:sldId id="307" r:id="rId5"/>
    <p:sldId id="367" r:id="rId6"/>
    <p:sldId id="365" r:id="rId7"/>
  </p:sldIdLst>
  <p:sldSz cx="9144000" cy="6858000" type="screen4x3"/>
  <p:notesSz cx="69596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57407" autoAdjust="0"/>
  </p:normalViewPr>
  <p:slideViewPr>
    <p:cSldViewPr>
      <p:cViewPr varScale="1">
        <p:scale>
          <a:sx n="56" d="100"/>
          <a:sy n="56" d="100"/>
        </p:scale>
        <p:origin x="2040" y="60"/>
      </p:cViewPr>
      <p:guideLst>
        <p:guide orient="horz" pos="2160"/>
        <p:guide pos="2880"/>
      </p:guideLst>
    </p:cSldViewPr>
  </p:slideViewPr>
  <p:outlineViewPr>
    <p:cViewPr>
      <p:scale>
        <a:sx n="33" d="100"/>
        <a:sy n="33" d="100"/>
      </p:scale>
      <p:origin x="12" y="48762"/>
    </p:cViewPr>
  </p:outlineViewPr>
  <p:notesTextViewPr>
    <p:cViewPr>
      <p:scale>
        <a:sx n="100" d="100"/>
        <a:sy n="100" d="100"/>
      </p:scale>
      <p:origin x="0" y="0"/>
    </p:cViewPr>
  </p:notesTextViewPr>
  <p:notesViewPr>
    <p:cSldViewPr>
      <p:cViewPr varScale="1">
        <p:scale>
          <a:sx n="72" d="100"/>
          <a:sy n="72" d="100"/>
        </p:scale>
        <p:origin x="-2700" y="-114"/>
      </p:cViewPr>
      <p:guideLst>
        <p:guide orient="horz" pos="2932"/>
        <p:guide pos="219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42164" y="3"/>
            <a:ext cx="3015827" cy="465455"/>
          </a:xfrm>
          <a:prstGeom prst="rect">
            <a:avLst/>
          </a:prstGeom>
        </p:spPr>
        <p:txBody>
          <a:bodyPr vert="horz" lIns="93333" tIns="46666" rIns="93333" bIns="46666" rtlCol="0"/>
          <a:lstStyle>
            <a:lvl1pPr algn="r">
              <a:defRPr sz="1200"/>
            </a:lvl1pPr>
          </a:lstStyle>
          <a:p>
            <a:fld id="{BF84492A-EE05-458C-8879-A81F91FE0EC1}" type="datetimeFigureOut">
              <a:rPr lang="en-US" smtClean="0"/>
              <a:pPr/>
              <a:t>5/16/2017</a:t>
            </a:fld>
            <a:endParaRPr lang="en-US"/>
          </a:p>
        </p:txBody>
      </p:sp>
      <p:sp>
        <p:nvSpPr>
          <p:cNvPr id="4" name="Footer Placeholder 3"/>
          <p:cNvSpPr>
            <a:spLocks noGrp="1"/>
          </p:cNvSpPr>
          <p:nvPr>
            <p:ph type="ftr" sz="quarter" idx="2"/>
          </p:nvPr>
        </p:nvSpPr>
        <p:spPr>
          <a:xfrm>
            <a:off x="1" y="8842021"/>
            <a:ext cx="3015827" cy="465455"/>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42164" y="8842021"/>
            <a:ext cx="3015827" cy="465455"/>
          </a:xfrm>
          <a:prstGeom prst="rect">
            <a:avLst/>
          </a:prstGeom>
        </p:spPr>
        <p:txBody>
          <a:bodyPr vert="horz" lIns="93333" tIns="46666" rIns="93333" bIns="46666" rtlCol="0" anchor="b"/>
          <a:lstStyle>
            <a:lvl1pPr algn="r">
              <a:defRPr sz="1200"/>
            </a:lvl1pPr>
          </a:lstStyle>
          <a:p>
            <a:fld id="{D34BC5EF-3B97-4088-A954-DA57F709827F}" type="slidenum">
              <a:rPr lang="en-US" smtClean="0"/>
              <a:pPr/>
              <a:t>‹#›</a:t>
            </a:fld>
            <a:endParaRPr lang="en-US"/>
          </a:p>
        </p:txBody>
      </p:sp>
    </p:spTree>
    <p:extLst>
      <p:ext uri="{BB962C8B-B14F-4D97-AF65-F5344CB8AC3E}">
        <p14:creationId xmlns:p14="http://schemas.microsoft.com/office/powerpoint/2010/main" val="286329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942164"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52525" y="698500"/>
            <a:ext cx="4654550" cy="3490913"/>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95960" y="4421826"/>
            <a:ext cx="5567680" cy="418909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1"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942164"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C01AADD8-41F5-4D54-A370-9E9B5A05BC39}" type="slidenum">
              <a:rPr lang="en-US"/>
              <a:pPr/>
              <a:t>‹#›</a:t>
            </a:fld>
            <a:endParaRPr lang="en-US"/>
          </a:p>
        </p:txBody>
      </p:sp>
    </p:spTree>
    <p:extLst>
      <p:ext uri="{BB962C8B-B14F-4D97-AF65-F5344CB8AC3E}">
        <p14:creationId xmlns:p14="http://schemas.microsoft.com/office/powerpoint/2010/main" val="20508710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a:t>
            </a:fld>
            <a:endParaRPr lang="en-US"/>
          </a:p>
        </p:txBody>
      </p:sp>
    </p:spTree>
    <p:extLst>
      <p:ext uri="{BB962C8B-B14F-4D97-AF65-F5344CB8AC3E}">
        <p14:creationId xmlns:p14="http://schemas.microsoft.com/office/powerpoint/2010/main" val="102557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3328">
              <a:buFont typeface="Arial" charset="0"/>
              <a:buChar char="•"/>
              <a:defRPr/>
            </a:pPr>
            <a:r>
              <a:rPr lang="en-US" dirty="0" smtClean="0"/>
              <a:t>At the link presented here, http://</a:t>
            </a:r>
            <a:r>
              <a:rPr lang="en-US" dirty="0" smtClean="0"/>
              <a:t>www.ted.com/talks/michael_shermer_on_believing_strange_things.html</a:t>
            </a:r>
          </a:p>
          <a:p>
            <a:pPr marL="0" indent="0" defTabSz="933328">
              <a:buFont typeface="Arial" charset="0"/>
              <a:buNone/>
              <a:defRPr/>
            </a:pPr>
            <a:endParaRPr lang="en-US" dirty="0" smtClean="0"/>
          </a:p>
          <a:p>
            <a:pPr marL="171450" indent="-171450" defTabSz="933328">
              <a:buFont typeface="Arial" charset="0"/>
              <a:buChar char="•"/>
              <a:defRPr/>
            </a:pPr>
            <a:r>
              <a:rPr lang="en-US" dirty="0" smtClean="0"/>
              <a:t>Michael</a:t>
            </a:r>
            <a:r>
              <a:rPr lang="en-US" baseline="0" dirty="0" smtClean="0"/>
              <a:t> </a:t>
            </a:r>
            <a:r>
              <a:rPr lang="en-US" baseline="0" dirty="0" err="1" smtClean="0"/>
              <a:t>Shermer’s</a:t>
            </a:r>
            <a:r>
              <a:rPr lang="en-US" baseline="0" dirty="0" smtClean="0"/>
              <a:t> ted.com talk on why people believe strange things. He discusses some biases humans have as well as discuss some characteristics of the scientific method.</a:t>
            </a:r>
            <a:endParaRPr lang="en-US" dirty="0" smtClean="0"/>
          </a:p>
          <a:p>
            <a:pPr defTabSz="933328">
              <a:defRPr/>
            </a:pPr>
            <a:r>
              <a:rPr lang="en-US" dirty="0" smtClean="0"/>
              <a:t>**(13:29mins)</a:t>
            </a:r>
          </a:p>
        </p:txBody>
      </p:sp>
      <p:sp>
        <p:nvSpPr>
          <p:cNvPr id="4" name="Slide Number Placeholder 3"/>
          <p:cNvSpPr>
            <a:spLocks noGrp="1"/>
          </p:cNvSpPr>
          <p:nvPr>
            <p:ph type="sldNum" sz="quarter" idx="10"/>
          </p:nvPr>
        </p:nvSpPr>
        <p:spPr/>
        <p:txBody>
          <a:bodyPr/>
          <a:lstStyle/>
          <a:p>
            <a:fld id="{C01AADD8-41F5-4D54-A370-9E9B5A05BC39}" type="slidenum">
              <a:rPr lang="en-US" smtClean="0"/>
              <a:pPr/>
              <a:t>2</a:t>
            </a:fld>
            <a:endParaRPr lang="en-US"/>
          </a:p>
        </p:txBody>
      </p:sp>
    </p:spTree>
    <p:extLst>
      <p:ext uri="{BB962C8B-B14F-4D97-AF65-F5344CB8AC3E}">
        <p14:creationId xmlns:p14="http://schemas.microsoft.com/office/powerpoint/2010/main" val="2018932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marL="171450" indent="-171450">
              <a:buFont typeface="Arial" charset="0"/>
              <a:buChar char="•"/>
            </a:pPr>
            <a:r>
              <a:rPr lang="en-US" dirty="0" smtClean="0"/>
              <a:t>People are susceptible to many biases.</a:t>
            </a:r>
            <a:r>
              <a:rPr lang="en-US" baseline="0" dirty="0" smtClean="0"/>
              <a:t> </a:t>
            </a:r>
            <a:r>
              <a:rPr lang="en-US" b="1" dirty="0" smtClean="0"/>
              <a:t>Fundamental Attribution Error</a:t>
            </a:r>
            <a:r>
              <a:rPr lang="en-US" b="1" baseline="0" dirty="0" smtClean="0"/>
              <a:t> </a:t>
            </a:r>
            <a:r>
              <a:rPr lang="en-US" baseline="0" dirty="0" smtClean="0"/>
              <a:t>is a social psychological concept that describes the t</a:t>
            </a:r>
            <a:r>
              <a:rPr lang="en-US" dirty="0" smtClean="0"/>
              <a:t>endency of people to attribute other’s behavior to disposition (or</a:t>
            </a:r>
            <a:r>
              <a:rPr lang="en-US" baseline="0" dirty="0" smtClean="0"/>
              <a:t> personality) rather than to situational factors. For example, if we believe that people who cut us off in traffic or engage in an annoying behavior do so because that is the sort of person they are, we are making an internal attribution (something about them internally). However, when we cut others off in traffic we typically don’t attribute our behavior to us (i.e., I’m a jerk!). We say instead that we were ‘in a hurry’ or perhaps we just didn’t see the car - thus, we attribute our behavior to situation.  </a:t>
            </a:r>
            <a:endParaRPr lang="en-US" dirty="0" smtClean="0"/>
          </a:p>
          <a:p>
            <a:pPr marL="171450" indent="-171450">
              <a:buFont typeface="Arial" charset="0"/>
              <a:buChar char="•"/>
            </a:pPr>
            <a:r>
              <a:rPr lang="en-US" b="1" dirty="0" smtClean="0"/>
              <a:t>Confirmation Bias</a:t>
            </a:r>
            <a:r>
              <a:rPr lang="en-US" b="1" baseline="0" dirty="0" smtClean="0"/>
              <a:t> </a:t>
            </a:r>
            <a:r>
              <a:rPr lang="en-US" baseline="0" dirty="0" smtClean="0"/>
              <a:t>is the t</a:t>
            </a:r>
            <a:r>
              <a:rPr lang="en-US" dirty="0" smtClean="0"/>
              <a:t>endency to seek out info that confirms beliefs/expectations. I</a:t>
            </a:r>
            <a:r>
              <a:rPr lang="en-US" baseline="0" dirty="0" smtClean="0"/>
              <a:t> might look for and keep track of the ‘hits’, but ignore the ‘misses’. So, if I think that dog owners look like their dogs – perhaps I specifically look for the times this is true, but don’t pay much attention to the instances in which it is not true. </a:t>
            </a:r>
            <a:endParaRPr lang="en-US" dirty="0" smtClean="0"/>
          </a:p>
          <a:p>
            <a:pPr marL="171450" indent="-171450">
              <a:buFont typeface="Arial" charset="0"/>
              <a:buChar char="•"/>
            </a:pPr>
            <a:r>
              <a:rPr lang="en-US" b="1" dirty="0" smtClean="0"/>
              <a:t>Hindsight Bias</a:t>
            </a:r>
            <a:r>
              <a:rPr lang="en-US" b="1" baseline="0" dirty="0" smtClean="0"/>
              <a:t> </a:t>
            </a:r>
            <a:r>
              <a:rPr lang="en-US" baseline="0" dirty="0" smtClean="0"/>
              <a:t>is essentially this ‘</a:t>
            </a:r>
            <a:r>
              <a:rPr lang="en-US" dirty="0" smtClean="0"/>
              <a:t>I knew it all along’ belief. That is, after</a:t>
            </a:r>
            <a:r>
              <a:rPr lang="en-US" baseline="0" dirty="0" smtClean="0"/>
              <a:t> knowing the outcome, people think they could have predicted it. Consider the 2016 presidential election in which few people predicted that Donald Trump would win. However, after he won, some people insinuated that they could have predicted it. That’s the hindsight bias. </a:t>
            </a:r>
          </a:p>
          <a:p>
            <a:pPr marL="628650" lvl="1" indent="-171450">
              <a:buFont typeface="Arial" charset="0"/>
              <a:buChar char="•"/>
            </a:pPr>
            <a:r>
              <a:rPr lang="en-US" baseline="0" dirty="0" smtClean="0"/>
              <a:t>Another example, think about those multiple-choice quizzes at the end of chapters in textbooks that have the answers printed in small font along the side of the page. If you read the question but don’t write down your answer, and peek at the answers and think “ah, yeah, I knew that” – you have probably just fallen victim to the hindsight bias. </a:t>
            </a:r>
          </a:p>
          <a:p>
            <a:pPr marL="171450" indent="-171450">
              <a:buFont typeface="Arial" charset="0"/>
              <a:buChar char="•"/>
            </a:pPr>
            <a:r>
              <a:rPr lang="en-US" b="1" dirty="0" smtClean="0"/>
              <a:t>Illusory Correlation</a:t>
            </a:r>
            <a:r>
              <a:rPr lang="en-US" b="1" baseline="0" dirty="0" smtClean="0"/>
              <a:t> </a:t>
            </a:r>
            <a:r>
              <a:rPr lang="en-US" baseline="0" dirty="0" smtClean="0"/>
              <a:t>is when people s</a:t>
            </a:r>
            <a:r>
              <a:rPr lang="en-US" dirty="0" smtClean="0"/>
              <a:t>ee relationships between events that are unrelated. So for example, some</a:t>
            </a:r>
            <a:r>
              <a:rPr lang="en-US" baseline="0" dirty="0" smtClean="0"/>
              <a:t> people think that the ‘crazies come out during full moons’. When in reality, the two are unrelated. </a:t>
            </a:r>
            <a:endParaRPr lang="en-US" dirty="0" smtClean="0"/>
          </a:p>
          <a:p>
            <a:endParaRPr lang="en-US" dirty="0" smtClean="0"/>
          </a:p>
          <a:p>
            <a:pPr marL="171450" marR="0" lvl="0" indent="-171450" algn="l" defTabSz="914400" rtl="0" eaLnBrk="1" fontAlgn="base" latinLnBrk="0" hangingPunct="1">
              <a:lnSpc>
                <a:spcPct val="100000"/>
              </a:lnSpc>
              <a:spcBef>
                <a:spcPct val="30000"/>
              </a:spcBef>
              <a:spcAft>
                <a:spcPct val="0"/>
              </a:spcAft>
              <a:buClrTx/>
              <a:buSzTx/>
              <a:buFont typeface="Arial" charset="0"/>
              <a:buChar char="•"/>
              <a:tabLst/>
              <a:defRPr/>
            </a:pPr>
            <a:r>
              <a:rPr lang="en-US" baseline="0" dirty="0" smtClean="0"/>
              <a:t>Ideally, the scientific method helps to reduce the influence of these biases. Think back to the characteristics of the scientific method mentioned in a previous lecture. </a:t>
            </a:r>
            <a:endParaRPr lang="en-US" dirty="0" smtClean="0"/>
          </a:p>
        </p:txBody>
      </p:sp>
    </p:spTree>
    <p:extLst>
      <p:ext uri="{BB962C8B-B14F-4D97-AF65-F5344CB8AC3E}">
        <p14:creationId xmlns:p14="http://schemas.microsoft.com/office/powerpoint/2010/main" val="317706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marL="285750" indent="-285750">
              <a:buFont typeface="Arial" panose="020B0604020202020204" pitchFamily="34" charset="0"/>
              <a:buChar char="•"/>
            </a:pPr>
            <a:r>
              <a:rPr lang="en-US" sz="1400" dirty="0"/>
              <a:t>Thinking about alternative reasons – particularly </a:t>
            </a:r>
            <a:r>
              <a:rPr lang="en-US" sz="1400" dirty="0" smtClean="0"/>
              <a:t>important when using the scientific</a:t>
            </a:r>
            <a:r>
              <a:rPr lang="en-US" sz="1400" baseline="0" dirty="0" smtClean="0"/>
              <a:t> method. </a:t>
            </a:r>
            <a:endParaRPr lang="en-US" sz="1400" dirty="0"/>
          </a:p>
        </p:txBody>
      </p:sp>
    </p:spTree>
    <p:extLst>
      <p:ext uri="{BB962C8B-B14F-4D97-AF65-F5344CB8AC3E}">
        <p14:creationId xmlns:p14="http://schemas.microsoft.com/office/powerpoint/2010/main" val="2140820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201613"/>
            <a:ext cx="4278313" cy="3209925"/>
          </a:xfrm>
        </p:spPr>
      </p:sp>
      <p:sp>
        <p:nvSpPr>
          <p:cNvPr id="3" name="Notes Placeholder 2"/>
          <p:cNvSpPr>
            <a:spLocks noGrp="1"/>
          </p:cNvSpPr>
          <p:nvPr>
            <p:ph type="body" idx="1"/>
          </p:nvPr>
        </p:nvSpPr>
        <p:spPr>
          <a:xfrm>
            <a:off x="695960" y="3482775"/>
            <a:ext cx="5876996" cy="5390164"/>
          </a:xfrm>
        </p:spPr>
        <p:txBody>
          <a:bodyPr>
            <a:normAutofit fontScale="85000" lnSpcReduction="10000"/>
          </a:bodyPr>
          <a:lstStyle/>
          <a:p>
            <a:pPr marL="479627" indent="-479627">
              <a:lnSpc>
                <a:spcPct val="110000"/>
              </a:lnSpc>
            </a:pPr>
            <a:r>
              <a:rPr lang="en-US" dirty="0" smtClean="0"/>
              <a:t>Although the characteristics of the scientific</a:t>
            </a:r>
            <a:r>
              <a:rPr lang="en-US" baseline="0" dirty="0" smtClean="0"/>
              <a:t> method help to reduce the influence of people’s biases.  </a:t>
            </a:r>
          </a:p>
          <a:p>
            <a:pPr marL="479627" indent="-479627">
              <a:lnSpc>
                <a:spcPct val="110000"/>
              </a:lnSpc>
            </a:pPr>
            <a:r>
              <a:rPr lang="en-US" baseline="0" dirty="0" smtClean="0"/>
              <a:t>It can creep in in other ways, if we are not careful. </a:t>
            </a:r>
            <a:r>
              <a:rPr lang="en-US" dirty="0" smtClean="0"/>
              <a:t>For example, consider historical</a:t>
            </a:r>
            <a:r>
              <a:rPr lang="en-US" baseline="0" dirty="0" smtClean="0"/>
              <a:t> biases related to gender, race, and culture. </a:t>
            </a:r>
            <a:endParaRPr lang="en-US" dirty="0"/>
          </a:p>
          <a:p>
            <a:pPr marL="279998" indent="-279998">
              <a:lnSpc>
                <a:spcPct val="110000"/>
              </a:lnSpc>
              <a:buFont typeface="Arial" pitchFamily="34" charset="0"/>
              <a:buChar char="•"/>
            </a:pPr>
            <a:r>
              <a:rPr lang="en-US" b="1" i="1" dirty="0"/>
              <a:t>Question </a:t>
            </a:r>
            <a:r>
              <a:rPr lang="en-US" b="1" i="1" dirty="0" smtClean="0"/>
              <a:t>formulation</a:t>
            </a:r>
            <a:r>
              <a:rPr lang="en-US" i="1" dirty="0" smtClean="0"/>
              <a:t>—</a:t>
            </a:r>
            <a:r>
              <a:rPr lang="en-US" dirty="0" smtClean="0"/>
              <a:t> </a:t>
            </a:r>
            <a:r>
              <a:rPr lang="en-US" dirty="0"/>
              <a:t>stereotypes related to a topic can bias the question and the outcome of a study</a:t>
            </a:r>
          </a:p>
          <a:p>
            <a:pPr marL="279998" indent="-279998">
              <a:lnSpc>
                <a:spcPct val="110000"/>
              </a:lnSpc>
              <a:buFont typeface="Arial" pitchFamily="34" charset="0"/>
              <a:buChar char="•"/>
            </a:pPr>
            <a:r>
              <a:rPr lang="en-US" b="1" i="1" dirty="0"/>
              <a:t>Designing research</a:t>
            </a:r>
            <a:r>
              <a:rPr lang="en-US" i="1" dirty="0"/>
              <a:t>—</a:t>
            </a:r>
            <a:r>
              <a:rPr lang="en-US" dirty="0"/>
              <a:t>if measures are biased, so will be the results</a:t>
            </a:r>
          </a:p>
          <a:p>
            <a:pPr marL="746662" lvl="1" indent="-279998">
              <a:lnSpc>
                <a:spcPct val="110000"/>
              </a:lnSpc>
              <a:buFont typeface="Arial" pitchFamily="34" charset="0"/>
              <a:buChar char="•"/>
            </a:pPr>
            <a:r>
              <a:rPr lang="en-US" dirty="0" smtClean="0"/>
              <a:t>Results and conclusions of a study can vary biased on </a:t>
            </a:r>
            <a:r>
              <a:rPr lang="en-US" b="1" dirty="0" smtClean="0"/>
              <a:t>which groups are chosen for comparisons</a:t>
            </a:r>
            <a:r>
              <a:rPr lang="en-US" dirty="0" smtClean="0"/>
              <a:t>.</a:t>
            </a:r>
          </a:p>
          <a:p>
            <a:pPr marL="746662" lvl="1" indent="-279998">
              <a:lnSpc>
                <a:spcPct val="110000"/>
              </a:lnSpc>
              <a:buFont typeface="Arial" pitchFamily="34" charset="0"/>
              <a:buChar char="•"/>
            </a:pPr>
            <a:r>
              <a:rPr lang="en-US" b="1" dirty="0"/>
              <a:t>Choice of research participants </a:t>
            </a:r>
            <a:r>
              <a:rPr lang="en-US" dirty="0"/>
              <a:t>may bias a study (e.g., males are more likely to have been studied than females)</a:t>
            </a:r>
          </a:p>
          <a:p>
            <a:pPr marL="1213327" lvl="2" indent="-279998">
              <a:lnSpc>
                <a:spcPct val="110000"/>
              </a:lnSpc>
              <a:buFont typeface="Arial" pitchFamily="34" charset="0"/>
              <a:buChar char="•"/>
            </a:pPr>
            <a:r>
              <a:rPr lang="en-US" dirty="0" smtClean="0"/>
              <a:t>Research on ethnic minorities for both sexes is scarce unless they are seen as creating social problems.</a:t>
            </a:r>
          </a:p>
          <a:p>
            <a:pPr marL="279998" indent="-279998">
              <a:lnSpc>
                <a:spcPct val="110000"/>
              </a:lnSpc>
              <a:buFont typeface="Arial" pitchFamily="34" charset="0"/>
              <a:buChar char="•"/>
            </a:pPr>
            <a:r>
              <a:rPr lang="en-US" b="1" i="1" dirty="0" smtClean="0"/>
              <a:t>Collecting data</a:t>
            </a:r>
            <a:r>
              <a:rPr lang="en-US" b="1" i="1" baseline="0" dirty="0" smtClean="0"/>
              <a:t> </a:t>
            </a:r>
            <a:r>
              <a:rPr lang="en-US" i="0" baseline="0" dirty="0" smtClean="0"/>
              <a:t>– research may have been affected by the experimenter (sometimes experimenters unintentionally treat participants different).</a:t>
            </a:r>
          </a:p>
          <a:p>
            <a:pPr marL="746662" lvl="1" indent="-279998">
              <a:lnSpc>
                <a:spcPct val="110000"/>
              </a:lnSpc>
              <a:buFont typeface="Arial" pitchFamily="34" charset="0"/>
              <a:buChar char="•"/>
            </a:pPr>
            <a:r>
              <a:rPr lang="en-US" i="0" baseline="0" dirty="0" smtClean="0"/>
              <a:t>May be observer effects – in which the </a:t>
            </a:r>
            <a:r>
              <a:rPr lang="en-US" b="1" i="0" baseline="0" dirty="0" smtClean="0"/>
              <a:t>researcher’s expectations </a:t>
            </a:r>
            <a:r>
              <a:rPr lang="en-US" i="0" baseline="0" dirty="0" smtClean="0"/>
              <a:t>for the outcome of the study influence his or her observations and recoding of the data.</a:t>
            </a:r>
            <a:endParaRPr lang="en-US" i="1" dirty="0"/>
          </a:p>
          <a:p>
            <a:pPr marL="279998" indent="-279998">
              <a:lnSpc>
                <a:spcPct val="110000"/>
              </a:lnSpc>
              <a:buFont typeface="Arial" pitchFamily="34" charset="0"/>
              <a:buChar char="•"/>
            </a:pPr>
            <a:r>
              <a:rPr lang="en-US" b="1" i="1" dirty="0" smtClean="0"/>
              <a:t>Analyzing data</a:t>
            </a:r>
            <a:r>
              <a:rPr lang="en-US" i="1" dirty="0" smtClean="0"/>
              <a:t>—</a:t>
            </a:r>
            <a:r>
              <a:rPr lang="en-US" dirty="0" smtClean="0"/>
              <a:t>statistical models tend to focus on differences rather than similarities, ignoring alternative explanations</a:t>
            </a:r>
          </a:p>
          <a:p>
            <a:pPr marL="279998" indent="-279998">
              <a:lnSpc>
                <a:spcPct val="110000"/>
              </a:lnSpc>
              <a:buFont typeface="Arial" pitchFamily="34" charset="0"/>
              <a:buChar char="•"/>
            </a:pPr>
            <a:r>
              <a:rPr lang="en-US" b="1" i="1" dirty="0" smtClean="0"/>
              <a:t>Interpreting and publishing results</a:t>
            </a:r>
            <a:r>
              <a:rPr lang="en-US" i="1" dirty="0" smtClean="0"/>
              <a:t>—</a:t>
            </a:r>
            <a:r>
              <a:rPr lang="en-US" dirty="0" smtClean="0"/>
              <a:t>when differences based on gender or culture are found, they are often interpreted as evidence of a more general differences</a:t>
            </a:r>
          </a:p>
          <a:p>
            <a:pPr marL="746662" lvl="1" indent="-279998">
              <a:lnSpc>
                <a:spcPct val="110000"/>
              </a:lnSpc>
              <a:buFont typeface="Arial" pitchFamily="34" charset="0"/>
              <a:buChar char="•"/>
            </a:pPr>
            <a:r>
              <a:rPr lang="en-US" dirty="0" smtClean="0"/>
              <a:t>Studies that report differences rather than similarities are more likely to be published.</a:t>
            </a:r>
          </a:p>
          <a:p>
            <a:pPr marL="746662" lvl="1" indent="-279998">
              <a:lnSpc>
                <a:spcPct val="110000"/>
              </a:lnSpc>
              <a:buFont typeface="Arial" pitchFamily="34" charset="0"/>
              <a:buChar char="•"/>
            </a:pPr>
            <a:r>
              <a:rPr lang="en-US" dirty="0" smtClean="0"/>
              <a:t>Researchers may chose to report only those analyses that show differences</a:t>
            </a:r>
            <a:r>
              <a:rPr lang="en-US" baseline="0" dirty="0" smtClean="0"/>
              <a:t> rather than </a:t>
            </a:r>
            <a:r>
              <a:rPr lang="en-US" dirty="0" smtClean="0"/>
              <a:t>similarities (in race, gender, culture)</a:t>
            </a:r>
          </a:p>
          <a:p>
            <a:pPr marL="746662" lvl="1" indent="-279998">
              <a:lnSpc>
                <a:spcPct val="110000"/>
              </a:lnSpc>
              <a:buFont typeface="Arial" pitchFamily="34" charset="0"/>
              <a:buChar char="•"/>
            </a:pPr>
            <a:r>
              <a:rPr lang="en-US" dirty="0" smtClean="0"/>
              <a:t>Editorial boards of most journals are still made up of predominantly white men.</a:t>
            </a:r>
          </a:p>
          <a:p>
            <a:pPr>
              <a:lnSpc>
                <a:spcPct val="110000"/>
              </a:lnSpc>
            </a:pPr>
            <a:endParaRPr lang="en-US" dirty="0" smtClean="0"/>
          </a:p>
          <a:p>
            <a:pPr>
              <a:lnSpc>
                <a:spcPct val="110000"/>
              </a:lnSpc>
            </a:pPr>
            <a:r>
              <a:rPr lang="en-US" dirty="0" smtClean="0"/>
              <a:t>Thus,</a:t>
            </a:r>
            <a:r>
              <a:rPr lang="en-US" baseline="0" dirty="0" smtClean="0"/>
              <a:t> as researchers we must be aware the biases we hold, as well as those our culture or society hold. Attempts to reduce biases will be discuss in subsequent content</a:t>
            </a:r>
            <a:r>
              <a:rPr lang="en-US" baseline="0" dirty="0" smtClean="0"/>
              <a:t>.</a:t>
            </a:r>
          </a:p>
          <a:p>
            <a:pPr>
              <a:lnSpc>
                <a:spcPct val="110000"/>
              </a:lnSpc>
            </a:pPr>
            <a:endParaRPr lang="en-US" baseline="0" dirty="0" smtClean="0"/>
          </a:p>
          <a:p>
            <a:pPr>
              <a:lnSpc>
                <a:spcPct val="110000"/>
              </a:lnSpc>
            </a:pPr>
            <a:r>
              <a:rPr lang="en-US" baseline="0" dirty="0" smtClean="0"/>
              <a:t>Source: </a:t>
            </a:r>
            <a:endParaRPr lang="en-US" dirty="0" smtClean="0"/>
          </a:p>
        </p:txBody>
      </p:sp>
      <p:sp>
        <p:nvSpPr>
          <p:cNvPr id="4" name="Slide Number Placeholder 3"/>
          <p:cNvSpPr>
            <a:spLocks noGrp="1"/>
          </p:cNvSpPr>
          <p:nvPr>
            <p:ph type="sldNum" sz="quarter" idx="10"/>
          </p:nvPr>
        </p:nvSpPr>
        <p:spPr/>
        <p:txBody>
          <a:bodyPr/>
          <a:lstStyle/>
          <a:p>
            <a:fld id="{1E288A83-AAC6-465C-AE86-4A109C6F805D}" type="slidenum">
              <a:rPr lang="en-US" smtClean="0"/>
              <a:pPr/>
              <a:t>5</a:t>
            </a:fld>
            <a:endParaRPr lang="en-US"/>
          </a:p>
        </p:txBody>
      </p:sp>
    </p:spTree>
    <p:extLst>
      <p:ext uri="{BB962C8B-B14F-4D97-AF65-F5344CB8AC3E}">
        <p14:creationId xmlns:p14="http://schemas.microsoft.com/office/powerpoint/2010/main" val="250612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E4C21-B84C-48F7-B3F6-4CA184508FD4}"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6F7D407-117D-4C53-8E97-4D817071576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en-US"/>
          </a:p>
        </p:txBody>
      </p:sp>
      <p:sp>
        <p:nvSpPr>
          <p:cNvPr id="5" name="Footer Placeholder 4"/>
          <p:cNvSpPr>
            <a:spLocks noGrp="1"/>
          </p:cNvSpPr>
          <p:nvPr>
            <p:ph type="ftr" sz="quarter" idx="11"/>
          </p:nvPr>
        </p:nvSpPr>
        <p:spPr>
          <a:xfrm>
            <a:off x="457201" y="6248207"/>
            <a:ext cx="5573483" cy="365125"/>
          </a:xfrm>
        </p:spPr>
        <p:txBody>
          <a:bodyPr/>
          <a:lstStyle/>
          <a:p>
            <a:endParaRPr lang="en-US" alt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2836422-352F-4684-9975-B9D07FB2B151}"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9B08C6-66B7-4A63-A1B8-480B46381B4A}" type="slidenum">
              <a:rPr lang="en-US" altLang="en-US" smtClean="0"/>
              <a:pPr/>
              <a:t>‹#›</a:t>
            </a:fld>
            <a:endParaRPr lang="en-US" alt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8EDE73-693C-4B23-A62E-65A0F0B260AF}" type="slidenum">
              <a:rPr lang="en-US" altLang="en-US" smtClean="0"/>
              <a:pPr/>
              <a:t>‹#›</a:t>
            </a:fld>
            <a:endParaRPr lang="en-US" altLang="en-US"/>
          </a:p>
        </p:txBody>
      </p:sp>
      <p:sp>
        <p:nvSpPr>
          <p:cNvPr id="14" name="Footer Placeholder 13"/>
          <p:cNvSpPr>
            <a:spLocks noGrp="1"/>
          </p:cNvSpPr>
          <p:nvPr>
            <p:ph type="ftr" sz="quarter" idx="12"/>
          </p:nvPr>
        </p:nvSpPr>
        <p:spPr/>
        <p:txBody>
          <a:bodyPr/>
          <a:lstStyle/>
          <a:p>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en-US"/>
          </a:p>
        </p:txBody>
      </p:sp>
      <p:sp>
        <p:nvSpPr>
          <p:cNvPr id="10" name="Slide Number Placeholder 9"/>
          <p:cNvSpPr>
            <a:spLocks noGrp="1"/>
          </p:cNvSpPr>
          <p:nvPr>
            <p:ph type="sldNum" sz="quarter" idx="16"/>
          </p:nvPr>
        </p:nvSpPr>
        <p:spPr/>
        <p:txBody>
          <a:bodyPr rtlCol="0"/>
          <a:lstStyle/>
          <a:p>
            <a:fld id="{257C3A51-C53E-4A95-9613-A3C4D0FA1432}" type="slidenum">
              <a:rPr lang="en-US" altLang="en-US" smtClean="0"/>
              <a:pPr/>
              <a:t>‹#›</a:t>
            </a:fld>
            <a:endParaRPr lang="en-US" altLang="en-US"/>
          </a:p>
        </p:txBody>
      </p:sp>
      <p:sp>
        <p:nvSpPr>
          <p:cNvPr id="12" name="Footer Placeholder 11"/>
          <p:cNvSpPr>
            <a:spLocks noGrp="1"/>
          </p:cNvSpPr>
          <p:nvPr>
            <p:ph type="ftr" sz="quarter" idx="17"/>
          </p:nvPr>
        </p:nvSpPr>
        <p:spPr/>
        <p:txBody>
          <a:bodyPr rtlCol="0"/>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en-US"/>
          </a:p>
        </p:txBody>
      </p:sp>
      <p:sp>
        <p:nvSpPr>
          <p:cNvPr id="12" name="Slide Number Placeholder 11"/>
          <p:cNvSpPr>
            <a:spLocks noGrp="1"/>
          </p:cNvSpPr>
          <p:nvPr>
            <p:ph type="sldNum" sz="quarter" idx="16"/>
          </p:nvPr>
        </p:nvSpPr>
        <p:spPr/>
        <p:txBody>
          <a:bodyPr rtlCol="0"/>
          <a:lstStyle/>
          <a:p>
            <a:fld id="{68DCED17-4642-4D6D-8BA2-DAC23BD99D55}" type="slidenum">
              <a:rPr lang="en-US" altLang="en-US" smtClean="0"/>
              <a:pPr/>
              <a:t>‹#›</a:t>
            </a:fld>
            <a:endParaRPr lang="en-US" altLang="en-US"/>
          </a:p>
        </p:txBody>
      </p:sp>
      <p:sp>
        <p:nvSpPr>
          <p:cNvPr id="14" name="Footer Placeholder 13"/>
          <p:cNvSpPr>
            <a:spLocks noGrp="1"/>
          </p:cNvSpPr>
          <p:nvPr>
            <p:ph type="ftr" sz="quarter" idx="17"/>
          </p:nvPr>
        </p:nvSpPr>
        <p:spPr/>
        <p:txBody>
          <a:bodyPr rtlCol="0"/>
          <a:lstStyle/>
          <a:p>
            <a:endParaRPr lang="en-US" alt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64887DF-4D30-4D04-B944-4A9C4455B0F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5E23E9-4ACB-4A37-8FAC-DDD3A304AC9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80A3BC-9004-4149-B368-371F0DB2240E}" type="slidenum">
              <a:rPr lang="en-US" altLang="en-US" smtClean="0"/>
              <a:pPr/>
              <a:t>‹#›</a:t>
            </a:fld>
            <a:endParaRPr lang="en-US" alt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08CDCF-7D17-464E-A2F0-9FDEB4BEAA4C}" type="slidenum">
              <a:rPr lang="en-US" altLang="en-US" smtClean="0"/>
              <a:pPr/>
              <a:t>‹#›</a:t>
            </a:fld>
            <a:endParaRPr lang="en-US" alt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D943F92-0135-4E5F-AE1B-1833FEEACB40}"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Bias In Research</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extLst>
      <p:ext uri="{BB962C8B-B14F-4D97-AF65-F5344CB8AC3E}">
        <p14:creationId xmlns:p14="http://schemas.microsoft.com/office/powerpoint/2010/main" val="157086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Science</a:t>
            </a:r>
            <a:endParaRPr lang="en-US" dirty="0"/>
          </a:p>
        </p:txBody>
      </p:sp>
      <p:sp>
        <p:nvSpPr>
          <p:cNvPr id="3" name="Content Placeholder 2"/>
          <p:cNvSpPr>
            <a:spLocks noGrp="1"/>
          </p:cNvSpPr>
          <p:nvPr>
            <p:ph sz="quarter" idx="1"/>
          </p:nvPr>
        </p:nvSpPr>
        <p:spPr/>
        <p:txBody>
          <a:bodyPr/>
          <a:lstStyle/>
          <a:p>
            <a:r>
              <a:rPr lang="en-US" dirty="0" smtClean="0"/>
              <a:t>Michael </a:t>
            </a:r>
            <a:r>
              <a:rPr lang="en-US" dirty="0" err="1" smtClean="0"/>
              <a:t>Shermer’s</a:t>
            </a:r>
            <a:r>
              <a:rPr lang="en-US" dirty="0" smtClean="0"/>
              <a:t> </a:t>
            </a:r>
            <a:r>
              <a:rPr lang="en-US" dirty="0" err="1" smtClean="0"/>
              <a:t>Ted.com</a:t>
            </a:r>
            <a:r>
              <a:rPr lang="en-US" dirty="0" smtClean="0"/>
              <a:t> talk on “Believing Strange Things”</a:t>
            </a:r>
          </a:p>
        </p:txBody>
      </p:sp>
    </p:spTree>
    <p:extLst>
      <p:ext uri="{BB962C8B-B14F-4D97-AF65-F5344CB8AC3E}">
        <p14:creationId xmlns:p14="http://schemas.microsoft.com/office/powerpoint/2010/main" val="3895385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Bias &amp; Inaccuracies</a:t>
            </a:r>
          </a:p>
        </p:txBody>
      </p:sp>
      <p:sp>
        <p:nvSpPr>
          <p:cNvPr id="86019" name="Rectangle 3"/>
          <p:cNvSpPr>
            <a:spLocks noGrp="1" noChangeArrowheads="1"/>
          </p:cNvSpPr>
          <p:nvPr>
            <p:ph type="body" idx="1"/>
          </p:nvPr>
        </p:nvSpPr>
        <p:spPr/>
        <p:txBody>
          <a:bodyPr>
            <a:normAutofit/>
          </a:bodyPr>
          <a:lstStyle/>
          <a:p>
            <a:r>
              <a:rPr lang="en-US" dirty="0" smtClean="0"/>
              <a:t>Fundamental Attribution Error</a:t>
            </a:r>
          </a:p>
          <a:p>
            <a:pPr lvl="1"/>
            <a:r>
              <a:rPr lang="en-US" dirty="0" smtClean="0"/>
              <a:t>Tendency to attribute other’s behavior to disposition</a:t>
            </a:r>
          </a:p>
          <a:p>
            <a:r>
              <a:rPr lang="en-US" dirty="0" smtClean="0"/>
              <a:t>Confirmation Bias</a:t>
            </a:r>
          </a:p>
          <a:p>
            <a:pPr lvl="1"/>
            <a:r>
              <a:rPr lang="en-US" dirty="0" smtClean="0"/>
              <a:t>Tendency to seek out info that confirms beliefs/expectations</a:t>
            </a:r>
          </a:p>
          <a:p>
            <a:r>
              <a:rPr lang="en-US" dirty="0" smtClean="0"/>
              <a:t>Hindsight Bias</a:t>
            </a:r>
          </a:p>
          <a:p>
            <a:pPr lvl="1"/>
            <a:r>
              <a:rPr lang="en-US" dirty="0" smtClean="0"/>
              <a:t>I knew it all along</a:t>
            </a:r>
          </a:p>
          <a:p>
            <a:r>
              <a:rPr lang="en-US" dirty="0" smtClean="0"/>
              <a:t>Illusory Correlation</a:t>
            </a:r>
          </a:p>
          <a:p>
            <a:pPr lvl="1"/>
            <a:r>
              <a:rPr lang="en-US" dirty="0" smtClean="0"/>
              <a:t>See relationships between events that are unrelated</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3</a:t>
            </a:fld>
            <a:endParaRPr lang="en-US" altLang="en-US"/>
          </a:p>
        </p:txBody>
      </p:sp>
    </p:spTree>
    <p:extLst>
      <p:ext uri="{BB962C8B-B14F-4D97-AF65-F5344CB8AC3E}">
        <p14:creationId xmlns:p14="http://schemas.microsoft.com/office/powerpoint/2010/main" val="211286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blinds(horizontal)">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blinds(horizontal)">
                                      <p:cBhvr>
                                        <p:cTn id="17" dur="500"/>
                                        <p:tgtEl>
                                          <p:spTgt spid="860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Effect transition="in" filter="blinds(horizontal)">
                                      <p:cBhvr>
                                        <p:cTn id="22" dur="500"/>
                                        <p:tgtEl>
                                          <p:spTgt spid="860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6019">
                                            <p:txEl>
                                              <p:pRg st="4" end="4"/>
                                            </p:txEl>
                                          </p:spTgt>
                                        </p:tgtEl>
                                        <p:attrNameLst>
                                          <p:attrName>style.visibility</p:attrName>
                                        </p:attrNameLst>
                                      </p:cBhvr>
                                      <p:to>
                                        <p:strVal val="visible"/>
                                      </p:to>
                                    </p:set>
                                    <p:animEffect transition="in" filter="blinds(horizontal)">
                                      <p:cBhvr>
                                        <p:cTn id="27" dur="500"/>
                                        <p:tgtEl>
                                          <p:spTgt spid="860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6019">
                                            <p:txEl>
                                              <p:pRg st="5" end="5"/>
                                            </p:txEl>
                                          </p:spTgt>
                                        </p:tgtEl>
                                        <p:attrNameLst>
                                          <p:attrName>style.visibility</p:attrName>
                                        </p:attrNameLst>
                                      </p:cBhvr>
                                      <p:to>
                                        <p:strVal val="visible"/>
                                      </p:to>
                                    </p:set>
                                    <p:animEffect transition="in" filter="blinds(horizontal)">
                                      <p:cBhvr>
                                        <p:cTn id="32" dur="500"/>
                                        <p:tgtEl>
                                          <p:spTgt spid="860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6019">
                                            <p:txEl>
                                              <p:pRg st="6" end="6"/>
                                            </p:txEl>
                                          </p:spTgt>
                                        </p:tgtEl>
                                        <p:attrNameLst>
                                          <p:attrName>style.visibility</p:attrName>
                                        </p:attrNameLst>
                                      </p:cBhvr>
                                      <p:to>
                                        <p:strVal val="visible"/>
                                      </p:to>
                                    </p:set>
                                    <p:animEffect transition="in" filter="blinds(horizontal)">
                                      <p:cBhvr>
                                        <p:cTn id="37" dur="500"/>
                                        <p:tgtEl>
                                          <p:spTgt spid="860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6019">
                                            <p:txEl>
                                              <p:pRg st="7" end="7"/>
                                            </p:txEl>
                                          </p:spTgt>
                                        </p:tgtEl>
                                        <p:attrNameLst>
                                          <p:attrName>style.visibility</p:attrName>
                                        </p:attrNameLst>
                                      </p:cBhvr>
                                      <p:to>
                                        <p:strVal val="visible"/>
                                      </p:to>
                                    </p:set>
                                    <p:animEffect transition="in" filter="blinds(horizontal)">
                                      <p:cBhvr>
                                        <p:cTn id="42" dur="500"/>
                                        <p:tgtEl>
                                          <p:spTgt spid="86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Explaining Behavior</a:t>
            </a:r>
          </a:p>
        </p:txBody>
      </p:sp>
      <p:sp>
        <p:nvSpPr>
          <p:cNvPr id="31747" name="Rectangle 3"/>
          <p:cNvSpPr>
            <a:spLocks noGrp="1" noChangeArrowheads="1"/>
          </p:cNvSpPr>
          <p:nvPr>
            <p:ph type="body" idx="1"/>
          </p:nvPr>
        </p:nvSpPr>
        <p:spPr/>
        <p:txBody>
          <a:bodyPr>
            <a:normAutofit/>
          </a:bodyPr>
          <a:lstStyle/>
          <a:p>
            <a:r>
              <a:rPr lang="en-US" dirty="0" smtClean="0"/>
              <a:t>List 3 behaviors that you see often &amp; that annoy you</a:t>
            </a:r>
          </a:p>
          <a:p>
            <a:r>
              <a:rPr lang="en-US" dirty="0" smtClean="0"/>
              <a:t>Select 1 &amp; explain WHY you think it occurs</a:t>
            </a:r>
          </a:p>
          <a:p>
            <a:r>
              <a:rPr lang="en-US" dirty="0" smtClean="0"/>
              <a:t>What evidence could you gather to support your explanation?</a:t>
            </a:r>
          </a:p>
          <a:p>
            <a:r>
              <a:rPr lang="en-US" dirty="0" smtClean="0"/>
              <a:t>What evidence could you gather to NOT support your explanation?</a:t>
            </a:r>
          </a:p>
          <a:p>
            <a:r>
              <a:rPr lang="en-US" dirty="0" smtClean="0"/>
              <a:t>Now generate at least 2 alternative reasons WHY that behavior occurs</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4</a:t>
            </a:fld>
            <a:endParaRPr lang="en-US" altLang="en-US"/>
          </a:p>
        </p:txBody>
      </p:sp>
    </p:spTree>
    <p:extLst>
      <p:ext uri="{BB962C8B-B14F-4D97-AF65-F5344CB8AC3E}">
        <p14:creationId xmlns:p14="http://schemas.microsoft.com/office/powerpoint/2010/main" val="3972733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research</a:t>
            </a:r>
            <a:endParaRPr lang="en-US" dirty="0"/>
          </a:p>
        </p:txBody>
      </p:sp>
      <p:pic>
        <p:nvPicPr>
          <p:cNvPr id="4" name="Picture 4"/>
          <p:cNvPicPr>
            <a:picLocks noChangeAspect="1" noChangeArrowheads="1"/>
          </p:cNvPicPr>
          <p:nvPr/>
        </p:nvPicPr>
        <p:blipFill>
          <a:blip r:embed="rId3" cstate="print"/>
          <a:srcRect/>
          <a:stretch>
            <a:fillRect/>
          </a:stretch>
        </p:blipFill>
        <p:spPr bwMode="auto">
          <a:xfrm>
            <a:off x="376486" y="2057400"/>
            <a:ext cx="8539381" cy="2819400"/>
          </a:xfrm>
          <a:prstGeom prst="rect">
            <a:avLst/>
          </a:prstGeom>
          <a:noFill/>
          <a:ln w="9525">
            <a:noFill/>
            <a:miter lim="800000"/>
            <a:headEnd/>
            <a:tailEnd/>
          </a:ln>
        </p:spPr>
      </p:pic>
      <p:sp>
        <p:nvSpPr>
          <p:cNvPr id="5" name="TextBox 4"/>
          <p:cNvSpPr txBox="1"/>
          <p:nvPr/>
        </p:nvSpPr>
        <p:spPr>
          <a:xfrm>
            <a:off x="6019800" y="6324600"/>
            <a:ext cx="2895600" cy="369332"/>
          </a:xfrm>
          <a:prstGeom prst="rect">
            <a:avLst/>
          </a:prstGeom>
          <a:noFill/>
        </p:spPr>
        <p:txBody>
          <a:bodyPr wrap="square" rtlCol="0">
            <a:spAutoFit/>
          </a:bodyPr>
          <a:lstStyle/>
          <a:p>
            <a:r>
              <a:rPr lang="en-US" dirty="0" err="1" smtClean="0"/>
              <a:t>Helgeson</a:t>
            </a:r>
            <a:r>
              <a:rPr lang="en-US" dirty="0" smtClean="0"/>
              <a:t>, 2008, p. 38</a:t>
            </a:r>
            <a:endParaRPr lang="en-US" dirty="0"/>
          </a:p>
        </p:txBody>
      </p:sp>
    </p:spTree>
    <p:extLst>
      <p:ext uri="{BB962C8B-B14F-4D97-AF65-F5344CB8AC3E}">
        <p14:creationId xmlns:p14="http://schemas.microsoft.com/office/powerpoint/2010/main" val="3110748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657600"/>
          </a:xfrm>
        </p:spPr>
        <p:txBody>
          <a:bodyPr>
            <a:normAutofit/>
          </a:bodyPr>
          <a:lstStyle/>
          <a:p>
            <a:pPr marL="514350" indent="-514350">
              <a:buFont typeface="+mj-lt"/>
              <a:buAutoNum type="arabicPeriod"/>
            </a:pPr>
            <a:r>
              <a:rPr lang="en-US" dirty="0" smtClean="0"/>
              <a:t>Provide </a:t>
            </a:r>
            <a:r>
              <a:rPr lang="en-US" dirty="0"/>
              <a:t>an example of a confirmation bias.</a:t>
            </a:r>
          </a:p>
          <a:p>
            <a:pPr marL="514350" indent="-514350">
              <a:buFont typeface="+mj-lt"/>
              <a:buAutoNum type="arabicPeriod"/>
            </a:pPr>
            <a:r>
              <a:rPr lang="en-US" dirty="0"/>
              <a:t>What characteristic of science is the confirmation bias related to</a:t>
            </a:r>
            <a:r>
              <a:rPr lang="en-US" dirty="0" smtClean="0"/>
              <a:t>?</a:t>
            </a:r>
          </a:p>
          <a:p>
            <a:pPr marL="514350" indent="-514350">
              <a:buFont typeface="+mj-lt"/>
              <a:buAutoNum type="arabicPeriod"/>
            </a:pPr>
            <a:r>
              <a:rPr lang="en-US" dirty="0" smtClean="0"/>
              <a:t>Can you think of ways to reduce bias?</a:t>
            </a:r>
          </a:p>
          <a:p>
            <a:pPr marL="514350" indent="-514350">
              <a:buFont typeface="+mj-lt"/>
              <a:buAutoNum type="arabicPeriod"/>
            </a:pPr>
            <a:endParaRPr lang="en-US" dirty="0"/>
          </a:p>
          <a:p>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20489355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4042</TotalTime>
  <Words>920</Words>
  <Application>Microsoft Office PowerPoint</Application>
  <PresentationFormat>On-screen Show (4:3)</PresentationFormat>
  <Paragraphs>60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Wingdings</vt:lpstr>
      <vt:lpstr>Wingdings 2</vt:lpstr>
      <vt:lpstr>Median</vt:lpstr>
      <vt:lpstr>Bias In Research</vt:lpstr>
      <vt:lpstr>Thinking about Science</vt:lpstr>
      <vt:lpstr>Bias &amp; Inaccuracies</vt:lpstr>
      <vt:lpstr>Explaining Behavior</vt:lpstr>
      <vt:lpstr>Bias in research</vt:lpstr>
      <vt:lpstr>Mini-Review</vt:lpstr>
    </vt:vector>
  </TitlesOfParts>
  <Company>KSU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JUser</dc:creator>
  <cp:lastModifiedBy>Jennifer Willard</cp:lastModifiedBy>
  <cp:revision>164</cp:revision>
  <cp:lastPrinted>2015-08-13T19:33:40Z</cp:lastPrinted>
  <dcterms:created xsi:type="dcterms:W3CDTF">2008-08-14T22:49:41Z</dcterms:created>
  <dcterms:modified xsi:type="dcterms:W3CDTF">2017-05-16T20:12:30Z</dcterms:modified>
</cp:coreProperties>
</file>