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9"/>
  </p:notesMasterIdLst>
  <p:handoutMasterIdLst>
    <p:handoutMasterId r:id="rId20"/>
  </p:handoutMasterIdLst>
  <p:sldIdLst>
    <p:sldId id="357" r:id="rId2"/>
    <p:sldId id="366" r:id="rId3"/>
    <p:sldId id="367" r:id="rId4"/>
    <p:sldId id="361" r:id="rId5"/>
    <p:sldId id="297" r:id="rId6"/>
    <p:sldId id="325" r:id="rId7"/>
    <p:sldId id="295" r:id="rId8"/>
    <p:sldId id="298" r:id="rId9"/>
    <p:sldId id="299" r:id="rId10"/>
    <p:sldId id="300" r:id="rId11"/>
    <p:sldId id="307" r:id="rId12"/>
    <p:sldId id="363" r:id="rId13"/>
    <p:sldId id="311" r:id="rId14"/>
    <p:sldId id="312" r:id="rId15"/>
    <p:sldId id="362" r:id="rId16"/>
    <p:sldId id="356" r:id="rId17"/>
    <p:sldId id="365" r:id="rId18"/>
  </p:sldIdLst>
  <p:sldSz cx="9144000" cy="6858000" type="screen4x3"/>
  <p:notesSz cx="69596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2" autoAdjust="0"/>
    <p:restoredTop sz="57407" autoAdjust="0"/>
  </p:normalViewPr>
  <p:slideViewPr>
    <p:cSldViewPr>
      <p:cViewPr varScale="1">
        <p:scale>
          <a:sx n="56" d="100"/>
          <a:sy n="56" d="100"/>
        </p:scale>
        <p:origin x="2040" y="60"/>
      </p:cViewPr>
      <p:guideLst>
        <p:guide orient="horz" pos="2160"/>
        <p:guide pos="2880"/>
      </p:guideLst>
    </p:cSldViewPr>
  </p:slideViewPr>
  <p:outlineViewPr>
    <p:cViewPr>
      <p:scale>
        <a:sx n="33" d="100"/>
        <a:sy n="33" d="100"/>
      </p:scale>
      <p:origin x="12" y="48762"/>
    </p:cViewPr>
  </p:outlineViewPr>
  <p:notesTextViewPr>
    <p:cViewPr>
      <p:scale>
        <a:sx n="100" d="100"/>
        <a:sy n="100" d="100"/>
      </p:scale>
      <p:origin x="0" y="0"/>
    </p:cViewPr>
  </p:notesTextViewPr>
  <p:notesViewPr>
    <p:cSldViewPr>
      <p:cViewPr varScale="1">
        <p:scale>
          <a:sx n="72" d="100"/>
          <a:sy n="72" d="100"/>
        </p:scale>
        <p:origin x="-2700" y="-114"/>
      </p:cViewPr>
      <p:guideLst>
        <p:guide orient="horz" pos="2932"/>
        <p:guide pos="219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42164" y="3"/>
            <a:ext cx="3015827" cy="465455"/>
          </a:xfrm>
          <a:prstGeom prst="rect">
            <a:avLst/>
          </a:prstGeom>
        </p:spPr>
        <p:txBody>
          <a:bodyPr vert="horz" lIns="93333" tIns="46666" rIns="93333" bIns="46666" rtlCol="0"/>
          <a:lstStyle>
            <a:lvl1pPr algn="r">
              <a:defRPr sz="1200"/>
            </a:lvl1pPr>
          </a:lstStyle>
          <a:p>
            <a:fld id="{BF84492A-EE05-458C-8879-A81F91FE0EC1}" type="datetimeFigureOut">
              <a:rPr lang="en-US" smtClean="0"/>
              <a:pPr/>
              <a:t>5/16/2017</a:t>
            </a:fld>
            <a:endParaRPr lang="en-US"/>
          </a:p>
        </p:txBody>
      </p:sp>
      <p:sp>
        <p:nvSpPr>
          <p:cNvPr id="4" name="Footer Placeholder 3"/>
          <p:cNvSpPr>
            <a:spLocks noGrp="1"/>
          </p:cNvSpPr>
          <p:nvPr>
            <p:ph type="ftr" sz="quarter" idx="2"/>
          </p:nvPr>
        </p:nvSpPr>
        <p:spPr>
          <a:xfrm>
            <a:off x="1" y="8842021"/>
            <a:ext cx="3015827" cy="465455"/>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42164" y="8842021"/>
            <a:ext cx="3015827" cy="465455"/>
          </a:xfrm>
          <a:prstGeom prst="rect">
            <a:avLst/>
          </a:prstGeom>
        </p:spPr>
        <p:txBody>
          <a:bodyPr vert="horz" lIns="93333" tIns="46666" rIns="93333" bIns="46666" rtlCol="0" anchor="b"/>
          <a:lstStyle>
            <a:lvl1pPr algn="r">
              <a:defRPr sz="1200"/>
            </a:lvl1pPr>
          </a:lstStyle>
          <a:p>
            <a:fld id="{D34BC5EF-3B97-4088-A954-DA57F709827F}" type="slidenum">
              <a:rPr lang="en-US" smtClean="0"/>
              <a:pPr/>
              <a:t>‹#›</a:t>
            </a:fld>
            <a:endParaRPr lang="en-US"/>
          </a:p>
        </p:txBody>
      </p:sp>
    </p:spTree>
    <p:extLst>
      <p:ext uri="{BB962C8B-B14F-4D97-AF65-F5344CB8AC3E}">
        <p14:creationId xmlns:p14="http://schemas.microsoft.com/office/powerpoint/2010/main" val="286329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942164" y="3"/>
            <a:ext cx="3015827" cy="46545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52525" y="698500"/>
            <a:ext cx="4654550" cy="3490913"/>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95960" y="4421826"/>
            <a:ext cx="5567680" cy="4189095"/>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1"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942164" y="8842021"/>
            <a:ext cx="3015827" cy="465455"/>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C01AADD8-41F5-4D54-A370-9E9B5A05BC39}" type="slidenum">
              <a:rPr lang="en-US"/>
              <a:pPr/>
              <a:t>‹#›</a:t>
            </a:fld>
            <a:endParaRPr lang="en-US"/>
          </a:p>
        </p:txBody>
      </p:sp>
    </p:spTree>
    <p:extLst>
      <p:ext uri="{BB962C8B-B14F-4D97-AF65-F5344CB8AC3E}">
        <p14:creationId xmlns:p14="http://schemas.microsoft.com/office/powerpoint/2010/main" val="20508710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a:t>
            </a:fld>
            <a:endParaRPr lang="en-US"/>
          </a:p>
        </p:txBody>
      </p:sp>
    </p:spTree>
    <p:extLst>
      <p:ext uri="{BB962C8B-B14F-4D97-AF65-F5344CB8AC3E}">
        <p14:creationId xmlns:p14="http://schemas.microsoft.com/office/powerpoint/2010/main" val="102557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r>
              <a:rPr lang="en-US" sz="1400" dirty="0"/>
              <a:t>Thinking about alternative reasons – particularly </a:t>
            </a:r>
            <a:r>
              <a:rPr lang="en-US" sz="1400" dirty="0" smtClean="0"/>
              <a:t>important when using the scientific</a:t>
            </a:r>
            <a:r>
              <a:rPr lang="en-US" sz="1400" baseline="0" dirty="0" smtClean="0"/>
              <a:t> method. </a:t>
            </a:r>
            <a:endParaRPr lang="en-US" sz="1400" dirty="0"/>
          </a:p>
        </p:txBody>
      </p:sp>
    </p:spTree>
    <p:extLst>
      <p:ext uri="{BB962C8B-B14F-4D97-AF65-F5344CB8AC3E}">
        <p14:creationId xmlns:p14="http://schemas.microsoft.com/office/powerpoint/2010/main" val="2140820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3E21854-DCFB-4F44-B09F-4C5497F54255}" type="slidenum">
              <a:rPr lang="en-US"/>
              <a:pPr/>
              <a:t>13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marL="0" lvl="1">
              <a:lnSpc>
                <a:spcPct val="90000"/>
              </a:lnSpc>
              <a:spcBef>
                <a:spcPts val="0"/>
              </a:spcBef>
              <a:defRPr/>
            </a:pPr>
            <a:endParaRPr lang="en-US" sz="1200" dirty="0"/>
          </a:p>
          <a:p>
            <a:pPr marL="171450" lvl="1" indent="-171450" defTabSz="933328">
              <a:lnSpc>
                <a:spcPct val="90000"/>
              </a:lnSpc>
              <a:spcBef>
                <a:spcPts val="0"/>
              </a:spcBef>
              <a:buFont typeface="Arial" charset="0"/>
              <a:buChar char="•"/>
              <a:defRPr/>
            </a:pPr>
            <a:r>
              <a:rPr lang="en-US" sz="1200" b="1" i="0" u="none" dirty="0"/>
              <a:t>Basic Research</a:t>
            </a:r>
          </a:p>
          <a:p>
            <a:pPr marL="628650" lvl="2" indent="-171450">
              <a:lnSpc>
                <a:spcPct val="90000"/>
              </a:lnSpc>
              <a:spcBef>
                <a:spcPts val="0"/>
              </a:spcBef>
              <a:buFont typeface="Arial" charset="0"/>
              <a:buChar char="•"/>
              <a:defRPr/>
            </a:pPr>
            <a:r>
              <a:rPr lang="en-US" sz="1200" dirty="0"/>
              <a:t>Sheds light on fundamental principles of </a:t>
            </a:r>
            <a:r>
              <a:rPr lang="en-US" sz="1200" dirty="0" smtClean="0"/>
              <a:t>behavior. For example, think about Skinner’s original</a:t>
            </a:r>
            <a:r>
              <a:rPr lang="en-US" sz="1200" baseline="0" dirty="0" smtClean="0"/>
              <a:t> work on rats/pigeons in which he attempted to elucidate the schedules of reinforcements in operant condition. Although eventually, we would find that his theories could be applied to the understanding and modification of all sorts of behaviors, the initial work was focused on just developing his principles. </a:t>
            </a:r>
            <a:endParaRPr lang="en-US" sz="1200" dirty="0"/>
          </a:p>
          <a:p>
            <a:pPr marL="628650" lvl="2" indent="-171450">
              <a:lnSpc>
                <a:spcPct val="90000"/>
              </a:lnSpc>
              <a:spcBef>
                <a:spcPts val="0"/>
              </a:spcBef>
              <a:buFont typeface="Arial" charset="0"/>
              <a:buChar char="•"/>
              <a:defRPr/>
            </a:pPr>
            <a:r>
              <a:rPr lang="en-US" sz="1200" dirty="0"/>
              <a:t>Study conditions </a:t>
            </a:r>
            <a:r>
              <a:rPr lang="en-US" sz="1200" dirty="0" smtClean="0"/>
              <a:t>in basic research tend to are </a:t>
            </a:r>
            <a:r>
              <a:rPr lang="en-US" sz="1200" dirty="0"/>
              <a:t>more </a:t>
            </a:r>
            <a:r>
              <a:rPr lang="en-US" sz="1200" dirty="0" smtClean="0"/>
              <a:t>contrived (i.e.,</a:t>
            </a:r>
            <a:r>
              <a:rPr lang="en-US" sz="1200" baseline="0" dirty="0" smtClean="0"/>
              <a:t> created/artificial rather than natural/spontaneous). </a:t>
            </a:r>
            <a:endParaRPr lang="en-US" sz="1200" dirty="0"/>
          </a:p>
          <a:p>
            <a:pPr marL="628650" lvl="2" indent="-171450">
              <a:lnSpc>
                <a:spcPct val="90000"/>
              </a:lnSpc>
              <a:spcBef>
                <a:spcPts val="0"/>
              </a:spcBef>
              <a:buFont typeface="Arial" charset="0"/>
              <a:buChar char="•"/>
              <a:defRPr/>
            </a:pPr>
            <a:r>
              <a:rPr lang="en-US" sz="1200" dirty="0"/>
              <a:t>Extensive experimental control, yields: greater replicability </a:t>
            </a:r>
            <a:r>
              <a:rPr lang="en-US" sz="1200" dirty="0" smtClean="0"/>
              <a:t>and</a:t>
            </a:r>
            <a:r>
              <a:rPr lang="en-US" sz="1200" baseline="0" dirty="0" smtClean="0"/>
              <a:t> m</a:t>
            </a:r>
            <a:r>
              <a:rPr lang="en-US" sz="1200" dirty="0" smtClean="0"/>
              <a:t>ore </a:t>
            </a:r>
            <a:r>
              <a:rPr lang="en-US" sz="1200" dirty="0"/>
              <a:t>pronounced treatment </a:t>
            </a:r>
            <a:r>
              <a:rPr lang="en-US" sz="1200" dirty="0" smtClean="0"/>
              <a:t>effects.</a:t>
            </a:r>
            <a:r>
              <a:rPr lang="en-US" sz="1200" baseline="0" dirty="0" smtClean="0"/>
              <a:t> For example, think about the effectiveness of birth control. In clinical trials, researchers may control the exact time when the drug is given, other drugs the participants are taking, etc. However, in the ‘real world’ some of that control is lost. The effectiveness of birth control in people’s everyday lives may not be as strong because of this loss of control. </a:t>
            </a:r>
            <a:endParaRPr lang="en-US" sz="1200" dirty="0"/>
          </a:p>
          <a:p>
            <a:pPr marL="628650" lvl="2" indent="-171450">
              <a:lnSpc>
                <a:spcPct val="90000"/>
              </a:lnSpc>
              <a:spcBef>
                <a:spcPts val="0"/>
              </a:spcBef>
              <a:buFont typeface="Arial" charset="0"/>
              <a:buChar char="•"/>
              <a:defRPr/>
            </a:pPr>
            <a:r>
              <a:rPr lang="en-US" sz="1200" dirty="0"/>
              <a:t>Provides basis for theories, principles that apply to various </a:t>
            </a:r>
            <a:r>
              <a:rPr lang="en-US" sz="1200" dirty="0" smtClean="0"/>
              <a:t>topics.</a:t>
            </a:r>
            <a:r>
              <a:rPr lang="en-US" sz="1200" baseline="0" dirty="0" smtClean="0"/>
              <a:t> </a:t>
            </a:r>
            <a:endParaRPr lang="en-US" sz="1200" dirty="0"/>
          </a:p>
          <a:p>
            <a:pPr marL="171450" indent="-171450" eaLnBrk="1" hangingPunct="1">
              <a:buFont typeface="Arial" charset="0"/>
              <a:buChar char="•"/>
            </a:pPr>
            <a:endParaRPr lang="en-US" sz="1200" dirty="0" smtClean="0"/>
          </a:p>
          <a:p>
            <a:pPr marL="171450" indent="-171450" eaLnBrk="1" hangingPunct="1">
              <a:lnSpc>
                <a:spcPct val="90000"/>
              </a:lnSpc>
              <a:buFont typeface="Arial" charset="0"/>
              <a:buChar char="•"/>
              <a:defRPr/>
            </a:pPr>
            <a:r>
              <a:rPr lang="en-US" sz="1200" b="1" u="none" dirty="0"/>
              <a:t>Applied Research</a:t>
            </a:r>
          </a:p>
          <a:p>
            <a:pPr marL="628650" lvl="2" indent="-171450">
              <a:lnSpc>
                <a:spcPct val="90000"/>
              </a:lnSpc>
              <a:spcBef>
                <a:spcPts val="0"/>
              </a:spcBef>
              <a:buFont typeface="Arial" charset="0"/>
              <a:buChar char="•"/>
              <a:defRPr/>
            </a:pPr>
            <a:r>
              <a:rPr lang="en-US" sz="1200" dirty="0"/>
              <a:t>Aims for direct relationship to real </a:t>
            </a:r>
            <a:r>
              <a:rPr lang="en-US" sz="1200" dirty="0" smtClean="0"/>
              <a:t>world. So, thinking about a specific problem or issue</a:t>
            </a:r>
            <a:r>
              <a:rPr lang="en-US" sz="1200" baseline="0" dirty="0" smtClean="0"/>
              <a:t> (e.g., how do we get DOT workers to wear sunscreen; how do we increase students’ motivation to read before class; how to be interview child witnesses to get the most accurate information)</a:t>
            </a:r>
            <a:endParaRPr lang="en-US" sz="1200" dirty="0"/>
          </a:p>
          <a:p>
            <a:pPr marL="628650" lvl="2" indent="-171450">
              <a:lnSpc>
                <a:spcPct val="90000"/>
              </a:lnSpc>
              <a:spcBef>
                <a:spcPts val="0"/>
              </a:spcBef>
              <a:buFont typeface="Arial" charset="0"/>
              <a:buChar char="•"/>
              <a:defRPr/>
            </a:pPr>
            <a:r>
              <a:rPr lang="en-US" sz="1200" dirty="0"/>
              <a:t>Study conditions (task, environment) and results clearly occur in daily life</a:t>
            </a:r>
          </a:p>
          <a:p>
            <a:pPr marL="628650" lvl="2" indent="-171450">
              <a:lnSpc>
                <a:spcPct val="90000"/>
              </a:lnSpc>
              <a:spcBef>
                <a:spcPts val="0"/>
              </a:spcBef>
              <a:buFont typeface="Arial" charset="0"/>
              <a:buChar char="•"/>
              <a:defRPr/>
            </a:pPr>
            <a:r>
              <a:rPr lang="en-US" sz="1200" dirty="0"/>
              <a:t>Experimental control is more </a:t>
            </a:r>
            <a:r>
              <a:rPr lang="en-US" sz="1200" dirty="0" smtClean="0"/>
              <a:t>challenging. Researchers may not be able to control certain factors because of ethics</a:t>
            </a:r>
            <a:r>
              <a:rPr lang="en-US" sz="1200" baseline="0" dirty="0" smtClean="0"/>
              <a:t> or feasibility.</a:t>
            </a:r>
            <a:endParaRPr lang="en-US" sz="1200" dirty="0"/>
          </a:p>
          <a:p>
            <a:pPr marL="628650" lvl="2" indent="-171450">
              <a:lnSpc>
                <a:spcPct val="90000"/>
              </a:lnSpc>
              <a:spcBef>
                <a:spcPts val="0"/>
              </a:spcBef>
              <a:buFont typeface="Arial" charset="0"/>
              <a:buChar char="•"/>
              <a:defRPr/>
            </a:pPr>
            <a:r>
              <a:rPr lang="en-US" sz="1200" dirty="0"/>
              <a:t>Readily applied outside of psychology, </a:t>
            </a:r>
            <a:r>
              <a:rPr lang="en-US" sz="1200" dirty="0" smtClean="0"/>
              <a:t>academia. The impact of it may be more directly</a:t>
            </a:r>
            <a:r>
              <a:rPr lang="en-US" sz="1200" baseline="0" dirty="0" smtClean="0"/>
              <a:t> seen.</a:t>
            </a:r>
            <a:endParaRPr lang="en-US" sz="1200" dirty="0"/>
          </a:p>
          <a:p>
            <a:pPr eaLnBrk="1" hangingPunct="1"/>
            <a:endParaRPr lang="en-US" dirty="0" smtClean="0"/>
          </a:p>
        </p:txBody>
      </p:sp>
    </p:spTree>
    <p:extLst>
      <p:ext uri="{BB962C8B-B14F-4D97-AF65-F5344CB8AC3E}">
        <p14:creationId xmlns:p14="http://schemas.microsoft.com/office/powerpoint/2010/main" val="3814216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of these are examples of more</a:t>
            </a:r>
            <a:r>
              <a:rPr lang="en-US" baseline="0" dirty="0" smtClean="0"/>
              <a:t> applied versus basic research?</a:t>
            </a: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14</a:t>
            </a:fld>
            <a:endParaRPr lang="en-US"/>
          </a:p>
        </p:txBody>
      </p:sp>
    </p:spTree>
    <p:extLst>
      <p:ext uri="{BB962C8B-B14F-4D97-AF65-F5344CB8AC3E}">
        <p14:creationId xmlns:p14="http://schemas.microsoft.com/office/powerpoint/2010/main" val="618426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of these are examples of more</a:t>
            </a:r>
            <a:r>
              <a:rPr lang="en-US" baseline="0" dirty="0" smtClean="0"/>
              <a:t> applied versus basic research?</a:t>
            </a:r>
          </a:p>
          <a:p>
            <a:pPr marL="228600" indent="-228600">
              <a:buAutoNum type="arabicPeriod"/>
            </a:pPr>
            <a:r>
              <a:rPr lang="en-US" baseline="0" dirty="0" smtClean="0"/>
              <a:t>Basic</a:t>
            </a:r>
          </a:p>
          <a:p>
            <a:pPr marL="228600" indent="-228600">
              <a:buAutoNum type="arabicPeriod"/>
            </a:pPr>
            <a:r>
              <a:rPr lang="en-US" baseline="0" dirty="0" smtClean="0"/>
              <a:t>Applied</a:t>
            </a:r>
          </a:p>
          <a:p>
            <a:pPr marL="228600" indent="-228600">
              <a:buAutoNum type="arabicPeriod"/>
            </a:pPr>
            <a:r>
              <a:rPr lang="en-US" baseline="0" dirty="0" smtClean="0"/>
              <a:t>Basic</a:t>
            </a:r>
          </a:p>
          <a:p>
            <a:pPr marL="228600" indent="-228600">
              <a:buAutoNum type="arabicPeriod"/>
            </a:pPr>
            <a:r>
              <a:rPr lang="en-US" baseline="0" dirty="0" smtClean="0"/>
              <a:t>Basic</a:t>
            </a:r>
          </a:p>
          <a:p>
            <a:pPr marL="228600" indent="-228600">
              <a:buAutoNum type="arabicPeriod"/>
            </a:pPr>
            <a:r>
              <a:rPr lang="en-US" baseline="0" dirty="0" smtClean="0"/>
              <a:t>Basic</a:t>
            </a:r>
          </a:p>
          <a:p>
            <a:pPr marL="228600" indent="-228600">
              <a:buAutoNum type="arabicPeriod"/>
            </a:pPr>
            <a:r>
              <a:rPr lang="en-US" baseline="0" dirty="0" smtClean="0"/>
              <a:t>Applied</a:t>
            </a:r>
          </a:p>
          <a:p>
            <a:pPr marL="228600" indent="-228600">
              <a:buAutoNum type="arabicPeriod"/>
            </a:pPr>
            <a:r>
              <a:rPr lang="en-US" baseline="0" dirty="0" smtClean="0"/>
              <a:t>Applied</a:t>
            </a: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15</a:t>
            </a:fld>
            <a:endParaRPr lang="en-US"/>
          </a:p>
        </p:txBody>
      </p:sp>
    </p:spTree>
    <p:extLst>
      <p:ext uri="{BB962C8B-B14F-4D97-AF65-F5344CB8AC3E}">
        <p14:creationId xmlns:p14="http://schemas.microsoft.com/office/powerpoint/2010/main" val="1774338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Stanovich</a:t>
            </a:r>
            <a:r>
              <a:rPr lang="en-US" dirty="0" smtClean="0"/>
              <a:t>, K. (2007).  </a:t>
            </a:r>
            <a:r>
              <a:rPr lang="en-US" i="1" dirty="0" smtClean="0"/>
              <a:t>How to Think Straight About Psychology: 8th Edition</a:t>
            </a:r>
            <a:r>
              <a:rPr lang="en-US" dirty="0" smtClean="0"/>
              <a:t>.  Boston, MA: Allyn &amp; Bacon.</a:t>
            </a:r>
          </a:p>
          <a:p>
            <a:endParaRPr lang="en-US" dirty="0" smtClean="0"/>
          </a:p>
          <a:p>
            <a:pPr marL="171450" indent="-171450">
              <a:buFont typeface="Arial" charset="0"/>
              <a:buChar char="•"/>
            </a:pPr>
            <a:r>
              <a:rPr lang="en-US" dirty="0" smtClean="0"/>
              <a:t>Both basic</a:t>
            </a:r>
            <a:r>
              <a:rPr lang="en-US" baseline="0" dirty="0" smtClean="0"/>
              <a:t> and applied research are important, and work together to advance our knowledge.</a:t>
            </a:r>
            <a:endParaRPr lang="en-US"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16</a:t>
            </a:fld>
            <a:endParaRPr lang="en-US"/>
          </a:p>
        </p:txBody>
      </p:sp>
    </p:spTree>
    <p:extLst>
      <p:ext uri="{BB962C8B-B14F-4D97-AF65-F5344CB8AC3E}">
        <p14:creationId xmlns:p14="http://schemas.microsoft.com/office/powerpoint/2010/main" val="257173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dirty="0" smtClean="0"/>
              <a:t>Think about each of the statements listed.</a:t>
            </a:r>
          </a:p>
          <a:p>
            <a:pPr marL="171450" indent="-171450">
              <a:buFont typeface="Arial" charset="0"/>
              <a:buChar char="•"/>
            </a:pPr>
            <a:r>
              <a:rPr lang="en-US" dirty="0" smtClean="0"/>
              <a:t>First,</a:t>
            </a:r>
            <a:r>
              <a:rPr lang="en-US" baseline="0" dirty="0" smtClean="0"/>
              <a:t> indicate whether or not you think each of the statements is true or false.</a:t>
            </a:r>
          </a:p>
          <a:p>
            <a:pPr marL="171450" indent="-171450">
              <a:buFont typeface="Arial" charset="0"/>
              <a:buChar char="•"/>
            </a:pPr>
            <a:r>
              <a:rPr lang="en-US" baseline="0" dirty="0" smtClean="0"/>
              <a:t>Second, consider those statements you know to be true or false. How did you go about ascertaining this? That is, what is your source of knowledge?</a:t>
            </a:r>
          </a:p>
          <a:p>
            <a:pPr marL="171450" indent="-171450">
              <a:buFont typeface="Arial" charset="0"/>
              <a:buChar char="•"/>
            </a:pPr>
            <a:r>
              <a:rPr lang="en-US" baseline="0" dirty="0" smtClean="0"/>
              <a:t>Third</a:t>
            </a:r>
            <a:r>
              <a:rPr lang="en-US" baseline="0" dirty="0" smtClean="0"/>
              <a:t>, </a:t>
            </a:r>
            <a:r>
              <a:rPr lang="en-US" baseline="0" dirty="0" smtClean="0"/>
              <a:t>consider those statements you are not sure whether they are true or false. Why were you unable to decide whether the statement is true or false</a:t>
            </a:r>
            <a:r>
              <a:rPr lang="en-US" baseline="0" dirty="0" smtClean="0"/>
              <a:t>?</a:t>
            </a:r>
          </a:p>
          <a:p>
            <a:pPr marL="171450" indent="-171450">
              <a:buFont typeface="Arial" charset="0"/>
              <a:buChar char="•"/>
            </a:pPr>
            <a:endParaRPr lang="en-US" baseline="0" dirty="0" smtClean="0"/>
          </a:p>
          <a:p>
            <a:pPr marL="171450" indent="-171450">
              <a:buFont typeface="Arial" charset="0"/>
              <a:buChar char="•"/>
            </a:pPr>
            <a:endParaRPr lang="en-US" baseline="0" dirty="0" smtClean="0"/>
          </a:p>
          <a:p>
            <a:pPr marL="0" indent="0">
              <a:buFont typeface="Arial" charset="0"/>
              <a:buNone/>
            </a:pPr>
            <a:r>
              <a:rPr lang="en-US" baseline="0" dirty="0" smtClean="0"/>
              <a:t>Source: Some myths from </a:t>
            </a:r>
            <a:r>
              <a:rPr lang="en-US" baseline="0" dirty="0" err="1" smtClean="0"/>
              <a:t>Lilienfeld</a:t>
            </a:r>
            <a:r>
              <a:rPr lang="en-US" baseline="0" dirty="0" smtClean="0"/>
              <a:t>, S. O., Lynn, S. J., </a:t>
            </a:r>
            <a:r>
              <a:rPr lang="en-US" baseline="0" dirty="0" err="1" smtClean="0"/>
              <a:t>Ruscio</a:t>
            </a:r>
            <a:r>
              <a:rPr lang="en-US" baseline="0" dirty="0" smtClean="0"/>
              <a:t>, J., </a:t>
            </a:r>
            <a:r>
              <a:rPr lang="en-US" baseline="0" dirty="0" err="1" smtClean="0"/>
              <a:t>Beyerstein</a:t>
            </a:r>
            <a:r>
              <a:rPr lang="en-US" baseline="0" dirty="0" smtClean="0"/>
              <a:t>, B. L. (2010). 50 Greatest myths of popular psychology: Shattering widespread misconceptions about human behavior. Wiley-Blackwell.</a:t>
            </a:r>
          </a:p>
        </p:txBody>
      </p:sp>
      <p:sp>
        <p:nvSpPr>
          <p:cNvPr id="4" name="Slide Number Placeholder 3"/>
          <p:cNvSpPr>
            <a:spLocks noGrp="1"/>
          </p:cNvSpPr>
          <p:nvPr>
            <p:ph type="sldNum" sz="quarter" idx="10"/>
          </p:nvPr>
        </p:nvSpPr>
        <p:spPr/>
        <p:txBody>
          <a:bodyPr/>
          <a:lstStyle/>
          <a:p>
            <a:fld id="{C01AADD8-41F5-4D54-A370-9E9B5A05BC39}" type="slidenum">
              <a:rPr lang="en-US" smtClean="0"/>
              <a:pPr/>
              <a:t>2</a:t>
            </a:fld>
            <a:endParaRPr lang="en-US"/>
          </a:p>
        </p:txBody>
      </p:sp>
    </p:spTree>
    <p:extLst>
      <p:ext uri="{BB962C8B-B14F-4D97-AF65-F5344CB8AC3E}">
        <p14:creationId xmlns:p14="http://schemas.microsoft.com/office/powerpoint/2010/main" val="29296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The purpose</a:t>
            </a:r>
            <a:r>
              <a:rPr lang="en-US" baseline="0" dirty="0" smtClean="0"/>
              <a:t> of this activity is twofold.</a:t>
            </a:r>
          </a:p>
          <a:p>
            <a:pPr marL="171450" indent="-171450">
              <a:buFont typeface="Arial" charset="0"/>
              <a:buChar char="•"/>
            </a:pPr>
            <a:r>
              <a:rPr lang="en-US" baseline="0" dirty="0" smtClean="0"/>
              <a:t>First, we begin to consider the different ways in which we gain knowledge. We may think something is true because someone told is it was true. Perhaps we know it is true because we have had a personal experience with it. Or maybe we know it to be true because we wrote a paper on the topic in which we read about research on the topic. Or maybe we hold it to true simply because it feels like it is so. The point is, that people come to know the world in many different ways – which we will discuss in subsequent slides.</a:t>
            </a:r>
          </a:p>
          <a:p>
            <a:pPr marL="171450" indent="-171450">
              <a:buFont typeface="Arial" charset="0"/>
              <a:buChar char="•"/>
            </a:pPr>
            <a:r>
              <a:rPr lang="en-US" baseline="0" dirty="0" smtClean="0"/>
              <a:t>Second, perhaps you were unable to say whether something was true or false because you were unclear about what the statement really means. For example, consider the statement “pornography is harmful”. Maybe you thought not all pornography has the same effects or questioned what was meant by “harmful” or even wondered ‘harmful to whom?’ So, begins our journey of thinking about how test or measure specific research predictions. </a:t>
            </a:r>
          </a:p>
          <a:p>
            <a:pPr marL="171450" indent="-171450">
              <a:buFont typeface="Arial" charset="0"/>
              <a:buChar char="•"/>
            </a:pPr>
            <a:endParaRPr lang="en-US" baseline="0" dirty="0" smtClean="0"/>
          </a:p>
          <a:p>
            <a:pPr marL="171450" indent="-171450">
              <a:buFont typeface="Arial" charset="0"/>
              <a:buChar char="•"/>
            </a:pPr>
            <a:r>
              <a:rPr lang="en-US" baseline="0" dirty="0" smtClean="0"/>
              <a:t>In case you are wondering, items 1 through 5 are considered false based on research presented in (insert author’s names) (insert name of the book). In this book, the authors discuss popular myths in psychology, how those myths originated, and what evidence is related to the myths. </a:t>
            </a:r>
            <a:endParaRPr lang="en-US"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3</a:t>
            </a:fld>
            <a:endParaRPr lang="en-US"/>
          </a:p>
        </p:txBody>
      </p:sp>
    </p:spTree>
    <p:extLst>
      <p:ext uri="{BB962C8B-B14F-4D97-AF65-F5344CB8AC3E}">
        <p14:creationId xmlns:p14="http://schemas.microsoft.com/office/powerpoint/2010/main" val="3149025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10A96-7281-4BDA-984D-467332A97C72}" type="slidenum">
              <a:rPr lang="en-US"/>
              <a:pPr/>
              <a:t>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pPr marL="171450" indent="-171450">
              <a:buFont typeface="Arial" charset="0"/>
              <a:buChar char="•"/>
            </a:pPr>
            <a:r>
              <a:rPr lang="en-US" dirty="0" smtClean="0"/>
              <a:t>In the </a:t>
            </a:r>
            <a:r>
              <a:rPr lang="en-US" b="1" dirty="0" smtClean="0"/>
              <a:t>Method </a:t>
            </a:r>
            <a:r>
              <a:rPr lang="en-US" b="1" dirty="0"/>
              <a:t>of </a:t>
            </a:r>
            <a:r>
              <a:rPr lang="en-US" b="1" dirty="0" smtClean="0"/>
              <a:t>Authority</a:t>
            </a:r>
            <a:r>
              <a:rPr lang="en-US" dirty="0" smtClean="0"/>
              <a:t>,</a:t>
            </a:r>
            <a:r>
              <a:rPr lang="en-US" baseline="0" dirty="0" smtClean="0"/>
              <a:t> </a:t>
            </a:r>
            <a:r>
              <a:rPr lang="en-US" dirty="0" smtClean="0"/>
              <a:t>people </a:t>
            </a:r>
            <a:r>
              <a:rPr lang="en-US" dirty="0"/>
              <a:t>rely on information from </a:t>
            </a:r>
            <a:r>
              <a:rPr lang="en-US" dirty="0" smtClean="0"/>
              <a:t>experts</a:t>
            </a:r>
            <a:r>
              <a:rPr lang="en-US" baseline="0" dirty="0" smtClean="0"/>
              <a:t> (e.g., b</a:t>
            </a:r>
            <a:r>
              <a:rPr lang="en-US" dirty="0" smtClean="0"/>
              <a:t>ooks</a:t>
            </a:r>
            <a:r>
              <a:rPr lang="en-US" dirty="0"/>
              <a:t>, the Web, newspapers, people, instructors, pastors, etc</a:t>
            </a:r>
            <a:r>
              <a:rPr lang="en-US" dirty="0" smtClean="0"/>
              <a:t>.).</a:t>
            </a:r>
          </a:p>
          <a:p>
            <a:pPr marL="628650" marR="0" lvl="1" indent="-171450" algn="l" defTabSz="914400" rtl="0" eaLnBrk="1" fontAlgn="base" latinLnBrk="0" hangingPunct="1">
              <a:lnSpc>
                <a:spcPct val="100000"/>
              </a:lnSpc>
              <a:spcBef>
                <a:spcPct val="30000"/>
              </a:spcBef>
              <a:spcAft>
                <a:spcPct val="0"/>
              </a:spcAft>
              <a:buClrTx/>
              <a:buSzTx/>
              <a:buFont typeface="Arial" charset="0"/>
              <a:buChar char="•"/>
              <a:tabLst/>
              <a:defRPr/>
            </a:pPr>
            <a:r>
              <a:rPr lang="en-US" dirty="0" smtClean="0"/>
              <a:t>For example,</a:t>
            </a:r>
            <a:r>
              <a:rPr lang="en-US" baseline="0" dirty="0" smtClean="0"/>
              <a:t> “</a:t>
            </a:r>
            <a:r>
              <a:rPr lang="en-US" dirty="0" smtClean="0"/>
              <a:t>I know that a high white blood cell count indicates an infection because that</a:t>
            </a:r>
            <a:r>
              <a:rPr lang="en-US" baseline="0" dirty="0" smtClean="0"/>
              <a:t> is what my high school biology teacher said”. Or, ”My google search tells me that Elvis died in 1977”. </a:t>
            </a:r>
            <a:endParaRPr lang="en-US" dirty="0"/>
          </a:p>
          <a:p>
            <a:pPr marL="171450" indent="-171450">
              <a:buFont typeface="Arial" charset="0"/>
              <a:buChar char="•"/>
            </a:pPr>
            <a:r>
              <a:rPr lang="en-US" dirty="0" smtClean="0"/>
              <a:t>For </a:t>
            </a:r>
            <a:r>
              <a:rPr lang="en-US" dirty="0"/>
              <a:t>many questions it is an excellent starting </a:t>
            </a:r>
            <a:r>
              <a:rPr lang="en-US" dirty="0" smtClean="0"/>
              <a:t>point.</a:t>
            </a:r>
            <a:r>
              <a:rPr lang="en-US" baseline="0" dirty="0" smtClean="0"/>
              <a:t> Given the amount of information that is available at our fingertips, it is often relatively quick and easy. People lack the time, the resources, or the knowledge to thoroughly investigate everything; thus, we rely on experts. </a:t>
            </a:r>
          </a:p>
          <a:p>
            <a:pPr lvl="0">
              <a:buFontTx/>
              <a:buChar char="-"/>
            </a:pPr>
            <a:endParaRPr lang="en-US" dirty="0" smtClean="0"/>
          </a:p>
          <a:p>
            <a:pPr marL="171450" indent="-171450">
              <a:buFont typeface="Arial" charset="0"/>
              <a:buChar char="•"/>
            </a:pPr>
            <a:r>
              <a:rPr lang="en-US" dirty="0" smtClean="0"/>
              <a:t>However, this method does</a:t>
            </a:r>
            <a:r>
              <a:rPr lang="en-US" baseline="0" dirty="0" smtClean="0"/>
              <a:t> not always lead us to accurate information.</a:t>
            </a:r>
          </a:p>
          <a:p>
            <a:pPr marL="628650" lvl="1" indent="-171450">
              <a:buFont typeface="Arial" charset="0"/>
              <a:buChar char="•"/>
            </a:pPr>
            <a:r>
              <a:rPr lang="en-US" dirty="0" smtClean="0"/>
              <a:t>First, we</a:t>
            </a:r>
            <a:r>
              <a:rPr lang="en-US" baseline="0" dirty="0" smtClean="0"/>
              <a:t> might wonder whether the expert is really an expert or whether we can trust a particular source. For this reason, society has attempted to create procedures to distinguish experts from non-experts (e.g., licensures, certificates, accreditations) as well as determine which sources can be trusted. Although educators have always been concerned with teaching people how to evaluate the authenticity of a source, the discussion about ‘fake news’ in 2017 has further highlighted its importance. One resource that has been used s the CRAAP test – check out this link for a description of it -- http://</a:t>
            </a:r>
            <a:r>
              <a:rPr lang="en-US" baseline="0" dirty="0" err="1" smtClean="0"/>
              <a:t>libguides.library.ncat.edu</a:t>
            </a:r>
            <a:r>
              <a:rPr lang="en-US" baseline="0" dirty="0" smtClean="0"/>
              <a:t>/</a:t>
            </a:r>
            <a:r>
              <a:rPr lang="en-US" baseline="0" dirty="0" err="1" smtClean="0"/>
              <a:t>content.php?pid</a:t>
            </a:r>
            <a:r>
              <a:rPr lang="en-US" baseline="0" dirty="0" smtClean="0"/>
              <a:t>=53820&amp;sid=394505</a:t>
            </a:r>
          </a:p>
          <a:p>
            <a:pPr marL="628650" lvl="1" indent="-171450">
              <a:buFont typeface="Arial" charset="0"/>
              <a:buChar char="•"/>
            </a:pPr>
            <a:r>
              <a:rPr lang="en-US" baseline="0" dirty="0" smtClean="0"/>
              <a:t>Second, even when an expert is deemed an expert it is possible for them to go outside their area of expertise. </a:t>
            </a:r>
          </a:p>
          <a:p>
            <a:pPr marL="628650" lvl="1" indent="-171450">
              <a:buFont typeface="Arial" charset="0"/>
              <a:buChar char="•"/>
            </a:pPr>
            <a:r>
              <a:rPr lang="en-US" baseline="0" dirty="0" smtClean="0"/>
              <a:t>Third, even experts may have some agenda. </a:t>
            </a:r>
            <a:r>
              <a:rPr lang="en-US" dirty="0" smtClean="0"/>
              <a:t>What </a:t>
            </a:r>
            <a:r>
              <a:rPr lang="en-US" dirty="0"/>
              <a:t>do I mean by that? They can be biased in favor of a particular </a:t>
            </a:r>
            <a:r>
              <a:rPr lang="en-US" dirty="0" smtClean="0"/>
              <a:t>view.</a:t>
            </a:r>
            <a:r>
              <a:rPr lang="en-US" baseline="0" dirty="0" smtClean="0"/>
              <a:t> They </a:t>
            </a:r>
            <a:r>
              <a:rPr lang="en-US" dirty="0" smtClean="0"/>
              <a:t>may </a:t>
            </a:r>
            <a:r>
              <a:rPr lang="en-US" dirty="0"/>
              <a:t>not even realize they’re biased! </a:t>
            </a:r>
            <a:r>
              <a:rPr lang="en-US" dirty="0" smtClean="0"/>
              <a:t>For example, suppose a woman</a:t>
            </a:r>
            <a:r>
              <a:rPr lang="en-US" baseline="0" dirty="0" smtClean="0"/>
              <a:t> goes to a doctor displaying behaviors consistent with an eating disorder. Psychologists with different backgrounds might suggest different causes and different treatments regarding the woman’s behavior based on their own biases.</a:t>
            </a:r>
            <a:endParaRPr lang="en-US" dirty="0"/>
          </a:p>
        </p:txBody>
      </p:sp>
    </p:spTree>
    <p:extLst>
      <p:ext uri="{BB962C8B-B14F-4D97-AF65-F5344CB8AC3E}">
        <p14:creationId xmlns:p14="http://schemas.microsoft.com/office/powerpoint/2010/main" val="302074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0" dirty="0" smtClean="0"/>
              <a:t>Some</a:t>
            </a:r>
            <a:r>
              <a:rPr lang="en-US" b="0" baseline="0" dirty="0" smtClean="0"/>
              <a:t> people use </a:t>
            </a:r>
            <a:r>
              <a:rPr lang="en-US" b="1" baseline="0" dirty="0" smtClean="0"/>
              <a:t>s</a:t>
            </a:r>
            <a:r>
              <a:rPr lang="en-US" b="1" dirty="0" smtClean="0"/>
              <a:t>uperstition</a:t>
            </a:r>
            <a:r>
              <a:rPr lang="en-US" b="0" dirty="0" smtClean="0"/>
              <a:t> to help them navigate</a:t>
            </a:r>
            <a:r>
              <a:rPr lang="en-US" b="0" baseline="0" dirty="0" smtClean="0"/>
              <a:t> the world. This is when people attribute events to magic or they see patterns in random events. My guess is that you are familiar with many of the examples on this slide, even if you don’t actually believe they are true.</a:t>
            </a:r>
            <a:endParaRPr lang="en-US" b="0" dirty="0" smtClean="0"/>
          </a:p>
          <a:p>
            <a:endParaRPr lang="en-US" b="0" dirty="0" smtClean="0"/>
          </a:p>
          <a:p>
            <a:pPr marL="171450" indent="-171450">
              <a:buFont typeface="Arial" charset="0"/>
              <a:buChar char="•"/>
            </a:pPr>
            <a:r>
              <a:rPr lang="en-US" b="0" dirty="0" smtClean="0"/>
              <a:t>People</a:t>
            </a:r>
            <a:r>
              <a:rPr lang="en-US" b="0" baseline="0" dirty="0" smtClean="0"/>
              <a:t> also know the world through </a:t>
            </a:r>
            <a:r>
              <a:rPr lang="en-US" b="1" baseline="0" dirty="0" smtClean="0"/>
              <a:t>i</a:t>
            </a:r>
            <a:r>
              <a:rPr lang="en-US" b="1" dirty="0" smtClean="0"/>
              <a:t>ntuition</a:t>
            </a:r>
            <a:r>
              <a:rPr lang="en-US" b="0" dirty="0" smtClean="0"/>
              <a:t>,</a:t>
            </a:r>
            <a:r>
              <a:rPr lang="en-US" b="0" baseline="0" dirty="0" smtClean="0"/>
              <a:t> which is basically a </a:t>
            </a:r>
            <a:r>
              <a:rPr lang="en-US" b="0" dirty="0" smtClean="0"/>
              <a:t>hunch or feeling.</a:t>
            </a:r>
            <a:r>
              <a:rPr lang="en-US" b="0" baseline="0" dirty="0" smtClean="0"/>
              <a:t> </a:t>
            </a:r>
            <a:r>
              <a:rPr lang="en-US" b="0" dirty="0" smtClean="0"/>
              <a:t>Information may be accepted as true because it just feels right.</a:t>
            </a:r>
          </a:p>
          <a:p>
            <a:pPr marL="628650" lvl="1" indent="-171450">
              <a:buFont typeface="Arial" panose="020B0604020202020204" pitchFamily="34" charset="0"/>
              <a:buChar char="•"/>
            </a:pPr>
            <a:r>
              <a:rPr lang="en-US" b="0" dirty="0" smtClean="0"/>
              <a:t>And</a:t>
            </a:r>
            <a:r>
              <a:rPr lang="en-US" b="0" baseline="0" dirty="0" smtClean="0"/>
              <a:t> this is fine</a:t>
            </a:r>
            <a:r>
              <a:rPr lang="en-US" b="0" dirty="0" smtClean="0"/>
              <a:t>, if you have absolutely nothing better to go on. We make lots of decisions about what to do based on how we feel. “Should I go to this event?” “Should I tell my friend…” For</a:t>
            </a:r>
            <a:r>
              <a:rPr lang="en-US" b="0" baseline="0" dirty="0" smtClean="0"/>
              <a:t> example</a:t>
            </a:r>
            <a:r>
              <a:rPr lang="en-US" b="0" dirty="0" smtClean="0"/>
              <a:t>, someone who has never played poker before my rely heavily</a:t>
            </a:r>
            <a:r>
              <a:rPr lang="en-US" b="0" baseline="0" dirty="0" smtClean="0"/>
              <a:t> on intuition</a:t>
            </a:r>
            <a:r>
              <a:rPr lang="en-US" b="0" dirty="0" smtClean="0"/>
              <a:t>. The newbie perhaps calculate probabilities or don’t have the skills to read their opponents and so may make decisions based solely on intuition. </a:t>
            </a:r>
          </a:p>
          <a:p>
            <a:pPr marL="0" indent="0">
              <a:buFont typeface="Arial" panose="020B0604020202020204" pitchFamily="34" charset="0"/>
              <a:buNone/>
            </a:pPr>
            <a:endParaRPr lang="en-US" b="0" dirty="0" smtClean="0"/>
          </a:p>
          <a:p>
            <a:pPr marL="171450" indent="-171450">
              <a:buFont typeface="Arial" charset="0"/>
              <a:buChar char="•"/>
            </a:pPr>
            <a:r>
              <a:rPr lang="en-US" b="0" dirty="0" smtClean="0"/>
              <a:t>Problems</a:t>
            </a:r>
          </a:p>
          <a:p>
            <a:pPr marL="628650" lvl="1" indent="-171450">
              <a:buFont typeface="Arial" charset="0"/>
              <a:buChar char="•"/>
            </a:pPr>
            <a:r>
              <a:rPr lang="en-US" b="0" dirty="0" smtClean="0"/>
              <a:t>The accuracy of both may be difficult ascertain</a:t>
            </a:r>
            <a:r>
              <a:rPr lang="en-US" b="0" baseline="0" dirty="0" smtClean="0"/>
              <a:t> and there may be other, more verifiable, ways to arrive at information about our world.</a:t>
            </a:r>
          </a:p>
          <a:p>
            <a:pPr marL="628650" lvl="1" indent="-171450">
              <a:buFont typeface="Arial" charset="0"/>
              <a:buChar char="•"/>
            </a:pPr>
            <a:r>
              <a:rPr lang="en-US" b="0" baseline="0" dirty="0" smtClean="0"/>
              <a:t>Additionally, people are </a:t>
            </a:r>
            <a:r>
              <a:rPr lang="en-US" dirty="0" smtClean="0"/>
              <a:t>susceptible to bias,</a:t>
            </a:r>
            <a:r>
              <a:rPr lang="en-US" baseline="0" dirty="0" smtClean="0"/>
              <a:t> such as the c</a:t>
            </a:r>
            <a:r>
              <a:rPr lang="en-US" dirty="0" smtClean="0"/>
              <a:t>onfirmation bias, hindsight bias, etc.</a:t>
            </a:r>
          </a:p>
          <a:p>
            <a:pPr marL="628650" lvl="1" indent="-171450">
              <a:buFont typeface="Arial" charset="0"/>
              <a:buChar char="•"/>
            </a:pPr>
            <a:endParaRPr lang="en-US" dirty="0" smtClean="0"/>
          </a:p>
          <a:p>
            <a:pPr marL="171450" lvl="0" indent="-171450">
              <a:buFont typeface="Arial" charset="0"/>
              <a:buChar char="•"/>
            </a:pPr>
            <a:r>
              <a:rPr lang="en-US" dirty="0" smtClean="0"/>
              <a:t>Note: I don’t want to discount the potential for people to </a:t>
            </a:r>
            <a:r>
              <a:rPr lang="en-US" baseline="0" dirty="0" smtClean="0"/>
              <a:t>engage in cognitively processing information rapidly (i.e., make quick decisions on the basis of small amount of information). Because people are often unaware of the extent to which information is being processed, it might feel like a hunch or gut feeling. As researchers’ theories and techniques for studying these internal processes become more refined and sophisticated, we might find what was once called intuition can be studied scientifically. </a:t>
            </a:r>
            <a:endParaRPr lang="en-US"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6</a:t>
            </a:fld>
            <a:endParaRPr lang="en-US"/>
          </a:p>
        </p:txBody>
      </p:sp>
    </p:spTree>
    <p:extLst>
      <p:ext uri="{BB962C8B-B14F-4D97-AF65-F5344CB8AC3E}">
        <p14:creationId xmlns:p14="http://schemas.microsoft.com/office/powerpoint/2010/main" val="1086629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3328">
              <a:buFont typeface="Arial" charset="0"/>
              <a:buChar char="•"/>
              <a:defRPr/>
            </a:pPr>
            <a:r>
              <a:rPr lang="en-US" dirty="0" smtClean="0"/>
              <a:t>Repeated exposure to stimuli may lead to development of inaccurate knowledge as well.</a:t>
            </a:r>
            <a:r>
              <a:rPr lang="en-US" baseline="0" dirty="0" smtClean="0"/>
              <a:t> People may</a:t>
            </a:r>
            <a:r>
              <a:rPr lang="en-US" dirty="0" smtClean="0"/>
              <a:t> accept it as a fact because it</a:t>
            </a:r>
            <a:r>
              <a:rPr lang="en-US" baseline="0" dirty="0" smtClean="0"/>
              <a:t> seems as if it has always been there. Continued exposure to messages reinforces the message. So it almost seems to gain credibility in this. </a:t>
            </a:r>
          </a:p>
          <a:p>
            <a:pPr marL="628650" lvl="1" indent="-171450" defTabSz="933328">
              <a:buFont typeface="Arial" charset="0"/>
              <a:buChar char="•"/>
              <a:defRPr/>
            </a:pPr>
            <a:r>
              <a:rPr lang="en-US" baseline="0" dirty="0" smtClean="0"/>
              <a:t>The 2017 SNL clip in which a morning show accidently refers to an animal photographer as an animal pornographer shows how quickly this can happen. https://</a:t>
            </a:r>
            <a:r>
              <a:rPr lang="en-US" baseline="0" dirty="0" err="1" smtClean="0"/>
              <a:t>www.youtube.com</a:t>
            </a:r>
            <a:r>
              <a:rPr lang="en-US" baseline="0" dirty="0" smtClean="0"/>
              <a:t>/</a:t>
            </a:r>
            <a:r>
              <a:rPr lang="en-US" baseline="0" dirty="0" err="1" smtClean="0"/>
              <a:t>watch?v</a:t>
            </a:r>
            <a:r>
              <a:rPr lang="en-US" baseline="0" dirty="0" smtClean="0"/>
              <a:t>=LS7YO6C-7NI (5 minutes)</a:t>
            </a:r>
          </a:p>
          <a:p>
            <a:pPr marL="628650" lvl="1" indent="-171450" defTabSz="933328">
              <a:buFont typeface="Arial" charset="0"/>
              <a:buChar char="•"/>
              <a:defRPr/>
            </a:pPr>
            <a:endParaRPr lang="en-US" baseline="0" dirty="0" smtClean="0"/>
          </a:p>
          <a:p>
            <a:pPr marL="171450" lvl="0" indent="-171450" defTabSz="933328">
              <a:buFont typeface="Arial" charset="0"/>
              <a:buChar char="•"/>
              <a:defRPr/>
            </a:pPr>
            <a:r>
              <a:rPr lang="en-US" baseline="0" dirty="0" smtClean="0"/>
              <a:t>Problems</a:t>
            </a:r>
          </a:p>
          <a:p>
            <a:pPr marL="628650" marR="0" lvl="1" indent="-171450" algn="l" defTabSz="933328" rtl="0" eaLnBrk="1" fontAlgn="base" latinLnBrk="0" hangingPunct="1">
              <a:lnSpc>
                <a:spcPct val="100000"/>
              </a:lnSpc>
              <a:spcBef>
                <a:spcPct val="30000"/>
              </a:spcBef>
              <a:spcAft>
                <a:spcPct val="0"/>
              </a:spcAft>
              <a:buClrTx/>
              <a:buSzTx/>
              <a:buFont typeface="Arial" charset="0"/>
              <a:buChar char="•"/>
              <a:tabLst/>
              <a:defRPr/>
            </a:pPr>
            <a:r>
              <a:rPr lang="en-US" baseline="0" dirty="0" smtClean="0"/>
              <a:t>Well, just because they are there, it doesn’t mean they are accurate. </a:t>
            </a:r>
          </a:p>
          <a:p>
            <a:pPr marL="628650" marR="0" lvl="1" indent="-171450" algn="l" defTabSz="933328" rtl="0" eaLnBrk="1" fontAlgn="base" latinLnBrk="0" hangingPunct="1">
              <a:lnSpc>
                <a:spcPct val="100000"/>
              </a:lnSpc>
              <a:spcBef>
                <a:spcPct val="30000"/>
              </a:spcBef>
              <a:spcAft>
                <a:spcPct val="0"/>
              </a:spcAft>
              <a:buClrTx/>
              <a:buSzTx/>
              <a:buFont typeface="Arial" charset="0"/>
              <a:buChar char="•"/>
              <a:tabLst/>
              <a:defRPr/>
            </a:pPr>
            <a:r>
              <a:rPr lang="en-US" baseline="0" dirty="0" smtClean="0"/>
              <a:t>Information gained via tenacity can be very resistant to change – people don’t want to give up these beliefs. The social psychological term that is associated with this is belief perseverance – we cling to beliefs despite clear evidence to support those beliefs.  People do this all of the time, you have probably discovered that it can be difficult to convince people to change their minds once something seems ingrained. It is one of the reasons stereotypes can be so powerful.</a:t>
            </a: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7</a:t>
            </a:fld>
            <a:endParaRPr lang="en-US"/>
          </a:p>
        </p:txBody>
      </p:sp>
    </p:spTree>
    <p:extLst>
      <p:ext uri="{BB962C8B-B14F-4D97-AF65-F5344CB8AC3E}">
        <p14:creationId xmlns:p14="http://schemas.microsoft.com/office/powerpoint/2010/main" val="2230761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F8868-5768-44BA-9FDF-DAE7FD5259C6}" type="slidenum">
              <a:rPr lang="en-US"/>
              <a:pPr/>
              <a:t>8</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pPr marL="171450" indent="-171450">
              <a:buFont typeface="Arial" charset="0"/>
              <a:buChar char="•"/>
            </a:pPr>
            <a:r>
              <a:rPr lang="en-US" dirty="0" smtClean="0"/>
              <a:t>You can</a:t>
            </a:r>
            <a:r>
              <a:rPr lang="en-US" baseline="0" dirty="0" smtClean="0"/>
              <a:t> think of the </a:t>
            </a:r>
            <a:r>
              <a:rPr lang="en-US" b="1" dirty="0" smtClean="0"/>
              <a:t>Rational </a:t>
            </a:r>
            <a:r>
              <a:rPr lang="en-US" b="1" dirty="0"/>
              <a:t>Method </a:t>
            </a:r>
            <a:r>
              <a:rPr lang="en-US" dirty="0" smtClean="0"/>
              <a:t>as the impersonation of Sherlock Holmes. We </a:t>
            </a:r>
            <a:r>
              <a:rPr lang="en-US" dirty="0"/>
              <a:t>begin with a set of facts or assumptions </a:t>
            </a:r>
            <a:r>
              <a:rPr lang="en-US" dirty="0" smtClean="0"/>
              <a:t>(premise statements)</a:t>
            </a:r>
            <a:r>
              <a:rPr lang="en-US" baseline="0" dirty="0" smtClean="0"/>
              <a:t> </a:t>
            </a:r>
            <a:r>
              <a:rPr lang="en-US" dirty="0" smtClean="0"/>
              <a:t>and </a:t>
            </a:r>
            <a:r>
              <a:rPr lang="en-US" dirty="0"/>
              <a:t>then use them to reach a conclusion (reason as a source of knowledge</a:t>
            </a:r>
            <a:r>
              <a:rPr lang="en-US" dirty="0" smtClean="0"/>
              <a:t>). </a:t>
            </a:r>
          </a:p>
          <a:p>
            <a:pPr marL="628650" lvl="1" indent="-171450">
              <a:buFont typeface="Arial" charset="0"/>
              <a:buChar char="•"/>
            </a:pPr>
            <a:r>
              <a:rPr lang="en-US" dirty="0" smtClean="0"/>
              <a:t>For example: “The sun is setting to</a:t>
            </a:r>
            <a:r>
              <a:rPr lang="en-US" baseline="0" dirty="0" smtClean="0"/>
              <a:t> my right, so if I turn right then I will be headed west”</a:t>
            </a:r>
          </a:p>
          <a:p>
            <a:pPr marL="171450" lvl="0" indent="-171450">
              <a:buFont typeface="Arial" charset="0"/>
              <a:buChar char="•"/>
            </a:pPr>
            <a:r>
              <a:rPr lang="en-US" baseline="0" dirty="0" smtClean="0"/>
              <a:t>It is a v</a:t>
            </a:r>
            <a:r>
              <a:rPr lang="en-US" dirty="0" smtClean="0"/>
              <a:t>ery </a:t>
            </a:r>
            <a:r>
              <a:rPr lang="en-US" dirty="0"/>
              <a:t>useful </a:t>
            </a:r>
            <a:r>
              <a:rPr lang="en-US" dirty="0" smtClean="0"/>
              <a:t>method.</a:t>
            </a:r>
            <a:r>
              <a:rPr lang="en-US" baseline="0" dirty="0" smtClean="0"/>
              <a:t> It a</a:t>
            </a:r>
            <a:r>
              <a:rPr lang="en-US" dirty="0" smtClean="0"/>
              <a:t>llows us to consider</a:t>
            </a:r>
            <a:r>
              <a:rPr lang="en-US" baseline="0" dirty="0" smtClean="0"/>
              <a:t> the outcome or consequences of various decisions, without actually engaging in a specific behavior yet. Based on the facts we know, what is to be expected.</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Problems?</a:t>
            </a:r>
            <a:endParaRPr lang="en-US" dirty="0"/>
          </a:p>
          <a:p>
            <a:pPr marL="628650" lvl="1" indent="-171450">
              <a:buFont typeface="Arial" charset="0"/>
              <a:buChar char="•"/>
            </a:pPr>
            <a:r>
              <a:rPr lang="en-US" dirty="0" smtClean="0"/>
              <a:t>Our</a:t>
            </a:r>
            <a:r>
              <a:rPr lang="en-US" baseline="0" dirty="0" smtClean="0"/>
              <a:t> a</a:t>
            </a:r>
            <a:r>
              <a:rPr lang="en-US" dirty="0" smtClean="0"/>
              <a:t>ssumptions </a:t>
            </a:r>
            <a:r>
              <a:rPr lang="en-US" dirty="0"/>
              <a:t>may be </a:t>
            </a:r>
            <a:r>
              <a:rPr lang="en-US" dirty="0" smtClean="0"/>
              <a:t>wrong.</a:t>
            </a:r>
            <a:r>
              <a:rPr lang="en-US" baseline="0" dirty="0" smtClean="0"/>
              <a:t> We may started with a </a:t>
            </a:r>
            <a:r>
              <a:rPr lang="en-US" dirty="0" smtClean="0"/>
              <a:t>flawed </a:t>
            </a:r>
            <a:r>
              <a:rPr lang="en-US" dirty="0"/>
              <a:t>premise, statement, or </a:t>
            </a:r>
            <a:r>
              <a:rPr lang="en-US" dirty="0" smtClean="0"/>
              <a:t>fact. We</a:t>
            </a:r>
            <a:r>
              <a:rPr lang="en-US" baseline="0" dirty="0" smtClean="0"/>
              <a:t> may incorrectly assume that “all 3 year olds are afraid of the dark”, which then leads us to an potentially incorrect conclusions.</a:t>
            </a:r>
            <a:r>
              <a:rPr lang="en-US" dirty="0" smtClean="0"/>
              <a:t> Additionally, there may even be some facts</a:t>
            </a:r>
            <a:r>
              <a:rPr lang="en-US" baseline="0" dirty="0" smtClean="0"/>
              <a:t> or assumptions that we are missing.</a:t>
            </a:r>
          </a:p>
          <a:p>
            <a:pPr marL="628650" lvl="1" indent="-171450">
              <a:buFont typeface="Arial" charset="0"/>
              <a:buChar char="•"/>
            </a:pPr>
            <a:r>
              <a:rPr lang="en-US" baseline="0" dirty="0" smtClean="0"/>
              <a:t>Additionally, some people just aren’t good at it. </a:t>
            </a:r>
            <a:endParaRPr lang="en-US" dirty="0"/>
          </a:p>
        </p:txBody>
      </p:sp>
    </p:spTree>
    <p:extLst>
      <p:ext uri="{BB962C8B-B14F-4D97-AF65-F5344CB8AC3E}">
        <p14:creationId xmlns:p14="http://schemas.microsoft.com/office/powerpoint/2010/main" val="54223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8D4CBF-D2EC-46C6-BD2A-02C4F2780EAC}" type="slidenum">
              <a:rPr lang="en-US"/>
              <a:pPr/>
              <a:t>9</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pPr marL="285750" indent="-285750">
              <a:buFont typeface="Arial" charset="0"/>
              <a:buChar char="•"/>
            </a:pPr>
            <a:r>
              <a:rPr lang="en-US" sz="1400" dirty="0" smtClean="0"/>
              <a:t>With</a:t>
            </a:r>
            <a:r>
              <a:rPr lang="en-US" sz="1400" baseline="0" dirty="0" smtClean="0"/>
              <a:t> the </a:t>
            </a:r>
            <a:r>
              <a:rPr lang="en-US" sz="1400" b="1" baseline="0" dirty="0" smtClean="0"/>
              <a:t>e</a:t>
            </a:r>
            <a:r>
              <a:rPr lang="en-US" sz="1400" b="1" dirty="0" smtClean="0"/>
              <a:t>mpirical method</a:t>
            </a:r>
            <a:r>
              <a:rPr lang="en-US" sz="1400" b="1" baseline="0" dirty="0" smtClean="0"/>
              <a:t> </a:t>
            </a:r>
            <a:r>
              <a:rPr lang="en-US" sz="1400" baseline="0" dirty="0" smtClean="0"/>
              <a:t>we </a:t>
            </a:r>
            <a:r>
              <a:rPr lang="en-US" sz="1400" dirty="0" smtClean="0"/>
              <a:t>attempt </a:t>
            </a:r>
            <a:r>
              <a:rPr lang="en-US" sz="1400" dirty="0"/>
              <a:t>to answer questions by direct observation or personal </a:t>
            </a:r>
            <a:r>
              <a:rPr lang="en-US" sz="1400" dirty="0" smtClean="0"/>
              <a:t>experience.</a:t>
            </a:r>
          </a:p>
          <a:p>
            <a:pPr marL="742950" lvl="1" indent="-285750">
              <a:buFont typeface="Arial" charset="0"/>
              <a:buChar char="•"/>
            </a:pPr>
            <a:r>
              <a:rPr lang="en-US" sz="1400" dirty="0" smtClean="0"/>
              <a:t>This</a:t>
            </a:r>
            <a:r>
              <a:rPr lang="en-US" sz="1400" baseline="0" dirty="0" smtClean="0"/>
              <a:t> can be an e</a:t>
            </a:r>
            <a:r>
              <a:rPr lang="en-US" sz="1400" dirty="0" smtClean="0"/>
              <a:t>asy </a:t>
            </a:r>
            <a:r>
              <a:rPr lang="en-US" sz="1400" dirty="0"/>
              <a:t>and direct way to answer some </a:t>
            </a:r>
            <a:r>
              <a:rPr lang="en-US" sz="1400" dirty="0" smtClean="0"/>
              <a:t>questions</a:t>
            </a:r>
          </a:p>
          <a:p>
            <a:pPr marL="742950" lvl="1" indent="-285750">
              <a:buFont typeface="Arial" charset="0"/>
              <a:buChar char="•"/>
            </a:pPr>
            <a:r>
              <a:rPr lang="en-US" sz="1400" dirty="0" smtClean="0"/>
              <a:t>For</a:t>
            </a:r>
            <a:r>
              <a:rPr lang="en-US" sz="1400" baseline="0" dirty="0" smtClean="0"/>
              <a:t> example, I determine the weather by simply walking outside; I know soda is sweet because I can taste it; I driven the interstate enough to know that traffic northbound on I-75 around 5pm is awful. </a:t>
            </a:r>
          </a:p>
          <a:p>
            <a:pPr marL="742950" lvl="1" indent="-285750">
              <a:buFont typeface="Arial" charset="0"/>
              <a:buChar char="•"/>
            </a:pPr>
            <a:endParaRPr lang="en-US" sz="1400" dirty="0" smtClean="0"/>
          </a:p>
          <a:p>
            <a:pPr marL="285750" indent="-285750">
              <a:buFont typeface="Arial" charset="0"/>
              <a:buChar char="•"/>
            </a:pPr>
            <a:r>
              <a:rPr lang="en-US" sz="1400" dirty="0" smtClean="0"/>
              <a:t>Problems?</a:t>
            </a:r>
          </a:p>
          <a:p>
            <a:pPr marL="742950" lvl="1" indent="-285750">
              <a:buFont typeface="Arial" charset="0"/>
              <a:buChar char="•"/>
            </a:pPr>
            <a:r>
              <a:rPr lang="en-US" sz="1400" dirty="0" smtClean="0"/>
              <a:t>Under some conditions</a:t>
            </a:r>
            <a:r>
              <a:rPr lang="en-US" sz="1400" baseline="0" dirty="0" smtClean="0"/>
              <a:t> it could be dangerous to learn the world through our experiences (e.g., are those berries poisonous?) or maybe even impossible (e.g., traveling to foreign location). </a:t>
            </a:r>
            <a:endParaRPr lang="en-US" sz="1400" dirty="0" smtClean="0"/>
          </a:p>
          <a:p>
            <a:pPr marL="742950" lvl="1" indent="-285750">
              <a:buFont typeface="Arial" charset="0"/>
              <a:buChar char="•"/>
            </a:pPr>
            <a:r>
              <a:rPr lang="en-US" sz="1400" dirty="0" smtClean="0"/>
              <a:t>Additionally, our experiences can be altered by </a:t>
            </a:r>
            <a:r>
              <a:rPr lang="en-US" sz="1400" baseline="0" dirty="0" smtClean="0"/>
              <a:t>inherent biases in our perception as well as our </a:t>
            </a:r>
            <a:r>
              <a:rPr lang="en-US" sz="1400" dirty="0" smtClean="0"/>
              <a:t>expectations</a:t>
            </a:r>
            <a:r>
              <a:rPr lang="en-US" sz="1400" dirty="0"/>
              <a:t>, knowledge, and </a:t>
            </a:r>
            <a:r>
              <a:rPr lang="en-US" sz="1400" dirty="0" smtClean="0"/>
              <a:t>feelings.</a:t>
            </a:r>
          </a:p>
          <a:p>
            <a:pPr marL="1200150" lvl="2" indent="-285750">
              <a:buFont typeface="Arial" charset="0"/>
              <a:buChar char="•"/>
            </a:pPr>
            <a:r>
              <a:rPr lang="en-US" sz="1400" dirty="0" smtClean="0"/>
              <a:t>This website discusses</a:t>
            </a:r>
            <a:r>
              <a:rPr lang="en-US" sz="1400" baseline="0" dirty="0" smtClean="0"/>
              <a:t> just a few perceptual phenomena that people experience - </a:t>
            </a:r>
            <a:r>
              <a:rPr lang="en-US" sz="1400" dirty="0" smtClean="0"/>
              <a:t>http://</a:t>
            </a:r>
            <a:r>
              <a:rPr lang="en-US" sz="1400" dirty="0" err="1" smtClean="0"/>
              <a:t>fyp</a:t>
            </a:r>
            <a:r>
              <a:rPr lang="en-US" sz="1400" dirty="0" smtClean="0"/>
              <a:t>-demo-</a:t>
            </a:r>
            <a:r>
              <a:rPr lang="en-US" sz="1400" dirty="0" err="1" smtClean="0"/>
              <a:t>gallery.appspot.com</a:t>
            </a:r>
            <a:r>
              <a:rPr lang="en-US" sz="1400" dirty="0" smtClean="0"/>
              <a:t>/</a:t>
            </a:r>
            <a:r>
              <a:rPr lang="en-US" sz="1400" dirty="0" err="1" smtClean="0"/>
              <a:t>index.html</a:t>
            </a:r>
            <a:endParaRPr lang="en-US" sz="1400" dirty="0"/>
          </a:p>
        </p:txBody>
      </p:sp>
    </p:spTree>
    <p:extLst>
      <p:ext uri="{BB962C8B-B14F-4D97-AF65-F5344CB8AC3E}">
        <p14:creationId xmlns:p14="http://schemas.microsoft.com/office/powerpoint/2010/main" val="137936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D55A643-B64F-49E0-A1C6-47E9E4DE76F0}" type="slidenum">
              <a:rPr lang="en-US" smtClean="0"/>
              <a:pPr/>
              <a:t>10</a:t>
            </a:fld>
            <a:endParaRPr lang="en-US" smtClean="0"/>
          </a:p>
        </p:txBody>
      </p:sp>
      <p:sp>
        <p:nvSpPr>
          <p:cNvPr id="41987" name="Rectangle 2"/>
          <p:cNvSpPr>
            <a:spLocks noGrp="1" noRot="1" noChangeAspect="1" noChangeArrowheads="1" noTextEdit="1"/>
          </p:cNvSpPr>
          <p:nvPr>
            <p:ph type="sldImg"/>
          </p:nvPr>
        </p:nvSpPr>
        <p:spPr>
          <a:xfrm>
            <a:off x="449263" y="201613"/>
            <a:ext cx="2735262" cy="2051050"/>
          </a:xfrm>
          <a:ln/>
        </p:spPr>
      </p:sp>
      <p:sp>
        <p:nvSpPr>
          <p:cNvPr id="41988" name="Rectangle 3"/>
          <p:cNvSpPr>
            <a:spLocks noGrp="1" noChangeArrowheads="1"/>
          </p:cNvSpPr>
          <p:nvPr>
            <p:ph type="body" idx="1"/>
          </p:nvPr>
        </p:nvSpPr>
        <p:spPr>
          <a:xfrm>
            <a:off x="309315" y="2389119"/>
            <a:ext cx="6418298" cy="6718176"/>
          </a:xfrm>
          <a:noFill/>
          <a:ln/>
        </p:spPr>
        <p:txBody>
          <a:bodyPr/>
          <a:lstStyle/>
          <a:p>
            <a:pPr marL="171450" indent="-171450" eaLnBrk="1" hangingPunct="1">
              <a:buFont typeface="Arial" charset="0"/>
              <a:buChar char="•"/>
            </a:pPr>
            <a:r>
              <a:rPr lang="en-US" b="1" dirty="0" smtClean="0"/>
              <a:t>Scientific method </a:t>
            </a:r>
            <a:r>
              <a:rPr lang="en-US" dirty="0" smtClean="0"/>
              <a:t>involves</a:t>
            </a:r>
            <a:r>
              <a:rPr lang="en-US" baseline="0" dirty="0" smtClean="0"/>
              <a:t> </a:t>
            </a:r>
            <a:r>
              <a:rPr lang="en-US" dirty="0" smtClean="0"/>
              <a:t>formulating specific questions and systematically test them. It is a process that includes</a:t>
            </a:r>
            <a:r>
              <a:rPr lang="en-US" baseline="0" dirty="0" smtClean="0"/>
              <a:t> some empiricism and rationalism. </a:t>
            </a:r>
            <a:endParaRPr lang="en-US" dirty="0" smtClean="0"/>
          </a:p>
          <a:p>
            <a:pPr marL="171450" indent="-171450" eaLnBrk="1" hangingPunct="1">
              <a:buFont typeface="Arial" charset="0"/>
              <a:buChar char="•"/>
            </a:pPr>
            <a:endParaRPr lang="en-US" dirty="0" smtClean="0"/>
          </a:p>
          <a:p>
            <a:pPr marL="171450" indent="-171450" eaLnBrk="1" hangingPunct="1">
              <a:buFont typeface="Arial" charset="0"/>
              <a:buChar char="•"/>
            </a:pPr>
            <a:r>
              <a:rPr lang="en-US" dirty="0" smtClean="0"/>
              <a:t>What are some characteristics of science?</a:t>
            </a:r>
          </a:p>
          <a:p>
            <a:pPr marL="628650" lvl="1" indent="-171450" eaLnBrk="1" hangingPunct="1">
              <a:buFont typeface="Arial" charset="0"/>
              <a:buChar char="•"/>
            </a:pPr>
            <a:r>
              <a:rPr lang="en-US" b="1" dirty="0" smtClean="0"/>
              <a:t>Systematic empiricism</a:t>
            </a:r>
            <a:r>
              <a:rPr lang="en-US" b="0" baseline="0" dirty="0" smtClean="0"/>
              <a:t> – involves collecting </a:t>
            </a:r>
            <a:r>
              <a:rPr lang="en-US" dirty="0" smtClean="0"/>
              <a:t>data or observations, in a systematic manner. Researchers</a:t>
            </a:r>
            <a:r>
              <a:rPr lang="en-US" baseline="0" dirty="0" smtClean="0"/>
              <a:t> establish definitions, guidelines, and standards for collecting and evaluating these observations. The objective piece means that many different people would agree on what is being observed. It is d</a:t>
            </a:r>
            <a:r>
              <a:rPr lang="en-US" dirty="0" smtClean="0"/>
              <a:t>ifficult to determine the “truth” if people see different things when looking at the same event.</a:t>
            </a:r>
          </a:p>
          <a:p>
            <a:pPr marL="1085850" lvl="2" indent="-171450" eaLnBrk="1" hangingPunct="1">
              <a:buFont typeface="Arial" charset="0"/>
              <a:buChar char="•"/>
            </a:pPr>
            <a:r>
              <a:rPr lang="en-US" baseline="0" dirty="0" smtClean="0"/>
              <a:t>Of course, researchers have an idea of the expected outcome which is usually driven by some theory. However, the researcher attempts to construct a test of this hypothesis in such a way as to minimize or eliminate their beliefs (or biases) from influencing the results of the study.</a:t>
            </a:r>
          </a:p>
          <a:p>
            <a:pPr marL="628650" marR="0" lvl="1" indent="-171450" algn="l" defTabSz="914400" rtl="0" eaLnBrk="1" fontAlgn="base" latinLnBrk="0" hangingPunct="1">
              <a:lnSpc>
                <a:spcPct val="100000"/>
              </a:lnSpc>
              <a:spcBef>
                <a:spcPct val="30000"/>
              </a:spcBef>
              <a:spcAft>
                <a:spcPct val="0"/>
              </a:spcAft>
              <a:buClrTx/>
              <a:buSzTx/>
              <a:buFont typeface="Arial" charset="0"/>
              <a:buChar char="•"/>
              <a:tabLst/>
              <a:defRPr/>
            </a:pPr>
            <a:r>
              <a:rPr lang="en-US" b="1" baseline="0" dirty="0" smtClean="0"/>
              <a:t>Empirical Questions </a:t>
            </a:r>
            <a:r>
              <a:rPr lang="en-US" baseline="0" dirty="0" smtClean="0"/>
              <a:t>mean that there is the potential to actually answer the question. Some questions are not testable (e.g., is there a god? Is there life after death?). Based on current technology and research techniques is it even possible to answer the question?</a:t>
            </a:r>
          </a:p>
          <a:p>
            <a:pPr marL="1085850" marR="0" lvl="2" indent="-171450" algn="l" defTabSz="914400" rtl="0" eaLnBrk="1" fontAlgn="base" latinLnBrk="0" hangingPunct="1">
              <a:lnSpc>
                <a:spcPct val="100000"/>
              </a:lnSpc>
              <a:spcBef>
                <a:spcPct val="30000"/>
              </a:spcBef>
              <a:spcAft>
                <a:spcPct val="0"/>
              </a:spcAft>
              <a:buClrTx/>
              <a:buSzTx/>
              <a:buFont typeface="Arial" charset="0"/>
              <a:buChar char="•"/>
              <a:tabLst/>
              <a:defRPr/>
            </a:pPr>
            <a:r>
              <a:rPr lang="en-US" b="0" dirty="0" smtClean="0"/>
              <a:t>Empirical</a:t>
            </a:r>
            <a:r>
              <a:rPr lang="en-US" b="0" baseline="0" dirty="0" smtClean="0"/>
              <a:t> questions should also be </a:t>
            </a:r>
            <a:r>
              <a:rPr lang="en-US" b="1" dirty="0" smtClean="0"/>
              <a:t>Falsifiable</a:t>
            </a:r>
            <a:r>
              <a:rPr lang="en-US" b="1" baseline="0" dirty="0" smtClean="0"/>
              <a:t>. </a:t>
            </a:r>
            <a:r>
              <a:rPr lang="en-US" b="0" baseline="0" dirty="0" smtClean="0"/>
              <a:t>That is, we </a:t>
            </a:r>
            <a:r>
              <a:rPr lang="en-US" dirty="0" smtClean="0"/>
              <a:t>could imagine outcomes that would not validate</a:t>
            </a:r>
            <a:r>
              <a:rPr lang="en-US" baseline="0" dirty="0" smtClean="0"/>
              <a:t> </a:t>
            </a:r>
            <a:r>
              <a:rPr lang="en-US" dirty="0" smtClean="0"/>
              <a:t>the explanation.</a:t>
            </a:r>
            <a:r>
              <a:rPr lang="en-US" baseline="0" dirty="0" smtClean="0"/>
              <a:t> Many of Freud’s theories are difficult to test because they are not falsifiable. Dowsing is another example.</a:t>
            </a:r>
          </a:p>
          <a:p>
            <a:pPr marL="628650" lvl="1" indent="-171450" eaLnBrk="1" hangingPunct="1">
              <a:buFont typeface="Arial" charset="0"/>
              <a:buChar char="•"/>
            </a:pPr>
            <a:r>
              <a:rPr lang="en-US" b="0" dirty="0" smtClean="0"/>
              <a:t>The</a:t>
            </a:r>
            <a:r>
              <a:rPr lang="en-US" b="0" baseline="0" dirty="0" smtClean="0"/>
              <a:t> information should contribute to </a:t>
            </a:r>
            <a:r>
              <a:rPr lang="en-US" b="1" dirty="0" smtClean="0"/>
              <a:t>Public</a:t>
            </a:r>
            <a:r>
              <a:rPr lang="en-US" dirty="0" smtClean="0"/>
              <a:t> </a:t>
            </a:r>
            <a:r>
              <a:rPr lang="en-US" b="1" dirty="0" smtClean="0"/>
              <a:t>knowledge</a:t>
            </a:r>
            <a:r>
              <a:rPr lang="en-US" b="0" baseline="0" dirty="0" smtClean="0"/>
              <a:t>. The</a:t>
            </a:r>
            <a:r>
              <a:rPr lang="en-US" dirty="0" smtClean="0"/>
              <a:t> research is critically</a:t>
            </a:r>
            <a:r>
              <a:rPr lang="en-US" baseline="0" dirty="0" smtClean="0"/>
              <a:t> evaluated through peer-review (before you can even get it published or presented at a conference). Then it is carefully evaluated by the research community who is given an opportunity to verify and replicate the work. If a finding is never replicated, then it is likely to fall by the wayside. </a:t>
            </a:r>
            <a:r>
              <a:rPr lang="en-US" b="1" baseline="0" dirty="0" smtClean="0"/>
              <a:t>Replication</a:t>
            </a:r>
            <a:r>
              <a:rPr lang="en-US" b="0" baseline="0" dirty="0" smtClean="0"/>
              <a:t> is an important part of this process. </a:t>
            </a:r>
            <a:endParaRPr lang="en-US" b="1" baseline="0" dirty="0" smtClean="0"/>
          </a:p>
          <a:p>
            <a:pPr marL="628650" lvl="1" indent="-171450" eaLnBrk="1" hangingPunct="1">
              <a:buFont typeface="Arial" charset="0"/>
              <a:buChar char="•"/>
            </a:pPr>
            <a:r>
              <a:rPr lang="en-US" b="1" dirty="0" smtClean="0"/>
              <a:t>Parsimony</a:t>
            </a:r>
            <a:r>
              <a:rPr lang="en-US" dirty="0" smtClean="0"/>
              <a:t>– "a principle that states that the simplest explanation that explains the greatest number of observations is preferred to more complex explanations“. “Suppose a student consistently falls asleep in her stats class. She theorizes</a:t>
            </a:r>
            <a:r>
              <a:rPr lang="en-US" baseline="0" dirty="0" smtClean="0"/>
              <a:t> that before each class, her stats professor secretly sprays her seat with a nerve gas that makes her very drowsy. If she applied the principle of parsimony, she would not have come up with this theory. She can account for her sleepiness with a much simpler and more likely explanation – she finds stats boring.”</a:t>
            </a:r>
          </a:p>
          <a:p>
            <a:pPr marL="628650" lvl="1" indent="-171450" eaLnBrk="1" hangingPunct="1">
              <a:buFont typeface="Arial" charset="0"/>
              <a:buChar char="•"/>
            </a:pPr>
            <a:r>
              <a:rPr lang="en-US" b="1" dirty="0" smtClean="0"/>
              <a:t>Concerned with theory </a:t>
            </a:r>
            <a:r>
              <a:rPr lang="en-US" dirty="0" smtClean="0"/>
              <a:t>– one important goal of science is to develop theories to explain phenomenon (general – broad theories of human behavior) </a:t>
            </a:r>
          </a:p>
          <a:p>
            <a:pPr marL="628650" lvl="1" indent="-171450" eaLnBrk="1" hangingPunct="1">
              <a:buFont typeface="Arial" charset="0"/>
              <a:buChar char="•"/>
            </a:pPr>
            <a:r>
              <a:rPr lang="en-US" b="1" dirty="0" smtClean="0"/>
              <a:t>Tentative</a:t>
            </a:r>
            <a:r>
              <a:rPr lang="en-US" dirty="0" smtClean="0"/>
              <a:t> – entertain the notion that we might be wrong (never accepted</a:t>
            </a:r>
            <a:r>
              <a:rPr lang="en-US" baseline="0" dirty="0" smtClean="0"/>
              <a:t> as absolutely correct). Thus, </a:t>
            </a:r>
            <a:r>
              <a:rPr lang="en-US" dirty="0" smtClean="0"/>
              <a:t>science is amenable to new information, it changes its theories in response to the evidence (i.e., self-correcting).</a:t>
            </a:r>
            <a:r>
              <a:rPr lang="en-US" baseline="0" dirty="0" smtClean="0"/>
              <a:t> Thus, knowledge gained through the scientific method is </a:t>
            </a:r>
            <a:r>
              <a:rPr lang="en-US" b="1" baseline="0" dirty="0" smtClean="0"/>
              <a:t>p</a:t>
            </a:r>
            <a:r>
              <a:rPr lang="en-US" b="1" dirty="0" smtClean="0"/>
              <a:t>rogressive</a:t>
            </a:r>
            <a:r>
              <a:rPr lang="en-US" dirty="0" smtClean="0"/>
              <a:t> – as it evolves over time, and we get closer to the truth (we hope!).</a:t>
            </a:r>
          </a:p>
        </p:txBody>
      </p:sp>
    </p:spTree>
    <p:extLst>
      <p:ext uri="{BB962C8B-B14F-4D97-AF65-F5344CB8AC3E}">
        <p14:creationId xmlns:p14="http://schemas.microsoft.com/office/powerpoint/2010/main" val="122423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E4C21-B84C-48F7-B3F6-4CA184508FD4}"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6F7D407-117D-4C53-8E97-4D817071576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en-US"/>
          </a:p>
        </p:txBody>
      </p:sp>
      <p:sp>
        <p:nvSpPr>
          <p:cNvPr id="5" name="Footer Placeholder 4"/>
          <p:cNvSpPr>
            <a:spLocks noGrp="1"/>
          </p:cNvSpPr>
          <p:nvPr>
            <p:ph type="ftr" sz="quarter" idx="11"/>
          </p:nvPr>
        </p:nvSpPr>
        <p:spPr>
          <a:xfrm>
            <a:off x="457201" y="6248207"/>
            <a:ext cx="5573483" cy="365125"/>
          </a:xfrm>
        </p:spPr>
        <p:txBody>
          <a:bodyPr/>
          <a:lstStyle/>
          <a:p>
            <a:endParaRPr lang="en-US" alt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2836422-352F-4684-9975-B9D07FB2B151}"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9B08C6-66B7-4A63-A1B8-480B46381B4A}" type="slidenum">
              <a:rPr lang="en-US" altLang="en-US" smtClean="0"/>
              <a:pPr/>
              <a:t>‹#›</a:t>
            </a:fld>
            <a:endParaRPr lang="en-US" alt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8EDE73-693C-4B23-A62E-65A0F0B260AF}" type="slidenum">
              <a:rPr lang="en-US" altLang="en-US" smtClean="0"/>
              <a:pPr/>
              <a:t>‹#›</a:t>
            </a:fld>
            <a:endParaRPr lang="en-US" altLang="en-US"/>
          </a:p>
        </p:txBody>
      </p:sp>
      <p:sp>
        <p:nvSpPr>
          <p:cNvPr id="14" name="Footer Placeholder 13"/>
          <p:cNvSpPr>
            <a:spLocks noGrp="1"/>
          </p:cNvSpPr>
          <p:nvPr>
            <p:ph type="ftr" sz="quarter" idx="12"/>
          </p:nvPr>
        </p:nvSpPr>
        <p:spPr/>
        <p:txBody>
          <a:bodyPr/>
          <a:lstStyle/>
          <a:p>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en-US"/>
          </a:p>
        </p:txBody>
      </p:sp>
      <p:sp>
        <p:nvSpPr>
          <p:cNvPr id="10" name="Slide Number Placeholder 9"/>
          <p:cNvSpPr>
            <a:spLocks noGrp="1"/>
          </p:cNvSpPr>
          <p:nvPr>
            <p:ph type="sldNum" sz="quarter" idx="16"/>
          </p:nvPr>
        </p:nvSpPr>
        <p:spPr/>
        <p:txBody>
          <a:bodyPr rtlCol="0"/>
          <a:lstStyle/>
          <a:p>
            <a:fld id="{257C3A51-C53E-4A95-9613-A3C4D0FA1432}" type="slidenum">
              <a:rPr lang="en-US" altLang="en-US" smtClean="0"/>
              <a:pPr/>
              <a:t>‹#›</a:t>
            </a:fld>
            <a:endParaRPr lang="en-US" altLang="en-US"/>
          </a:p>
        </p:txBody>
      </p:sp>
      <p:sp>
        <p:nvSpPr>
          <p:cNvPr id="12" name="Footer Placeholder 11"/>
          <p:cNvSpPr>
            <a:spLocks noGrp="1"/>
          </p:cNvSpPr>
          <p:nvPr>
            <p:ph type="ftr" sz="quarter" idx="17"/>
          </p:nvPr>
        </p:nvSpPr>
        <p:spPr/>
        <p:txBody>
          <a:bodyPr rtlCol="0"/>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en-US"/>
          </a:p>
        </p:txBody>
      </p:sp>
      <p:sp>
        <p:nvSpPr>
          <p:cNvPr id="12" name="Slide Number Placeholder 11"/>
          <p:cNvSpPr>
            <a:spLocks noGrp="1"/>
          </p:cNvSpPr>
          <p:nvPr>
            <p:ph type="sldNum" sz="quarter" idx="16"/>
          </p:nvPr>
        </p:nvSpPr>
        <p:spPr/>
        <p:txBody>
          <a:bodyPr rtlCol="0"/>
          <a:lstStyle/>
          <a:p>
            <a:fld id="{68DCED17-4642-4D6D-8BA2-DAC23BD99D55}" type="slidenum">
              <a:rPr lang="en-US" altLang="en-US" smtClean="0"/>
              <a:pPr/>
              <a:t>‹#›</a:t>
            </a:fld>
            <a:endParaRPr lang="en-US" altLang="en-US"/>
          </a:p>
        </p:txBody>
      </p:sp>
      <p:sp>
        <p:nvSpPr>
          <p:cNvPr id="14" name="Footer Placeholder 13"/>
          <p:cNvSpPr>
            <a:spLocks noGrp="1"/>
          </p:cNvSpPr>
          <p:nvPr>
            <p:ph type="ftr" sz="quarter" idx="17"/>
          </p:nvPr>
        </p:nvSpPr>
        <p:spPr/>
        <p:txBody>
          <a:bodyPr rtlCol="0"/>
          <a:lstStyle/>
          <a:p>
            <a:endParaRPr lang="en-US" alt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64887DF-4D30-4D04-B944-4A9C4455B0F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5E23E9-4ACB-4A37-8FAC-DDD3A304AC9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80A3BC-9004-4149-B368-371F0DB2240E}" type="slidenum">
              <a:rPr lang="en-US" altLang="en-US" smtClean="0"/>
              <a:pPr/>
              <a:t>‹#›</a:t>
            </a:fld>
            <a:endParaRPr lang="en-US" alt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08CDCF-7D17-464E-A2F0-9FDEB4BEAA4C}" type="slidenum">
              <a:rPr lang="en-US" altLang="en-US" smtClean="0"/>
              <a:pPr/>
              <a:t>‹#›</a:t>
            </a:fld>
            <a:endParaRPr lang="en-US" alt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D943F92-0135-4E5F-AE1B-1833FEEACB40}"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Sources of Knowledge</a:t>
            </a:r>
            <a:endParaRPr lang="en-US" dirty="0"/>
          </a:p>
        </p:txBody>
      </p:sp>
      <p:sp>
        <p:nvSpPr>
          <p:cNvPr id="3" name="Subtitle 2"/>
          <p:cNvSpPr>
            <a:spLocks noGrp="1"/>
          </p:cNvSpPr>
          <p:nvPr>
            <p:ph type="subTitle" idx="1"/>
          </p:nvPr>
        </p:nvSpPr>
        <p:spPr/>
        <p:txBody>
          <a:bodyPr/>
          <a:lstStyle/>
          <a:p>
            <a:r>
              <a:rPr lang="en-US" dirty="0" smtClean="0"/>
              <a:t>Foundations of Science</a:t>
            </a:r>
            <a:endParaRPr lang="en-US" dirty="0"/>
          </a:p>
        </p:txBody>
      </p:sp>
    </p:spTree>
    <p:extLst>
      <p:ext uri="{BB962C8B-B14F-4D97-AF65-F5344CB8AC3E}">
        <p14:creationId xmlns:p14="http://schemas.microsoft.com/office/powerpoint/2010/main" val="157086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Scientific Method</a:t>
            </a:r>
          </a:p>
        </p:txBody>
      </p:sp>
      <p:sp>
        <p:nvSpPr>
          <p:cNvPr id="3075" name="Rectangle 3"/>
          <p:cNvSpPr>
            <a:spLocks noGrp="1" noChangeArrowheads="1"/>
          </p:cNvSpPr>
          <p:nvPr>
            <p:ph type="body" idx="1"/>
          </p:nvPr>
        </p:nvSpPr>
        <p:spPr>
          <a:xfrm>
            <a:off x="612648" y="1600200"/>
            <a:ext cx="8153400" cy="4724400"/>
          </a:xfrm>
        </p:spPr>
        <p:txBody>
          <a:bodyPr>
            <a:normAutofit fontScale="85000" lnSpcReduction="20000"/>
          </a:bodyPr>
          <a:lstStyle/>
          <a:p>
            <a:pPr eaLnBrk="1" hangingPunct="1">
              <a:lnSpc>
                <a:spcPct val="90000"/>
              </a:lnSpc>
            </a:pPr>
            <a:r>
              <a:rPr lang="en-US" sz="3100" dirty="0" smtClean="0"/>
              <a:t>Formulate specific questions &amp; systematically test them</a:t>
            </a:r>
          </a:p>
          <a:p>
            <a:pPr lvl="1">
              <a:lnSpc>
                <a:spcPct val="90000"/>
              </a:lnSpc>
            </a:pPr>
            <a:r>
              <a:rPr lang="en-US" sz="2800" dirty="0" smtClean="0"/>
              <a:t>Science is a process!!</a:t>
            </a:r>
          </a:p>
          <a:p>
            <a:pPr eaLnBrk="1" hangingPunct="1">
              <a:lnSpc>
                <a:spcPct val="90000"/>
              </a:lnSpc>
            </a:pPr>
            <a:endParaRPr lang="en-US" sz="2100" dirty="0" smtClean="0"/>
          </a:p>
          <a:p>
            <a:pPr eaLnBrk="1" hangingPunct="1">
              <a:lnSpc>
                <a:spcPct val="90000"/>
              </a:lnSpc>
            </a:pPr>
            <a:r>
              <a:rPr lang="en-US" sz="3000" dirty="0" smtClean="0"/>
              <a:t>Characteristics</a:t>
            </a:r>
          </a:p>
          <a:p>
            <a:pPr lvl="1" eaLnBrk="1" hangingPunct="1">
              <a:lnSpc>
                <a:spcPct val="90000"/>
              </a:lnSpc>
            </a:pPr>
            <a:r>
              <a:rPr lang="en-US" sz="3000" dirty="0" smtClean="0"/>
              <a:t>Systematic empiricism – and objective</a:t>
            </a:r>
          </a:p>
          <a:p>
            <a:pPr lvl="1" eaLnBrk="1" hangingPunct="1">
              <a:lnSpc>
                <a:spcPct val="90000"/>
              </a:lnSpc>
            </a:pPr>
            <a:r>
              <a:rPr lang="en-US" sz="3000" dirty="0" smtClean="0"/>
              <a:t>Empirical Questions – should be testable</a:t>
            </a:r>
          </a:p>
          <a:p>
            <a:pPr lvl="2">
              <a:lnSpc>
                <a:spcPct val="90000"/>
              </a:lnSpc>
            </a:pPr>
            <a:r>
              <a:rPr lang="en-US" sz="2700" dirty="0"/>
              <a:t>Falsifiable</a:t>
            </a:r>
          </a:p>
          <a:p>
            <a:pPr lvl="1">
              <a:lnSpc>
                <a:spcPct val="90000"/>
              </a:lnSpc>
            </a:pPr>
            <a:r>
              <a:rPr lang="en-US" sz="3000" dirty="0" smtClean="0"/>
              <a:t>Publicly </a:t>
            </a:r>
            <a:r>
              <a:rPr lang="en-US" sz="3000" dirty="0"/>
              <a:t>knowledge – </a:t>
            </a:r>
            <a:r>
              <a:rPr lang="en-US" sz="3000" dirty="0" smtClean="0"/>
              <a:t>should be verifiable, replicated </a:t>
            </a:r>
            <a:endParaRPr lang="en-US" sz="3000" dirty="0"/>
          </a:p>
          <a:p>
            <a:pPr lvl="1" eaLnBrk="1" hangingPunct="1">
              <a:lnSpc>
                <a:spcPct val="90000"/>
              </a:lnSpc>
            </a:pPr>
            <a:endParaRPr lang="en-US" sz="3000" dirty="0" smtClean="0"/>
          </a:p>
          <a:p>
            <a:pPr lvl="1" eaLnBrk="1" hangingPunct="1">
              <a:lnSpc>
                <a:spcPct val="90000"/>
              </a:lnSpc>
            </a:pPr>
            <a:r>
              <a:rPr lang="en-US" sz="3000" dirty="0" smtClean="0"/>
              <a:t>Parsimonious</a:t>
            </a:r>
          </a:p>
          <a:p>
            <a:pPr lvl="1" eaLnBrk="1" hangingPunct="1">
              <a:lnSpc>
                <a:spcPct val="90000"/>
              </a:lnSpc>
            </a:pPr>
            <a:r>
              <a:rPr lang="en-US" sz="3000" dirty="0" smtClean="0"/>
              <a:t>Concerned with theory (General)</a:t>
            </a:r>
          </a:p>
          <a:p>
            <a:pPr lvl="1" eaLnBrk="1" hangingPunct="1">
              <a:lnSpc>
                <a:spcPct val="90000"/>
              </a:lnSpc>
            </a:pPr>
            <a:r>
              <a:rPr lang="en-US" sz="3000" dirty="0" smtClean="0"/>
              <a:t>Tentative</a:t>
            </a:r>
          </a:p>
          <a:p>
            <a:pPr lvl="2" eaLnBrk="1" hangingPunct="1">
              <a:lnSpc>
                <a:spcPct val="90000"/>
              </a:lnSpc>
            </a:pPr>
            <a:r>
              <a:rPr lang="en-US" sz="3000" dirty="0" smtClean="0"/>
              <a:t>Self-correcting &amp; Progressive</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10</a:t>
            </a:fld>
            <a:endParaRPr lang="en-US" altLang="en-US"/>
          </a:p>
        </p:txBody>
      </p:sp>
    </p:spTree>
    <p:extLst>
      <p:ext uri="{BB962C8B-B14F-4D97-AF65-F5344CB8AC3E}">
        <p14:creationId xmlns:p14="http://schemas.microsoft.com/office/powerpoint/2010/main" val="285517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blinds(horizontal)">
                                      <p:cBhvr>
                                        <p:cTn id="15" dur="500"/>
                                        <p:tgtEl>
                                          <p:spTgt spid="3075">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blinds(horizontal)">
                                      <p:cBhvr>
                                        <p:cTn id="18" dur="500"/>
                                        <p:tgtEl>
                                          <p:spTgt spid="3075">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blinds(horizontal)">
                                      <p:cBhvr>
                                        <p:cTn id="21" dur="500"/>
                                        <p:tgtEl>
                                          <p:spTgt spid="3075">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075">
                                            <p:txEl>
                                              <p:pRg st="6" end="6"/>
                                            </p:txEl>
                                          </p:spTgt>
                                        </p:tgtEl>
                                        <p:attrNameLst>
                                          <p:attrName>style.visibility</p:attrName>
                                        </p:attrNameLst>
                                      </p:cBhvr>
                                      <p:to>
                                        <p:strVal val="visible"/>
                                      </p:to>
                                    </p:set>
                                    <p:animEffect transition="in" filter="blinds(horizontal)">
                                      <p:cBhvr>
                                        <p:cTn id="24" dur="500"/>
                                        <p:tgtEl>
                                          <p:spTgt spid="3075">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animEffect transition="in" filter="blinds(horizontal)">
                                      <p:cBhvr>
                                        <p:cTn id="27" dur="500"/>
                                        <p:tgtEl>
                                          <p:spTgt spid="3075">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075">
                                            <p:txEl>
                                              <p:pRg st="9" end="9"/>
                                            </p:txEl>
                                          </p:spTgt>
                                        </p:tgtEl>
                                        <p:attrNameLst>
                                          <p:attrName>style.visibility</p:attrName>
                                        </p:attrNameLst>
                                      </p:cBhvr>
                                      <p:to>
                                        <p:strVal val="visible"/>
                                      </p:to>
                                    </p:set>
                                    <p:animEffect transition="in" filter="blinds(horizontal)">
                                      <p:cBhvr>
                                        <p:cTn id="30" dur="500"/>
                                        <p:tgtEl>
                                          <p:spTgt spid="3075">
                                            <p:txEl>
                                              <p:pRg st="9" end="9"/>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075">
                                            <p:txEl>
                                              <p:pRg st="10" end="10"/>
                                            </p:txEl>
                                          </p:spTgt>
                                        </p:tgtEl>
                                        <p:attrNameLst>
                                          <p:attrName>style.visibility</p:attrName>
                                        </p:attrNameLst>
                                      </p:cBhvr>
                                      <p:to>
                                        <p:strVal val="visible"/>
                                      </p:to>
                                    </p:set>
                                    <p:animEffect transition="in" filter="blinds(horizontal)">
                                      <p:cBhvr>
                                        <p:cTn id="33" dur="500"/>
                                        <p:tgtEl>
                                          <p:spTgt spid="3075">
                                            <p:txEl>
                                              <p:pRg st="10" end="10"/>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075">
                                            <p:txEl>
                                              <p:pRg st="11" end="11"/>
                                            </p:txEl>
                                          </p:spTgt>
                                        </p:tgtEl>
                                        <p:attrNameLst>
                                          <p:attrName>style.visibility</p:attrName>
                                        </p:attrNameLst>
                                      </p:cBhvr>
                                      <p:to>
                                        <p:strVal val="visible"/>
                                      </p:to>
                                    </p:set>
                                    <p:animEffect transition="in" filter="blinds(horizontal)">
                                      <p:cBhvr>
                                        <p:cTn id="36" dur="500"/>
                                        <p:tgtEl>
                                          <p:spTgt spid="3075">
                                            <p:txEl>
                                              <p:pRg st="11" end="11"/>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075">
                                            <p:txEl>
                                              <p:pRg st="12" end="12"/>
                                            </p:txEl>
                                          </p:spTgt>
                                        </p:tgtEl>
                                        <p:attrNameLst>
                                          <p:attrName>style.visibility</p:attrName>
                                        </p:attrNameLst>
                                      </p:cBhvr>
                                      <p:to>
                                        <p:strVal val="visible"/>
                                      </p:to>
                                    </p:set>
                                    <p:animEffect transition="in" filter="blinds(horizontal)">
                                      <p:cBhvr>
                                        <p:cTn id="39" dur="5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Explaining Behavior</a:t>
            </a:r>
          </a:p>
        </p:txBody>
      </p:sp>
      <p:sp>
        <p:nvSpPr>
          <p:cNvPr id="31747" name="Rectangle 3"/>
          <p:cNvSpPr>
            <a:spLocks noGrp="1" noChangeArrowheads="1"/>
          </p:cNvSpPr>
          <p:nvPr>
            <p:ph type="body" idx="1"/>
          </p:nvPr>
        </p:nvSpPr>
        <p:spPr/>
        <p:txBody>
          <a:bodyPr>
            <a:normAutofit/>
          </a:bodyPr>
          <a:lstStyle/>
          <a:p>
            <a:r>
              <a:rPr lang="en-US" dirty="0" smtClean="0"/>
              <a:t>List 3 behaviors that you see often &amp; that annoy you</a:t>
            </a:r>
          </a:p>
          <a:p>
            <a:r>
              <a:rPr lang="en-US" dirty="0" smtClean="0"/>
              <a:t>Select 1 &amp; explain WHY you think it occurs</a:t>
            </a:r>
          </a:p>
          <a:p>
            <a:r>
              <a:rPr lang="en-US" dirty="0" smtClean="0"/>
              <a:t>What evidence could you gather to support your explanation?</a:t>
            </a:r>
          </a:p>
          <a:p>
            <a:r>
              <a:rPr lang="en-US" dirty="0" smtClean="0"/>
              <a:t>What evidence could you gather to NOT support your explanation?</a:t>
            </a:r>
          </a:p>
          <a:p>
            <a:r>
              <a:rPr lang="en-US" dirty="0" smtClean="0"/>
              <a:t>Now generate at least 2 alternative reasons WHY that behavior occurs</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11</a:t>
            </a:fld>
            <a:endParaRPr lang="en-US" altLang="en-US"/>
          </a:p>
        </p:txBody>
      </p:sp>
    </p:spTree>
    <p:extLst>
      <p:ext uri="{BB962C8B-B14F-4D97-AF65-F5344CB8AC3E}">
        <p14:creationId xmlns:p14="http://schemas.microsoft.com/office/powerpoint/2010/main" val="3972733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657600"/>
          </a:xfrm>
        </p:spPr>
        <p:txBody>
          <a:bodyPr>
            <a:normAutofit/>
          </a:bodyPr>
          <a:lstStyle/>
          <a:p>
            <a:endParaRPr lang="en-US" dirty="0"/>
          </a:p>
        </p:txBody>
      </p:sp>
      <p:sp>
        <p:nvSpPr>
          <p:cNvPr id="3" name="Title 2"/>
          <p:cNvSpPr>
            <a:spLocks noGrp="1"/>
          </p:cNvSpPr>
          <p:nvPr>
            <p:ph type="title"/>
          </p:nvPr>
        </p:nvSpPr>
        <p:spPr/>
        <p:txBody>
          <a:bodyPr/>
          <a:lstStyle/>
          <a:p>
            <a:r>
              <a:rPr lang="en-US" dirty="0" smtClean="0"/>
              <a:t>Types of Research</a:t>
            </a:r>
            <a:endParaRPr lang="en-US" dirty="0"/>
          </a:p>
        </p:txBody>
      </p:sp>
    </p:spTree>
    <p:extLst>
      <p:ext uri="{BB962C8B-B14F-4D97-AF65-F5344CB8AC3E}">
        <p14:creationId xmlns:p14="http://schemas.microsoft.com/office/powerpoint/2010/main" val="210417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latin typeface="Verdana" pitchFamily="34" charset="0"/>
              </a:rPr>
              <a:t>Types of Research</a:t>
            </a:r>
            <a:endParaRPr lang="en-US" dirty="0"/>
          </a:p>
        </p:txBody>
      </p:sp>
      <p:sp>
        <p:nvSpPr>
          <p:cNvPr id="84994" name="Rectangle 2"/>
          <p:cNvSpPr>
            <a:spLocks noGrp="1" noChangeArrowheads="1"/>
          </p:cNvSpPr>
          <p:nvPr>
            <p:ph sz="quarter" idx="1"/>
          </p:nvPr>
        </p:nvSpPr>
        <p:spPr>
          <a:xfrm>
            <a:off x="609600" y="1589567"/>
            <a:ext cx="4114800" cy="4572000"/>
          </a:xfrm>
        </p:spPr>
        <p:txBody>
          <a:bodyPr/>
          <a:lstStyle/>
          <a:p>
            <a:pPr eaLnBrk="1" hangingPunct="1">
              <a:lnSpc>
                <a:spcPct val="90000"/>
              </a:lnSpc>
              <a:defRPr/>
            </a:pPr>
            <a:r>
              <a:rPr lang="en-US" sz="2200" u="sng" dirty="0" smtClean="0"/>
              <a:t>Basic Research</a:t>
            </a:r>
          </a:p>
          <a:p>
            <a:pPr lvl="1" eaLnBrk="1" hangingPunct="1">
              <a:lnSpc>
                <a:spcPct val="90000"/>
              </a:lnSpc>
              <a:defRPr/>
            </a:pPr>
            <a:r>
              <a:rPr lang="en-US" sz="2200" dirty="0" smtClean="0"/>
              <a:t>Focus on fundamental principles &amp; testing theories</a:t>
            </a:r>
          </a:p>
          <a:p>
            <a:pPr lvl="1" eaLnBrk="1" hangingPunct="1">
              <a:lnSpc>
                <a:spcPct val="90000"/>
              </a:lnSpc>
              <a:defRPr/>
            </a:pPr>
            <a:r>
              <a:rPr lang="en-US" sz="2200" dirty="0" smtClean="0"/>
              <a:t>Study conditions tend to be more contrived</a:t>
            </a:r>
          </a:p>
          <a:p>
            <a:pPr lvl="1" eaLnBrk="1" hangingPunct="1">
              <a:lnSpc>
                <a:spcPct val="90000"/>
              </a:lnSpc>
              <a:defRPr/>
            </a:pPr>
            <a:r>
              <a:rPr lang="en-US" sz="2200" dirty="0" smtClean="0"/>
              <a:t>Extensive control, yields:</a:t>
            </a:r>
          </a:p>
          <a:p>
            <a:pPr lvl="2" eaLnBrk="1" hangingPunct="1">
              <a:lnSpc>
                <a:spcPct val="90000"/>
              </a:lnSpc>
              <a:defRPr/>
            </a:pPr>
            <a:r>
              <a:rPr lang="en-US" sz="2200" dirty="0" smtClean="0"/>
              <a:t>greater replication</a:t>
            </a:r>
          </a:p>
          <a:p>
            <a:pPr lvl="2" eaLnBrk="1" hangingPunct="1">
              <a:lnSpc>
                <a:spcPct val="90000"/>
              </a:lnSpc>
              <a:defRPr/>
            </a:pPr>
            <a:r>
              <a:rPr lang="en-US" sz="2200" dirty="0" smtClean="0"/>
              <a:t>More pronounced treatment effects </a:t>
            </a:r>
          </a:p>
          <a:p>
            <a:pPr lvl="1" eaLnBrk="1" hangingPunct="1">
              <a:lnSpc>
                <a:spcPct val="90000"/>
              </a:lnSpc>
              <a:defRPr/>
            </a:pPr>
            <a:r>
              <a:rPr lang="en-US" sz="2200" dirty="0" smtClean="0"/>
              <a:t>Provides basis for theories, principles that apply to various topics 	</a:t>
            </a:r>
          </a:p>
        </p:txBody>
      </p:sp>
      <p:sp>
        <p:nvSpPr>
          <p:cNvPr id="84995" name="Rectangle 3"/>
          <p:cNvSpPr>
            <a:spLocks noGrp="1" noChangeArrowheads="1"/>
          </p:cNvSpPr>
          <p:nvPr>
            <p:ph sz="quarter" idx="2"/>
          </p:nvPr>
        </p:nvSpPr>
        <p:spPr/>
        <p:txBody>
          <a:bodyPr/>
          <a:lstStyle/>
          <a:p>
            <a:pPr eaLnBrk="1" hangingPunct="1">
              <a:lnSpc>
                <a:spcPct val="90000"/>
              </a:lnSpc>
              <a:defRPr/>
            </a:pPr>
            <a:r>
              <a:rPr lang="en-US" sz="2200" u="sng" dirty="0" smtClean="0"/>
              <a:t>Applied Research</a:t>
            </a:r>
          </a:p>
          <a:p>
            <a:pPr lvl="1" eaLnBrk="1" hangingPunct="1">
              <a:lnSpc>
                <a:spcPct val="90000"/>
              </a:lnSpc>
              <a:defRPr/>
            </a:pPr>
            <a:r>
              <a:rPr lang="en-US" sz="2200" dirty="0" smtClean="0"/>
              <a:t>Direct relationship to real world</a:t>
            </a:r>
          </a:p>
          <a:p>
            <a:pPr lvl="2">
              <a:lnSpc>
                <a:spcPct val="90000"/>
              </a:lnSpc>
              <a:defRPr/>
            </a:pPr>
            <a:r>
              <a:rPr lang="en-US" sz="1900" dirty="0" smtClean="0"/>
              <a:t>Focus on relating results to a particular situation</a:t>
            </a:r>
          </a:p>
          <a:p>
            <a:pPr lvl="1" eaLnBrk="1" hangingPunct="1">
              <a:lnSpc>
                <a:spcPct val="90000"/>
              </a:lnSpc>
              <a:defRPr/>
            </a:pPr>
            <a:r>
              <a:rPr lang="en-US" sz="2200" dirty="0" smtClean="0"/>
              <a:t>Study conditions &amp; results clearly occur in daily life</a:t>
            </a:r>
          </a:p>
          <a:p>
            <a:pPr lvl="1" eaLnBrk="1" hangingPunct="1">
              <a:lnSpc>
                <a:spcPct val="90000"/>
              </a:lnSpc>
              <a:defRPr/>
            </a:pPr>
            <a:r>
              <a:rPr lang="en-US" sz="2200" dirty="0" smtClean="0"/>
              <a:t>Control is more challenging</a:t>
            </a:r>
          </a:p>
          <a:p>
            <a:pPr lvl="1" eaLnBrk="1" hangingPunct="1">
              <a:lnSpc>
                <a:spcPct val="90000"/>
              </a:lnSpc>
              <a:defRPr/>
            </a:pPr>
            <a:r>
              <a:rPr lang="en-US" sz="2200" dirty="0" smtClean="0"/>
              <a:t>Readily applied outside of psychology, academia</a:t>
            </a:r>
          </a:p>
          <a:p>
            <a:pPr lvl="1" eaLnBrk="1" hangingPunct="1">
              <a:lnSpc>
                <a:spcPct val="90000"/>
              </a:lnSpc>
              <a:buNone/>
              <a:defRPr/>
            </a:pPr>
            <a:endParaRPr lang="en-US" sz="2000" dirty="0" smtClean="0"/>
          </a:p>
        </p:txBody>
      </p:sp>
      <p:sp>
        <p:nvSpPr>
          <p:cNvPr id="6" name="Slide Number Placeholder 5"/>
          <p:cNvSpPr>
            <a:spLocks noGrp="1"/>
          </p:cNvSpPr>
          <p:nvPr>
            <p:ph type="sldNum" sz="quarter" idx="16"/>
          </p:nvPr>
        </p:nvSpPr>
        <p:spPr/>
        <p:txBody>
          <a:bodyPr>
            <a:normAutofit fontScale="85000" lnSpcReduction="20000"/>
          </a:bodyPr>
          <a:lstStyle/>
          <a:p>
            <a:fld id="{257C3A51-C53E-4A95-9613-A3C4D0FA1432}" type="slidenum">
              <a:rPr lang="en-US" altLang="en-US" smtClean="0"/>
              <a:pPr/>
              <a:t>13</a:t>
            </a:fld>
            <a:endParaRPr lang="en-US" altLang="en-US"/>
          </a:p>
        </p:txBody>
      </p:sp>
    </p:spTree>
    <p:extLst>
      <p:ext uri="{BB962C8B-B14F-4D97-AF65-F5344CB8AC3E}">
        <p14:creationId xmlns:p14="http://schemas.microsoft.com/office/powerpoint/2010/main" val="336697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Effect transition="in" filter="blinds(horizontal)">
                                      <p:cBhvr>
                                        <p:cTn id="7" dur="500"/>
                                        <p:tgtEl>
                                          <p:spTgt spid="849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blinds(horizontal)">
                                      <p:cBhvr>
                                        <p:cTn id="12" dur="500"/>
                                        <p:tgtEl>
                                          <p:spTgt spid="84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4">
                                            <p:txEl>
                                              <p:pRg st="1" end="1"/>
                                            </p:txEl>
                                          </p:spTgt>
                                        </p:tgtEl>
                                        <p:attrNameLst>
                                          <p:attrName>style.visibility</p:attrName>
                                        </p:attrNameLst>
                                      </p:cBhvr>
                                      <p:to>
                                        <p:strVal val="visible"/>
                                      </p:to>
                                    </p:set>
                                    <p:animEffect transition="in" filter="blinds(horizontal)">
                                      <p:cBhvr>
                                        <p:cTn id="17" dur="500"/>
                                        <p:tgtEl>
                                          <p:spTgt spid="8499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995">
                                            <p:txEl>
                                              <p:pRg st="1" end="1"/>
                                            </p:txEl>
                                          </p:spTgt>
                                        </p:tgtEl>
                                        <p:attrNameLst>
                                          <p:attrName>style.visibility</p:attrName>
                                        </p:attrNameLst>
                                      </p:cBhvr>
                                      <p:to>
                                        <p:strVal val="visible"/>
                                      </p:to>
                                    </p:set>
                                    <p:animEffect transition="in" filter="blinds(horizontal)">
                                      <p:cBhvr>
                                        <p:cTn id="22" dur="500"/>
                                        <p:tgtEl>
                                          <p:spTgt spid="84995">
                                            <p:txEl>
                                              <p:pRg st="1" end="1"/>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4995">
                                            <p:txEl>
                                              <p:pRg st="2" end="2"/>
                                            </p:txEl>
                                          </p:spTgt>
                                        </p:tgtEl>
                                        <p:attrNameLst>
                                          <p:attrName>style.visibility</p:attrName>
                                        </p:attrNameLst>
                                      </p:cBhvr>
                                      <p:to>
                                        <p:strVal val="visible"/>
                                      </p:to>
                                    </p:set>
                                    <p:animEffect transition="in" filter="blinds(horizontal)">
                                      <p:cBhvr>
                                        <p:cTn id="25" dur="500"/>
                                        <p:tgtEl>
                                          <p:spTgt spid="8499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4994">
                                            <p:txEl>
                                              <p:pRg st="2" end="2"/>
                                            </p:txEl>
                                          </p:spTgt>
                                        </p:tgtEl>
                                        <p:attrNameLst>
                                          <p:attrName>style.visibility</p:attrName>
                                        </p:attrNameLst>
                                      </p:cBhvr>
                                      <p:to>
                                        <p:strVal val="visible"/>
                                      </p:to>
                                    </p:set>
                                    <p:animEffect transition="in" filter="blinds(horizontal)">
                                      <p:cBhvr>
                                        <p:cTn id="30" dur="500"/>
                                        <p:tgtEl>
                                          <p:spTgt spid="84994">
                                            <p:txEl>
                                              <p:pRg st="2" end="2"/>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4995">
                                            <p:txEl>
                                              <p:pRg st="3" end="3"/>
                                            </p:txEl>
                                          </p:spTgt>
                                        </p:tgtEl>
                                        <p:attrNameLst>
                                          <p:attrName>style.visibility</p:attrName>
                                        </p:attrNameLst>
                                      </p:cBhvr>
                                      <p:to>
                                        <p:strVal val="visible"/>
                                      </p:to>
                                    </p:set>
                                    <p:animEffect transition="in" filter="blinds(horizontal)">
                                      <p:cBhvr>
                                        <p:cTn id="33" dur="500"/>
                                        <p:tgtEl>
                                          <p:spTgt spid="8499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4994">
                                            <p:txEl>
                                              <p:pRg st="3" end="3"/>
                                            </p:txEl>
                                          </p:spTgt>
                                        </p:tgtEl>
                                        <p:attrNameLst>
                                          <p:attrName>style.visibility</p:attrName>
                                        </p:attrNameLst>
                                      </p:cBhvr>
                                      <p:to>
                                        <p:strVal val="visible"/>
                                      </p:to>
                                    </p:set>
                                    <p:animEffect transition="in" filter="blinds(horizontal)">
                                      <p:cBhvr>
                                        <p:cTn id="38" dur="500"/>
                                        <p:tgtEl>
                                          <p:spTgt spid="8499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4994">
                                            <p:txEl>
                                              <p:pRg st="4" end="4"/>
                                            </p:txEl>
                                          </p:spTgt>
                                        </p:tgtEl>
                                        <p:attrNameLst>
                                          <p:attrName>style.visibility</p:attrName>
                                        </p:attrNameLst>
                                      </p:cBhvr>
                                      <p:to>
                                        <p:strVal val="visible"/>
                                      </p:to>
                                    </p:set>
                                    <p:animEffect transition="in" filter="blinds(horizontal)">
                                      <p:cBhvr>
                                        <p:cTn id="43" dur="500"/>
                                        <p:tgtEl>
                                          <p:spTgt spid="84994">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84994">
                                            <p:txEl>
                                              <p:pRg st="5" end="5"/>
                                            </p:txEl>
                                          </p:spTgt>
                                        </p:tgtEl>
                                        <p:attrNameLst>
                                          <p:attrName>style.visibility</p:attrName>
                                        </p:attrNameLst>
                                      </p:cBhvr>
                                      <p:to>
                                        <p:strVal val="visible"/>
                                      </p:to>
                                    </p:set>
                                    <p:animEffect transition="in" filter="blinds(horizontal)">
                                      <p:cBhvr>
                                        <p:cTn id="48" dur="500"/>
                                        <p:tgtEl>
                                          <p:spTgt spid="84994">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84995">
                                            <p:txEl>
                                              <p:pRg st="4" end="4"/>
                                            </p:txEl>
                                          </p:spTgt>
                                        </p:tgtEl>
                                        <p:attrNameLst>
                                          <p:attrName>style.visibility</p:attrName>
                                        </p:attrNameLst>
                                      </p:cBhvr>
                                      <p:to>
                                        <p:strVal val="visible"/>
                                      </p:to>
                                    </p:set>
                                    <p:animEffect transition="in" filter="blinds(horizontal)">
                                      <p:cBhvr>
                                        <p:cTn id="53" dur="500"/>
                                        <p:tgtEl>
                                          <p:spTgt spid="84995">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4994">
                                            <p:txEl>
                                              <p:pRg st="6" end="6"/>
                                            </p:txEl>
                                          </p:spTgt>
                                        </p:tgtEl>
                                        <p:attrNameLst>
                                          <p:attrName>style.visibility</p:attrName>
                                        </p:attrNameLst>
                                      </p:cBhvr>
                                      <p:to>
                                        <p:strVal val="visible"/>
                                      </p:to>
                                    </p:set>
                                    <p:animEffect transition="in" filter="blinds(horizontal)">
                                      <p:cBhvr>
                                        <p:cTn id="58" dur="500"/>
                                        <p:tgtEl>
                                          <p:spTgt spid="8499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84995">
                                            <p:txEl>
                                              <p:pRg st="5" end="5"/>
                                            </p:txEl>
                                          </p:spTgt>
                                        </p:tgtEl>
                                        <p:attrNameLst>
                                          <p:attrName>style.visibility</p:attrName>
                                        </p:attrNameLst>
                                      </p:cBhvr>
                                      <p:to>
                                        <p:strVal val="visible"/>
                                      </p:to>
                                    </p:set>
                                    <p:animEffect transition="in" filter="blinds(horizontal)">
                                      <p:cBhvr>
                                        <p:cTn id="63" dur="500"/>
                                        <p:tgtEl>
                                          <p:spTgt spid="849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p:bldP spid="849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or Applied???</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pPr marL="514350" indent="-514350">
              <a:buFont typeface="+mj-lt"/>
              <a:buAutoNum type="arabicPeriod"/>
            </a:pPr>
            <a:r>
              <a:rPr lang="en-US" dirty="0" smtClean="0"/>
              <a:t>Where does an individual’s personality come from?</a:t>
            </a:r>
          </a:p>
          <a:p>
            <a:pPr marL="514350" indent="-514350">
              <a:buFont typeface="+mj-lt"/>
              <a:buAutoNum type="arabicPeriod"/>
            </a:pPr>
            <a:r>
              <a:rPr lang="en-US" dirty="0" smtClean="0"/>
              <a:t>How can we increase the likelihood that people will reduce pollution by relying on public transportation?</a:t>
            </a:r>
          </a:p>
          <a:p>
            <a:pPr marL="514350" indent="-514350">
              <a:buFont typeface="+mj-lt"/>
              <a:buAutoNum type="arabicPeriod"/>
            </a:pPr>
            <a:r>
              <a:rPr lang="en-US" dirty="0" smtClean="0"/>
              <a:t>How are serotonin levels associated with depression? </a:t>
            </a:r>
          </a:p>
          <a:p>
            <a:pPr marL="514350" indent="-514350">
              <a:buFont typeface="+mj-lt"/>
              <a:buAutoNum type="arabicPeriod"/>
            </a:pPr>
            <a:r>
              <a:rPr lang="en-US" dirty="0" smtClean="0"/>
              <a:t>Are there special receptors in the brain that are responsible for facial recognition? If so, where are they located?</a:t>
            </a:r>
          </a:p>
          <a:p>
            <a:pPr marL="514350" indent="-514350">
              <a:buFont typeface="+mj-lt"/>
              <a:buAutoNum type="arabicPeriod"/>
            </a:pPr>
            <a:r>
              <a:rPr lang="en-US" dirty="0" smtClean="0"/>
              <a:t>What factors contribute to prejudices?</a:t>
            </a:r>
          </a:p>
          <a:p>
            <a:pPr marL="514350" indent="-514350">
              <a:buFont typeface="+mj-lt"/>
              <a:buAutoNum type="arabicPeriod"/>
            </a:pPr>
            <a:r>
              <a:rPr lang="en-US" dirty="0" smtClean="0"/>
              <a:t>Should faces on magazine covers be presented in a specific location to increase liking of the magazine?</a:t>
            </a:r>
          </a:p>
          <a:p>
            <a:pPr marL="514350" indent="-514350">
              <a:buFont typeface="+mj-lt"/>
              <a:buAutoNum type="arabicPeriod"/>
            </a:pPr>
            <a:r>
              <a:rPr lang="en-US" dirty="0" smtClean="0"/>
              <a:t>How can we reduce prejudices and intergroup conflict in the classroom?</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14</a:t>
            </a:fld>
            <a:endParaRPr lang="en-US" altLang="en-US"/>
          </a:p>
        </p:txBody>
      </p:sp>
    </p:spTree>
    <p:extLst>
      <p:ext uri="{BB962C8B-B14F-4D97-AF65-F5344CB8AC3E}">
        <p14:creationId xmlns:p14="http://schemas.microsoft.com/office/powerpoint/2010/main" val="4236149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or Applied???</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pPr marL="514350" indent="-514350">
              <a:buFont typeface="+mj-lt"/>
              <a:buAutoNum type="arabicPeriod"/>
            </a:pPr>
            <a:r>
              <a:rPr lang="en-US" dirty="0" smtClean="0"/>
              <a:t>Where does an individual’s personality come from?</a:t>
            </a:r>
          </a:p>
          <a:p>
            <a:pPr marL="514350" indent="-514350">
              <a:buFont typeface="+mj-lt"/>
              <a:buAutoNum type="arabicPeriod"/>
            </a:pPr>
            <a:r>
              <a:rPr lang="en-US" dirty="0" smtClean="0"/>
              <a:t>How can we increase the likelihood that people will reduce pollution by relying on public transportation?</a:t>
            </a:r>
          </a:p>
          <a:p>
            <a:pPr marL="514350" indent="-514350">
              <a:buFont typeface="+mj-lt"/>
              <a:buAutoNum type="arabicPeriod"/>
            </a:pPr>
            <a:r>
              <a:rPr lang="en-US" dirty="0" smtClean="0"/>
              <a:t>How are serotonin levels associated with depression? </a:t>
            </a:r>
          </a:p>
          <a:p>
            <a:pPr marL="514350" indent="-514350">
              <a:buFont typeface="+mj-lt"/>
              <a:buAutoNum type="arabicPeriod"/>
            </a:pPr>
            <a:r>
              <a:rPr lang="en-US" dirty="0" smtClean="0"/>
              <a:t>Are there special receptors in the brain that are responsible for facial recognition? If so, where are they located?</a:t>
            </a:r>
          </a:p>
          <a:p>
            <a:pPr marL="514350" indent="-514350">
              <a:buFont typeface="+mj-lt"/>
              <a:buAutoNum type="arabicPeriod"/>
            </a:pPr>
            <a:r>
              <a:rPr lang="en-US" dirty="0" smtClean="0"/>
              <a:t>What factors contribute to prejudices?</a:t>
            </a:r>
          </a:p>
          <a:p>
            <a:pPr marL="514350" indent="-514350">
              <a:buFont typeface="+mj-lt"/>
              <a:buAutoNum type="arabicPeriod"/>
            </a:pPr>
            <a:r>
              <a:rPr lang="en-US" dirty="0" smtClean="0"/>
              <a:t>Should faces on magazine covers be presented in a specific location to increase liking of the magazine?</a:t>
            </a:r>
          </a:p>
          <a:p>
            <a:pPr marL="514350" indent="-514350">
              <a:buFont typeface="+mj-lt"/>
              <a:buAutoNum type="arabicPeriod"/>
            </a:pPr>
            <a:r>
              <a:rPr lang="en-US" dirty="0" smtClean="0"/>
              <a:t>How can we reduce prejudices and intergroup conflict in the classroom?</a:t>
            </a:r>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15</a:t>
            </a:fld>
            <a:endParaRPr lang="en-US" altLang="en-US"/>
          </a:p>
        </p:txBody>
      </p:sp>
    </p:spTree>
    <p:extLst>
      <p:ext uri="{BB962C8B-B14F-4D97-AF65-F5344CB8AC3E}">
        <p14:creationId xmlns:p14="http://schemas.microsoft.com/office/powerpoint/2010/main" val="98235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&amp; Applied Research</a:t>
            </a:r>
            <a:endParaRPr lang="en-US" dirty="0"/>
          </a:p>
        </p:txBody>
      </p:sp>
      <p:sp>
        <p:nvSpPr>
          <p:cNvPr id="3" name="Content Placeholder 2"/>
          <p:cNvSpPr>
            <a:spLocks noGrp="1"/>
          </p:cNvSpPr>
          <p:nvPr>
            <p:ph sz="quarter" idx="1"/>
          </p:nvPr>
        </p:nvSpPr>
        <p:spPr/>
        <p:txBody>
          <a:bodyPr/>
          <a:lstStyle/>
          <a:p>
            <a:r>
              <a:rPr lang="en-US" dirty="0" smtClean="0"/>
              <a:t>“[</a:t>
            </a:r>
            <a:r>
              <a:rPr lang="en-US" dirty="0"/>
              <a:t>I]t is probably a mistake to view the basic-versus-applied distinction solely in terms of whether a study has practical applications, because this difference often simply boils down to a matter of time.  Applied findings are of use immediately.  However, there is nothing so practical as a general and accurate theory</a:t>
            </a:r>
            <a:r>
              <a:rPr lang="en-US" dirty="0" smtClean="0"/>
              <a:t>.” (</a:t>
            </a:r>
            <a:r>
              <a:rPr lang="en-US" dirty="0" err="1" smtClean="0"/>
              <a:t>Stanovich</a:t>
            </a:r>
            <a:r>
              <a:rPr lang="en-US" dirty="0" smtClean="0"/>
              <a:t>, 2007</a:t>
            </a:r>
            <a:r>
              <a:rPr lang="en-US" dirty="0"/>
              <a:t>, p.107)</a:t>
            </a:r>
          </a:p>
          <a:p>
            <a:endParaRPr lang="en-US" dirty="0"/>
          </a:p>
        </p:txBody>
      </p:sp>
    </p:spTree>
    <p:extLst>
      <p:ext uri="{BB962C8B-B14F-4D97-AF65-F5344CB8AC3E}">
        <p14:creationId xmlns:p14="http://schemas.microsoft.com/office/powerpoint/2010/main" val="852760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657600"/>
          </a:xfrm>
        </p:spPr>
        <p:txBody>
          <a:bodyPr>
            <a:normAutofit/>
          </a:bodyPr>
          <a:lstStyle/>
          <a:p>
            <a:pPr marL="514350" indent="-514350">
              <a:buFont typeface="+mj-lt"/>
              <a:buAutoNum type="arabicPeriod"/>
            </a:pPr>
            <a:r>
              <a:rPr lang="en-US" dirty="0"/>
              <a:t>Is the scientific method the best way to answer all questions?</a:t>
            </a:r>
          </a:p>
          <a:p>
            <a:pPr marL="514350" indent="-514350">
              <a:buFont typeface="+mj-lt"/>
              <a:buAutoNum type="arabicPeriod"/>
            </a:pPr>
            <a:r>
              <a:rPr lang="en-US" dirty="0" smtClean="0"/>
              <a:t>What </a:t>
            </a:r>
            <a:r>
              <a:rPr lang="en-US" dirty="0"/>
              <a:t>are some differences between basic and applied research</a:t>
            </a:r>
            <a:r>
              <a:rPr lang="en-US" dirty="0" smtClean="0"/>
              <a:t>?</a:t>
            </a:r>
          </a:p>
          <a:p>
            <a:pPr marL="514350" indent="-514350">
              <a:buFont typeface="+mj-lt"/>
              <a:buAutoNum type="arabicPeriod"/>
            </a:pPr>
            <a:r>
              <a:rPr lang="en-US" dirty="0" smtClean="0"/>
              <a:t>How is the empirical method different from systematic empiricism that is part of the scientific method?</a:t>
            </a:r>
            <a:endParaRPr lang="en-US" dirty="0"/>
          </a:p>
          <a:p>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204893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true</a:t>
            </a:r>
            <a:r>
              <a:rPr lang="en-US" dirty="0"/>
              <a:t>? How would we find out?</a:t>
            </a:r>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Most people use only about 10% of their brain power.</a:t>
            </a:r>
          </a:p>
          <a:p>
            <a:pPr marL="514350" indent="-514350">
              <a:buFont typeface="+mj-lt"/>
              <a:buAutoNum type="arabicPeriod"/>
            </a:pPr>
            <a:r>
              <a:rPr lang="en-US" dirty="0" smtClean="0"/>
              <a:t>Most people experience a midlife crisis in their 40s or early 50s</a:t>
            </a:r>
          </a:p>
          <a:p>
            <a:pPr marL="514350" indent="-514350">
              <a:buFont typeface="+mj-lt"/>
              <a:buAutoNum type="arabicPeriod"/>
            </a:pPr>
            <a:r>
              <a:rPr lang="en-US" dirty="0" smtClean="0"/>
              <a:t>Individuals commonly repress the memories of traumatic experiences.</a:t>
            </a:r>
          </a:p>
          <a:p>
            <a:pPr marL="514350" indent="-514350">
              <a:buFont typeface="+mj-lt"/>
              <a:buAutoNum type="arabicPeriod"/>
            </a:pPr>
            <a:r>
              <a:rPr lang="en-US" dirty="0" smtClean="0"/>
              <a:t>There’s safety in numbers: The more people present at an emergency, the greater the chance that someone will intervene</a:t>
            </a:r>
          </a:p>
          <a:p>
            <a:pPr marL="514350" indent="-514350">
              <a:buFont typeface="+mj-lt"/>
              <a:buAutoNum type="arabicPeriod"/>
            </a:pPr>
            <a:r>
              <a:rPr lang="en-US" dirty="0" smtClean="0"/>
              <a:t>Playing </a:t>
            </a:r>
            <a:r>
              <a:rPr lang="en-US" dirty="0"/>
              <a:t>Mozart’s music to infants boosts their intelligence</a:t>
            </a:r>
            <a:r>
              <a:rPr lang="en-US" dirty="0" smtClean="0"/>
              <a:t>.</a:t>
            </a:r>
          </a:p>
          <a:p>
            <a:pPr marL="514350" indent="-514350">
              <a:buFont typeface="+mj-lt"/>
              <a:buAutoNum type="arabicPeriod"/>
            </a:pPr>
            <a:r>
              <a:rPr lang="en-US" dirty="0"/>
              <a:t>There is an afterlife</a:t>
            </a:r>
            <a:r>
              <a:rPr lang="en-US" dirty="0" smtClean="0"/>
              <a:t>.</a:t>
            </a:r>
          </a:p>
          <a:p>
            <a:pPr marL="514350" indent="-514350">
              <a:buFont typeface="+mj-lt"/>
              <a:buAutoNum type="arabicPeriod"/>
            </a:pPr>
            <a:r>
              <a:rPr lang="en-US" dirty="0" smtClean="0"/>
              <a:t>Pornography </a:t>
            </a:r>
            <a:r>
              <a:rPr lang="en-US" dirty="0"/>
              <a:t>is harmful</a:t>
            </a:r>
            <a:r>
              <a:rPr lang="en-US" dirty="0" smtClean="0"/>
              <a:t>.</a:t>
            </a:r>
            <a:endParaRPr lang="en-US" dirty="0"/>
          </a:p>
          <a:p>
            <a:endParaRPr lang="en-US" dirty="0" smtClean="0"/>
          </a:p>
        </p:txBody>
      </p:sp>
    </p:spTree>
    <p:extLst>
      <p:ext uri="{BB962C8B-B14F-4D97-AF65-F5344CB8AC3E}">
        <p14:creationId xmlns:p14="http://schemas.microsoft.com/office/powerpoint/2010/main" val="3873116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true</a:t>
            </a:r>
            <a:r>
              <a:rPr lang="en-US" dirty="0"/>
              <a:t>? How would we find out?</a:t>
            </a:r>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a:t>Most people use only about 10% of their brain power.</a:t>
            </a:r>
          </a:p>
          <a:p>
            <a:pPr marL="514350" indent="-514350">
              <a:buFont typeface="+mj-lt"/>
              <a:buAutoNum type="arabicPeriod"/>
            </a:pPr>
            <a:r>
              <a:rPr lang="en-US" dirty="0"/>
              <a:t>Most people experience a midlife crisis in their 40s or early 50s</a:t>
            </a:r>
          </a:p>
          <a:p>
            <a:pPr marL="514350" indent="-514350">
              <a:buFont typeface="+mj-lt"/>
              <a:buAutoNum type="arabicPeriod"/>
            </a:pPr>
            <a:r>
              <a:rPr lang="en-US" dirty="0"/>
              <a:t>Individuals commonly repress the memories of traumatic experiences.</a:t>
            </a:r>
          </a:p>
          <a:p>
            <a:pPr marL="514350" indent="-514350">
              <a:buFont typeface="+mj-lt"/>
              <a:buAutoNum type="arabicPeriod"/>
            </a:pPr>
            <a:r>
              <a:rPr lang="en-US" dirty="0"/>
              <a:t>There’s safety in numbers: The more people present at an emergency, the greater the chance that someone will intervene</a:t>
            </a:r>
          </a:p>
          <a:p>
            <a:pPr marL="514350" indent="-514350">
              <a:buFont typeface="+mj-lt"/>
              <a:buAutoNum type="arabicPeriod"/>
            </a:pPr>
            <a:r>
              <a:rPr lang="en-US" dirty="0"/>
              <a:t>Playing Mozart’s music to infants boosts their intelligence.</a:t>
            </a:r>
          </a:p>
          <a:p>
            <a:pPr marL="514350" indent="-514350">
              <a:buFont typeface="+mj-lt"/>
              <a:buAutoNum type="arabicPeriod"/>
            </a:pPr>
            <a:r>
              <a:rPr lang="en-US" dirty="0"/>
              <a:t>There is an afterlife.</a:t>
            </a:r>
          </a:p>
          <a:p>
            <a:pPr marL="514350" indent="-514350">
              <a:buFont typeface="+mj-lt"/>
              <a:buAutoNum type="arabicPeriod"/>
            </a:pPr>
            <a:r>
              <a:rPr lang="en-US" dirty="0"/>
              <a:t>Pornography is </a:t>
            </a:r>
            <a:r>
              <a:rPr lang="en-US" dirty="0" smtClean="0"/>
              <a:t>harmful.</a:t>
            </a:r>
            <a:endParaRPr lang="en-US" dirty="0"/>
          </a:p>
          <a:p>
            <a:endParaRPr lang="en-US" dirty="0" smtClean="0"/>
          </a:p>
        </p:txBody>
      </p:sp>
    </p:spTree>
    <p:extLst>
      <p:ext uri="{BB962C8B-B14F-4D97-AF65-F5344CB8AC3E}">
        <p14:creationId xmlns:p14="http://schemas.microsoft.com/office/powerpoint/2010/main" val="3574358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657600"/>
          </a:xfrm>
        </p:spPr>
        <p:txBody>
          <a:bodyPr>
            <a:normAutofit/>
          </a:bodyPr>
          <a:lstStyle/>
          <a:p>
            <a:r>
              <a:rPr lang="en-US" dirty="0"/>
              <a:t>Methods of Authority</a:t>
            </a:r>
          </a:p>
          <a:p>
            <a:r>
              <a:rPr lang="en-US" dirty="0"/>
              <a:t>Superstition and Intuition (or commonsense)</a:t>
            </a:r>
          </a:p>
          <a:p>
            <a:r>
              <a:rPr lang="en-US" dirty="0"/>
              <a:t>Tenacity </a:t>
            </a:r>
          </a:p>
          <a:p>
            <a:r>
              <a:rPr lang="en-US" dirty="0"/>
              <a:t>Rational Method</a:t>
            </a:r>
          </a:p>
          <a:p>
            <a:r>
              <a:rPr lang="en-US" dirty="0"/>
              <a:t>Empirical Method</a:t>
            </a:r>
          </a:p>
          <a:p>
            <a:r>
              <a:rPr lang="en-US" dirty="0"/>
              <a:t>Scientific Method</a:t>
            </a:r>
          </a:p>
          <a:p>
            <a:endParaRPr lang="en-US" dirty="0"/>
          </a:p>
        </p:txBody>
      </p:sp>
      <p:sp>
        <p:nvSpPr>
          <p:cNvPr id="3" name="Title 2"/>
          <p:cNvSpPr>
            <a:spLocks noGrp="1"/>
          </p:cNvSpPr>
          <p:nvPr>
            <p:ph type="title"/>
          </p:nvPr>
        </p:nvSpPr>
        <p:spPr/>
        <p:txBody>
          <a:bodyPr/>
          <a:lstStyle/>
          <a:p>
            <a:r>
              <a:rPr lang="en-US" dirty="0" smtClean="0"/>
              <a:t>Sources of Knowledge</a:t>
            </a:r>
            <a:endParaRPr lang="en-US" dirty="0"/>
          </a:p>
        </p:txBody>
      </p:sp>
    </p:spTree>
    <p:extLst>
      <p:ext uri="{BB962C8B-B14F-4D97-AF65-F5344CB8AC3E}">
        <p14:creationId xmlns:p14="http://schemas.microsoft.com/office/powerpoint/2010/main" val="182041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Authority</a:t>
            </a:r>
            <a:endParaRPr lang="en-US" dirty="0"/>
          </a:p>
        </p:txBody>
      </p:sp>
      <p:sp>
        <p:nvSpPr>
          <p:cNvPr id="20483" name="Rectangle 3"/>
          <p:cNvSpPr>
            <a:spLocks noGrp="1" noChangeArrowheads="1"/>
          </p:cNvSpPr>
          <p:nvPr>
            <p:ph sz="quarter" idx="1"/>
          </p:nvPr>
        </p:nvSpPr>
        <p:spPr/>
        <p:txBody>
          <a:bodyPr>
            <a:normAutofit fontScale="92500" lnSpcReduction="10000"/>
          </a:bodyPr>
          <a:lstStyle/>
          <a:p>
            <a:r>
              <a:rPr lang="en-US" sz="3000" dirty="0"/>
              <a:t>What do experts say about a topic?</a:t>
            </a:r>
          </a:p>
          <a:p>
            <a:pPr lvl="1"/>
            <a:r>
              <a:rPr lang="en-US" sz="3000" dirty="0"/>
              <a:t>Books, web, TV, instructors, pastor, etc.</a:t>
            </a:r>
          </a:p>
          <a:p>
            <a:pPr lvl="1"/>
            <a:r>
              <a:rPr lang="en-US" sz="3000" dirty="0"/>
              <a:t>Quick &amp; easy way to get an answer</a:t>
            </a:r>
          </a:p>
          <a:p>
            <a:pPr lvl="1"/>
            <a:endParaRPr lang="en-US" sz="3000" dirty="0"/>
          </a:p>
          <a:p>
            <a:r>
              <a:rPr lang="en-US" sz="3000" dirty="0"/>
              <a:t>Problems?</a:t>
            </a:r>
          </a:p>
          <a:p>
            <a:pPr lvl="1"/>
            <a:r>
              <a:rPr lang="en-US" sz="3000" dirty="0"/>
              <a:t>Is the expert really an expert</a:t>
            </a:r>
            <a:r>
              <a:rPr lang="en-US" sz="3000" dirty="0" smtClean="0"/>
              <a:t>? Can I trust this source?</a:t>
            </a:r>
            <a:endParaRPr lang="en-US" sz="3000" dirty="0"/>
          </a:p>
          <a:p>
            <a:pPr lvl="1"/>
            <a:r>
              <a:rPr lang="en-US" sz="3000" dirty="0" smtClean="0"/>
              <a:t>Is the expert’s opinion really based on their knowledge? </a:t>
            </a:r>
          </a:p>
          <a:p>
            <a:pPr lvl="1"/>
            <a:r>
              <a:rPr lang="en-US" sz="3000" dirty="0" smtClean="0"/>
              <a:t>Might the expert be biased? </a:t>
            </a:r>
            <a:endParaRPr lang="en-US" sz="3000" dirty="0"/>
          </a:p>
        </p:txBody>
      </p:sp>
      <p:sp>
        <p:nvSpPr>
          <p:cNvPr id="5" name="Slide Number Placeholder 4"/>
          <p:cNvSpPr>
            <a:spLocks noGrp="1"/>
          </p:cNvSpPr>
          <p:nvPr>
            <p:ph type="sldNum" sz="quarter" idx="12"/>
          </p:nvPr>
        </p:nvSpPr>
        <p:spPr/>
        <p:txBody>
          <a:bodyPr>
            <a:normAutofit fontScale="85000" lnSpcReduction="20000"/>
          </a:bodyPr>
          <a:lstStyle/>
          <a:p>
            <a:fld id="{A79B08C6-66B7-4A63-A1B8-480B46381B4A}" type="slidenum">
              <a:rPr lang="en-US" altLang="en-US" smtClean="0"/>
              <a:pPr/>
              <a:t>5</a:t>
            </a:fld>
            <a:endParaRPr lang="en-US" altLang="en-US"/>
          </a:p>
        </p:txBody>
      </p:sp>
    </p:spTree>
    <p:extLst>
      <p:ext uri="{BB962C8B-B14F-4D97-AF65-F5344CB8AC3E}">
        <p14:creationId xmlns:p14="http://schemas.microsoft.com/office/powerpoint/2010/main" val="428210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22" dur="500"/>
                                        <p:tgtEl>
                                          <p:spTgt spid="2048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7" dur="500"/>
                                        <p:tgtEl>
                                          <p:spTgt spid="2048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32" dur="500"/>
                                        <p:tgtEl>
                                          <p:spTgt spid="2048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483">
                                            <p:txEl>
                                              <p:pRg st="7" end="7"/>
                                            </p:txEl>
                                          </p:spTgt>
                                        </p:tgtEl>
                                        <p:attrNameLst>
                                          <p:attrName>style.visibility</p:attrName>
                                        </p:attrNameLst>
                                      </p:cBhvr>
                                      <p:to>
                                        <p:strVal val="visible"/>
                                      </p:to>
                                    </p:set>
                                    <p:animEffect transition="in" filter="blinds(horizontal)">
                                      <p:cBhvr>
                                        <p:cTn id="37"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Superstition &amp; Intuition</a:t>
            </a:r>
            <a:endParaRPr lang="en-US" dirty="0"/>
          </a:p>
        </p:txBody>
      </p:sp>
      <p:sp>
        <p:nvSpPr>
          <p:cNvPr id="3" name="Content Placeholder 2"/>
          <p:cNvSpPr>
            <a:spLocks noGrp="1"/>
          </p:cNvSpPr>
          <p:nvPr>
            <p:ph sz="quarter" idx="1"/>
          </p:nvPr>
        </p:nvSpPr>
        <p:spPr>
          <a:xfrm>
            <a:off x="685800" y="1600200"/>
            <a:ext cx="8153400" cy="4495800"/>
          </a:xfrm>
        </p:spPr>
        <p:txBody>
          <a:bodyPr>
            <a:normAutofit fontScale="92500" lnSpcReduction="20000"/>
          </a:bodyPr>
          <a:lstStyle/>
          <a:p>
            <a:r>
              <a:rPr lang="en-US" dirty="0" smtClean="0"/>
              <a:t>Superstition</a:t>
            </a:r>
          </a:p>
          <a:p>
            <a:pPr lvl="1"/>
            <a:r>
              <a:rPr lang="en-US" dirty="0" smtClean="0"/>
              <a:t>Magic, seeing patterns in random events</a:t>
            </a:r>
          </a:p>
          <a:p>
            <a:pPr lvl="1"/>
            <a:r>
              <a:rPr lang="en-US" dirty="0" smtClean="0"/>
              <a:t>Examples: Bad luck comes in threes;</a:t>
            </a:r>
            <a:r>
              <a:rPr lang="en-US" dirty="0"/>
              <a:t> </a:t>
            </a:r>
            <a:r>
              <a:rPr lang="en-US" dirty="0" smtClean="0"/>
              <a:t>Find a penny, pick it up; Break a mirror, seven years bad luck</a:t>
            </a:r>
          </a:p>
          <a:p>
            <a:pPr lvl="2"/>
            <a:endParaRPr lang="en-US" dirty="0"/>
          </a:p>
          <a:p>
            <a:r>
              <a:rPr lang="en-US" dirty="0" smtClean="0"/>
              <a:t>Intuition</a:t>
            </a:r>
          </a:p>
          <a:p>
            <a:pPr lvl="1"/>
            <a:r>
              <a:rPr lang="en-US" dirty="0" smtClean="0"/>
              <a:t>Hunch </a:t>
            </a:r>
            <a:r>
              <a:rPr lang="en-US" dirty="0"/>
              <a:t>or feeling</a:t>
            </a:r>
          </a:p>
          <a:p>
            <a:pPr lvl="1"/>
            <a:r>
              <a:rPr lang="en-US" dirty="0" smtClean="0"/>
              <a:t>Great </a:t>
            </a:r>
            <a:r>
              <a:rPr lang="en-US" dirty="0"/>
              <a:t>if you’ve got nothing better to go </a:t>
            </a:r>
            <a:r>
              <a:rPr lang="en-US" dirty="0" smtClean="0"/>
              <a:t>on</a:t>
            </a:r>
          </a:p>
          <a:p>
            <a:pPr lvl="1"/>
            <a:endParaRPr lang="en-US" dirty="0"/>
          </a:p>
          <a:p>
            <a:r>
              <a:rPr lang="en-US" dirty="0" smtClean="0"/>
              <a:t>Problems</a:t>
            </a:r>
          </a:p>
          <a:p>
            <a:pPr lvl="1"/>
            <a:r>
              <a:rPr lang="en-US" dirty="0"/>
              <a:t>How </a:t>
            </a:r>
            <a:r>
              <a:rPr lang="en-US" dirty="0" smtClean="0"/>
              <a:t>do we determine what is accurate?</a:t>
            </a:r>
            <a:endParaRPr lang="en-US" dirty="0"/>
          </a:p>
          <a:p>
            <a:pPr lvl="1"/>
            <a:r>
              <a:rPr lang="en-US" dirty="0" smtClean="0"/>
              <a:t>People are susceptible to bias</a:t>
            </a:r>
          </a:p>
          <a:p>
            <a:pPr lvl="1"/>
            <a:endParaRPr lang="en-US" dirty="0"/>
          </a:p>
        </p:txBody>
      </p:sp>
    </p:spTree>
    <p:extLst>
      <p:ext uri="{BB962C8B-B14F-4D97-AF65-F5344CB8AC3E}">
        <p14:creationId xmlns:p14="http://schemas.microsoft.com/office/powerpoint/2010/main" val="135062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Tenacity</a:t>
            </a:r>
            <a:endParaRPr lang="en-US" dirty="0"/>
          </a:p>
        </p:txBody>
      </p:sp>
      <p:sp>
        <p:nvSpPr>
          <p:cNvPr id="3" name="Content Placeholder 2"/>
          <p:cNvSpPr>
            <a:spLocks noGrp="1"/>
          </p:cNvSpPr>
          <p:nvPr>
            <p:ph sz="quarter" idx="1"/>
          </p:nvPr>
        </p:nvSpPr>
        <p:spPr/>
        <p:txBody>
          <a:bodyPr/>
          <a:lstStyle/>
          <a:p>
            <a:r>
              <a:rPr lang="en-US" dirty="0" smtClean="0"/>
              <a:t>Repeated exposure to stimuli may lead to development of inaccurate knowledge</a:t>
            </a:r>
          </a:p>
          <a:p>
            <a:endParaRPr lang="en-US" dirty="0" smtClean="0"/>
          </a:p>
          <a:p>
            <a:r>
              <a:rPr lang="en-US" dirty="0" smtClean="0"/>
              <a:t>Problems?</a:t>
            </a:r>
          </a:p>
          <a:p>
            <a:pPr lvl="1"/>
            <a:r>
              <a:rPr lang="en-US" dirty="0" smtClean="0"/>
              <a:t>Not necessarily accurate</a:t>
            </a:r>
          </a:p>
          <a:p>
            <a:pPr lvl="1"/>
            <a:r>
              <a:rPr lang="en-US" dirty="0" smtClean="0"/>
              <a:t>Resistant to change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A79B08C6-66B7-4A63-A1B8-480B46381B4A}" type="slidenum">
              <a:rPr lang="en-US" altLang="en-US" smtClean="0"/>
              <a:pPr/>
              <a:t>7</a:t>
            </a:fld>
            <a:endParaRPr lang="en-US" altLang="en-US"/>
          </a:p>
        </p:txBody>
      </p:sp>
    </p:spTree>
    <p:extLst>
      <p:ext uri="{BB962C8B-B14F-4D97-AF65-F5344CB8AC3E}">
        <p14:creationId xmlns:p14="http://schemas.microsoft.com/office/powerpoint/2010/main" val="31124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Rational Method</a:t>
            </a:r>
            <a:endParaRPr lang="en-US" dirty="0"/>
          </a:p>
        </p:txBody>
      </p:sp>
      <p:sp>
        <p:nvSpPr>
          <p:cNvPr id="22531" name="Rectangle 3"/>
          <p:cNvSpPr>
            <a:spLocks noGrp="1" noChangeArrowheads="1"/>
          </p:cNvSpPr>
          <p:nvPr>
            <p:ph sz="quarter" idx="1"/>
          </p:nvPr>
        </p:nvSpPr>
        <p:spPr/>
        <p:txBody>
          <a:bodyPr>
            <a:normAutofit fontScale="92500" lnSpcReduction="10000"/>
          </a:bodyPr>
          <a:lstStyle/>
          <a:p>
            <a:r>
              <a:rPr lang="en-US" sz="3300" dirty="0" smtClean="0"/>
              <a:t>Start </a:t>
            </a:r>
            <a:r>
              <a:rPr lang="en-US" sz="3300" dirty="0"/>
              <a:t>with a set of facts &amp; assumptions</a:t>
            </a:r>
          </a:p>
          <a:p>
            <a:r>
              <a:rPr lang="en-US" sz="3300" dirty="0"/>
              <a:t>Work towards a </a:t>
            </a:r>
            <a:r>
              <a:rPr lang="en-US" sz="3300" dirty="0" smtClean="0"/>
              <a:t>conclusion</a:t>
            </a:r>
          </a:p>
          <a:p>
            <a:pPr lvl="1"/>
            <a:r>
              <a:rPr lang="en-US" sz="3000" dirty="0" smtClean="0"/>
              <a:t>All 3 years olds are afraid of the dark.</a:t>
            </a:r>
          </a:p>
          <a:p>
            <a:pPr lvl="1"/>
            <a:r>
              <a:rPr lang="en-US" sz="3000" dirty="0" smtClean="0"/>
              <a:t>Amy is 3.</a:t>
            </a:r>
          </a:p>
          <a:p>
            <a:pPr lvl="1"/>
            <a:r>
              <a:rPr lang="en-US" sz="3000" dirty="0" smtClean="0"/>
              <a:t>Thus, Amy must be afraid of the dark.</a:t>
            </a:r>
            <a:endParaRPr lang="en-US" sz="3000" dirty="0"/>
          </a:p>
          <a:p>
            <a:pPr lvl="1"/>
            <a:endParaRPr lang="en-US" sz="3000" dirty="0"/>
          </a:p>
          <a:p>
            <a:r>
              <a:rPr lang="en-US" sz="3000" dirty="0"/>
              <a:t>Problems?</a:t>
            </a:r>
          </a:p>
          <a:p>
            <a:pPr lvl="1"/>
            <a:r>
              <a:rPr lang="en-US" sz="3000" dirty="0"/>
              <a:t>Assumptions might be wrong</a:t>
            </a:r>
          </a:p>
          <a:p>
            <a:pPr lvl="1"/>
            <a:r>
              <a:rPr lang="en-US" sz="3000" dirty="0"/>
              <a:t>Some </a:t>
            </a:r>
            <a:r>
              <a:rPr lang="en-US" sz="3000" dirty="0" smtClean="0"/>
              <a:t>people just aren’t good at it</a:t>
            </a:r>
            <a:endParaRPr lang="en-US" sz="3000" dirty="0"/>
          </a:p>
        </p:txBody>
      </p:sp>
      <p:sp>
        <p:nvSpPr>
          <p:cNvPr id="5" name="Slide Number Placeholder 4"/>
          <p:cNvSpPr>
            <a:spLocks noGrp="1"/>
          </p:cNvSpPr>
          <p:nvPr>
            <p:ph type="sldNum" sz="quarter" idx="12"/>
          </p:nvPr>
        </p:nvSpPr>
        <p:spPr/>
        <p:txBody>
          <a:bodyPr>
            <a:normAutofit fontScale="85000" lnSpcReduction="20000"/>
          </a:bodyPr>
          <a:lstStyle/>
          <a:p>
            <a:fld id="{A79B08C6-66B7-4A63-A1B8-480B46381B4A}" type="slidenum">
              <a:rPr lang="en-US" altLang="en-US" smtClean="0"/>
              <a:pPr/>
              <a:t>8</a:t>
            </a:fld>
            <a:endParaRPr lang="en-US" altLang="en-US"/>
          </a:p>
        </p:txBody>
      </p:sp>
    </p:spTree>
    <p:extLst>
      <p:ext uri="{BB962C8B-B14F-4D97-AF65-F5344CB8AC3E}">
        <p14:creationId xmlns:p14="http://schemas.microsoft.com/office/powerpoint/2010/main" val="101250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27" dur="5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531">
                                            <p:txEl>
                                              <p:pRg st="6" end="6"/>
                                            </p:txEl>
                                          </p:spTgt>
                                        </p:tgtEl>
                                        <p:attrNameLst>
                                          <p:attrName>style.visibility</p:attrName>
                                        </p:attrNameLst>
                                      </p:cBhvr>
                                      <p:to>
                                        <p:strVal val="visible"/>
                                      </p:to>
                                    </p:set>
                                    <p:animEffect transition="in" filter="blinds(horizontal)">
                                      <p:cBhvr>
                                        <p:cTn id="32" dur="500"/>
                                        <p:tgtEl>
                                          <p:spTgt spid="2253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2531">
                                            <p:txEl>
                                              <p:pRg st="7" end="7"/>
                                            </p:txEl>
                                          </p:spTgt>
                                        </p:tgtEl>
                                        <p:attrNameLst>
                                          <p:attrName>style.visibility</p:attrName>
                                        </p:attrNameLst>
                                      </p:cBhvr>
                                      <p:to>
                                        <p:strVal val="visible"/>
                                      </p:to>
                                    </p:set>
                                    <p:animEffect transition="in" filter="blinds(horizontal)">
                                      <p:cBhvr>
                                        <p:cTn id="37" dur="500"/>
                                        <p:tgtEl>
                                          <p:spTgt spid="2253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531">
                                            <p:txEl>
                                              <p:pRg st="8" end="8"/>
                                            </p:txEl>
                                          </p:spTgt>
                                        </p:tgtEl>
                                        <p:attrNameLst>
                                          <p:attrName>style.visibility</p:attrName>
                                        </p:attrNameLst>
                                      </p:cBhvr>
                                      <p:to>
                                        <p:strVal val="visible"/>
                                      </p:to>
                                    </p:set>
                                    <p:animEffect transition="in" filter="blinds(horizontal)">
                                      <p:cBhvr>
                                        <p:cTn id="42"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Empiricism</a:t>
            </a:r>
            <a:endParaRPr lang="en-US" dirty="0"/>
          </a:p>
        </p:txBody>
      </p:sp>
      <p:sp>
        <p:nvSpPr>
          <p:cNvPr id="27651" name="Rectangle 3"/>
          <p:cNvSpPr>
            <a:spLocks noGrp="1" noChangeArrowheads="1"/>
          </p:cNvSpPr>
          <p:nvPr>
            <p:ph sz="quarter" idx="1"/>
          </p:nvPr>
        </p:nvSpPr>
        <p:spPr/>
        <p:txBody>
          <a:bodyPr/>
          <a:lstStyle/>
          <a:p>
            <a:r>
              <a:rPr lang="en-US" dirty="0"/>
              <a:t>I’ll believe it when I see </a:t>
            </a:r>
            <a:r>
              <a:rPr lang="en-US" dirty="0" smtClean="0"/>
              <a:t>it</a:t>
            </a:r>
            <a:endParaRPr lang="en-US" dirty="0"/>
          </a:p>
          <a:p>
            <a:pPr lvl="1"/>
            <a:r>
              <a:rPr lang="en-US" dirty="0"/>
              <a:t>Easy </a:t>
            </a:r>
            <a:r>
              <a:rPr lang="en-US" dirty="0" smtClean="0"/>
              <a:t>&amp; direct</a:t>
            </a:r>
            <a:endParaRPr lang="en-US" dirty="0"/>
          </a:p>
          <a:p>
            <a:pPr lvl="1"/>
            <a:endParaRPr lang="en-US" dirty="0"/>
          </a:p>
          <a:p>
            <a:r>
              <a:rPr lang="en-US" dirty="0"/>
              <a:t>Problems?</a:t>
            </a:r>
          </a:p>
          <a:p>
            <a:pPr lvl="1"/>
            <a:r>
              <a:rPr lang="en-US" dirty="0" smtClean="0"/>
              <a:t>Can be unsafe or impossible</a:t>
            </a:r>
          </a:p>
          <a:p>
            <a:pPr lvl="1"/>
            <a:r>
              <a:rPr lang="en-US" dirty="0" smtClean="0"/>
              <a:t>Perception </a:t>
            </a:r>
            <a:r>
              <a:rPr lang="en-US" dirty="0"/>
              <a:t>is altered by expectations, knowledge, </a:t>
            </a:r>
            <a:r>
              <a:rPr lang="en-US" dirty="0" smtClean="0"/>
              <a:t>&amp; feelings</a:t>
            </a:r>
          </a:p>
          <a:p>
            <a:pPr lvl="1"/>
            <a:endParaRPr lang="en-US" dirty="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A79B08C6-66B7-4A63-A1B8-480B46381B4A}" type="slidenum">
              <a:rPr lang="en-US" altLang="en-US" smtClean="0"/>
              <a:pPr/>
              <a:t>9</a:t>
            </a:fld>
            <a:endParaRPr lang="en-US" altLang="en-US"/>
          </a:p>
        </p:txBody>
      </p:sp>
    </p:spTree>
    <p:extLst>
      <p:ext uri="{BB962C8B-B14F-4D97-AF65-F5344CB8AC3E}">
        <p14:creationId xmlns:p14="http://schemas.microsoft.com/office/powerpoint/2010/main" val="42205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17" dur="500"/>
                                        <p:tgtEl>
                                          <p:spTgt spid="276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2" dur="500"/>
                                        <p:tgtEl>
                                          <p:spTgt spid="276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animEffect transition="in" filter="blinds(horizontal)">
                                      <p:cBhvr>
                                        <p:cTn id="27"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4019</TotalTime>
  <Words>3273</Words>
  <Application>Microsoft Office PowerPoint</Application>
  <PresentationFormat>On-screen Show (4:3)</PresentationFormat>
  <Paragraphs>235</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Tw Cen MT</vt:lpstr>
      <vt:lpstr>Verdana</vt:lpstr>
      <vt:lpstr>Wingdings</vt:lpstr>
      <vt:lpstr>Wingdings 2</vt:lpstr>
      <vt:lpstr>Median</vt:lpstr>
      <vt:lpstr>Sources of Knowledge</vt:lpstr>
      <vt:lpstr>Is it true? How would we find out?</vt:lpstr>
      <vt:lpstr>Is it true? How would we find out?</vt:lpstr>
      <vt:lpstr>Sources of Knowledge</vt:lpstr>
      <vt:lpstr>Authority</vt:lpstr>
      <vt:lpstr>Superstition &amp; Intuition</vt:lpstr>
      <vt:lpstr>Tenacity</vt:lpstr>
      <vt:lpstr>Rational Method</vt:lpstr>
      <vt:lpstr>Empiricism</vt:lpstr>
      <vt:lpstr>Scientific Method</vt:lpstr>
      <vt:lpstr>Explaining Behavior</vt:lpstr>
      <vt:lpstr>Types of Research</vt:lpstr>
      <vt:lpstr>Types of Research</vt:lpstr>
      <vt:lpstr>Basic or Applied???</vt:lpstr>
      <vt:lpstr>Basic or Applied???</vt:lpstr>
      <vt:lpstr>Basic &amp; Applied Research</vt:lpstr>
      <vt:lpstr>Mini-Review</vt:lpstr>
    </vt:vector>
  </TitlesOfParts>
  <Company>KSU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JUser</dc:creator>
  <cp:lastModifiedBy>Jennifer Willard</cp:lastModifiedBy>
  <cp:revision>162</cp:revision>
  <cp:lastPrinted>2015-08-13T19:33:40Z</cp:lastPrinted>
  <dcterms:created xsi:type="dcterms:W3CDTF">2008-08-14T22:49:41Z</dcterms:created>
  <dcterms:modified xsi:type="dcterms:W3CDTF">2017-05-16T20:11:33Z</dcterms:modified>
</cp:coreProperties>
</file>