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"/>
  </p:notesMasterIdLst>
  <p:handoutMasterIdLst>
    <p:handoutMasterId r:id="rId7"/>
  </p:handoutMasterIdLst>
  <p:sldIdLst>
    <p:sldId id="357" r:id="rId2"/>
    <p:sldId id="359" r:id="rId3"/>
    <p:sldId id="358" r:id="rId4"/>
    <p:sldId id="365" r:id="rId5"/>
  </p:sldIdLst>
  <p:sldSz cx="9144000" cy="6858000" type="screen4x3"/>
  <p:notesSz cx="69596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2" autoAdjust="0"/>
    <p:restoredTop sz="57407" autoAdjust="0"/>
  </p:normalViewPr>
  <p:slideViewPr>
    <p:cSldViewPr>
      <p:cViewPr varScale="1">
        <p:scale>
          <a:sx n="61" d="100"/>
          <a:sy n="61" d="100"/>
        </p:scale>
        <p:origin x="30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487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700" y="-114"/>
      </p:cViewPr>
      <p:guideLst>
        <p:guide orient="horz" pos="2932"/>
        <p:guide pos="21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15827" cy="465455"/>
          </a:xfrm>
          <a:prstGeom prst="rect">
            <a:avLst/>
          </a:prstGeom>
        </p:spPr>
        <p:txBody>
          <a:bodyPr vert="horz" lIns="93333" tIns="46666" rIns="93333" bIns="466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2164" y="3"/>
            <a:ext cx="3015827" cy="465455"/>
          </a:xfrm>
          <a:prstGeom prst="rect">
            <a:avLst/>
          </a:prstGeom>
        </p:spPr>
        <p:txBody>
          <a:bodyPr vert="horz" lIns="93333" tIns="46666" rIns="93333" bIns="46666" rtlCol="0"/>
          <a:lstStyle>
            <a:lvl1pPr algn="r">
              <a:defRPr sz="1200"/>
            </a:lvl1pPr>
          </a:lstStyle>
          <a:p>
            <a:fld id="{BF84492A-EE05-458C-8879-A81F91FE0EC1}" type="datetimeFigureOut">
              <a:rPr lang="en-US" smtClean="0"/>
              <a:pPr/>
              <a:t>4/5/17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21"/>
            <a:ext cx="3015827" cy="465455"/>
          </a:xfrm>
          <a:prstGeom prst="rect">
            <a:avLst/>
          </a:prstGeom>
        </p:spPr>
        <p:txBody>
          <a:bodyPr vert="horz" lIns="93333" tIns="46666" rIns="93333" bIns="466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2164" y="8842021"/>
            <a:ext cx="3015827" cy="465455"/>
          </a:xfrm>
          <a:prstGeom prst="rect">
            <a:avLst/>
          </a:prstGeom>
        </p:spPr>
        <p:txBody>
          <a:bodyPr vert="horz" lIns="93333" tIns="46666" rIns="93333" bIns="46666" rtlCol="0" anchor="b"/>
          <a:lstStyle>
            <a:lvl1pPr algn="r">
              <a:defRPr sz="1200"/>
            </a:lvl1pPr>
          </a:lstStyle>
          <a:p>
            <a:fld id="{D34BC5EF-3B97-4088-A954-DA57F70982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99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15827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2164" y="3"/>
            <a:ext cx="3015827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960" y="4421826"/>
            <a:ext cx="55676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021"/>
            <a:ext cx="3015827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2164" y="8842021"/>
            <a:ext cx="3015827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1AADD8-41F5-4D54-A370-9E9B5A05BC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71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ADD8-41F5-4D54-A370-9E9B5A05BC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7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some characteristics that you believe make people more critical thinkers.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ADD8-41F5-4D54-A370-9E9B5A05BC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85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Critical</a:t>
            </a:r>
            <a:r>
              <a:rPr lang="en-US" baseline="0" dirty="0" smtClean="0"/>
              <a:t> thinkers are flexible – they can tolerate ambiguity and uncertainty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There may be no definitive correct answer.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Critical thinkers identify inherent biases and assumptions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All individuals interpret information through the lens of their own experiences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Example: Pew Research Center (August 14-17, 2014) Asked people whether the police shooting of an African American teen in Ferguson, Missouri raised important issues about race – 80% of Blacks agreed whereas only 37% of Whites agreed. Which group is unbiased? Neither group is unbiased – each person’s experiences shape their opinions.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Critical thinkers maintain an air of skepticism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…even about ideas with which we agree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Critical thinkers separate facts from opinion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Critical thinkers don’t oversimplify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Be careful of “simple” answers (e.g., solely biology, solely socialization)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Be careful when people generalize from own personal experiences and ignore scientific evidence to the contrary</a:t>
            </a:r>
          </a:p>
          <a:p>
            <a:pPr marL="1143000" lvl="2" indent="-228600">
              <a:buAutoNum type="arabicPeriod"/>
            </a:pPr>
            <a:r>
              <a:rPr lang="en-US" baseline="0" dirty="0" smtClean="0"/>
              <a:t>“My parents were divorced and I turned out fine! Therefore, divorce doesn’t harm children”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Critical thinkers use logical inference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E.g. Correlation doesn’t equal causation (ice cream sales and murder rates)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Critical thinkers examine available evidence before drawing conclusions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What is the research on the issue? Is the research well-designed?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Critical thinkers avoid emotional reasoning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Emotion and critical thinking can coexist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Problematic when it interferences with clear thinking (get so emotional you can’t think)</a:t>
            </a:r>
          </a:p>
          <a:p>
            <a:pPr marL="457200" lvl="1" indent="0">
              <a:buNone/>
            </a:pPr>
            <a:endParaRPr lang="en-US" baseline="0" dirty="0" smtClean="0"/>
          </a:p>
          <a:p>
            <a:pPr marL="457200" lvl="1" indent="0">
              <a:buNone/>
            </a:pPr>
            <a:r>
              <a:rPr lang="en-US" dirty="0" smtClean="0"/>
              <a:t>After all this, they continue to modify their conclusions as new information becomes available</a:t>
            </a:r>
          </a:p>
          <a:p>
            <a:pPr marL="457200" lvl="1" indent="0">
              <a:buNone/>
            </a:pPr>
            <a:r>
              <a:rPr lang="en-US" dirty="0" smtClean="0"/>
              <a:t>	“Facts</a:t>
            </a:r>
            <a:r>
              <a:rPr lang="en-US" baseline="0" dirty="0" smtClean="0"/>
              <a:t>” can change over time – they represent our current state of knowledge at a given time</a:t>
            </a:r>
          </a:p>
          <a:p>
            <a:pPr marL="457200" lvl="1" indent="0">
              <a:buNone/>
            </a:pPr>
            <a:endParaRPr lang="en-US" baseline="0" dirty="0" smtClean="0"/>
          </a:p>
          <a:p>
            <a:pPr marL="0" lvl="0" indent="0">
              <a:buNone/>
            </a:pPr>
            <a:r>
              <a:rPr lang="en-US" baseline="0" dirty="0" smtClean="0"/>
              <a:t>Source: Smith</a:t>
            </a:r>
            <a:endParaRPr lang="en-US" dirty="0" smtClean="0"/>
          </a:p>
          <a:p>
            <a:pPr marL="457200" lvl="1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ADD8-41F5-4D54-A370-9E9B5A05BC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6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E4C21-B84C-48F7-B3F6-4CA184508F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D407-117D-4C53-8E97-4D81707157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836422-352F-4684-9975-B9D07FB2B1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9B08C6-66B7-4A63-A1B8-480B46381B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8EDE73-693C-4B23-A62E-65A0F0B260A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7C3A51-C53E-4A95-9613-A3C4D0FA143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DCED17-4642-4D6D-8BA2-DAC23BD99D5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4887DF-4D30-4D04-B944-4A9C4455B0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5E23E9-4ACB-4A37-8FAC-DDD3A304AC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80A3BC-9004-4149-B368-371F0DB2240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608CDCF-7D17-464E-A2F0-9FDEB4BEAA4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943F92-0135-4E5F-AE1B-1833FEEACB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Foundations of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think about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makes people effective critical thinkers?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3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Critical Thinkers…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Are flexible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Identify biases &amp; assumptions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Maintain an air of skepticism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Separate facts from opinions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Don’t oversimplify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Use logic inferences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Examine available evidence before coming to conclusions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Avoid emotional reasoning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After all this, they continue to modify their conclusions as new information becomes available</a:t>
            </a:r>
          </a:p>
        </p:txBody>
      </p:sp>
    </p:spTree>
    <p:extLst>
      <p:ext uri="{BB962C8B-B14F-4D97-AF65-F5344CB8AC3E}">
        <p14:creationId xmlns:p14="http://schemas.microsoft.com/office/powerpoint/2010/main" val="39707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113713" cy="3657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some characteristics of critical thinkers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an example of a lapse in logical inferences.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35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4014</TotalTime>
  <Words>355</Words>
  <Application>Microsoft Macintosh PowerPoint</Application>
  <PresentationFormat>On-screen Show (4:3)</PresentationFormat>
  <Paragraphs>47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Tw Cen MT</vt:lpstr>
      <vt:lpstr>Wingdings</vt:lpstr>
      <vt:lpstr>Wingdings 2</vt:lpstr>
      <vt:lpstr>Median</vt:lpstr>
      <vt:lpstr>Critical Thinking</vt:lpstr>
      <vt:lpstr>Let’s think about it</vt:lpstr>
      <vt:lpstr>Critical Thinking</vt:lpstr>
      <vt:lpstr>Mini-Review</vt:lpstr>
    </vt:vector>
  </TitlesOfParts>
  <Company>KSU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Psychology</dc:title>
  <dc:creator>JUser</dc:creator>
  <cp:lastModifiedBy>Microsoft Office User</cp:lastModifiedBy>
  <cp:revision>159</cp:revision>
  <cp:lastPrinted>2015-08-13T19:33:40Z</cp:lastPrinted>
  <dcterms:created xsi:type="dcterms:W3CDTF">2008-08-14T22:49:41Z</dcterms:created>
  <dcterms:modified xsi:type="dcterms:W3CDTF">2017-04-05T21:33:16Z</dcterms:modified>
</cp:coreProperties>
</file>