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256" r:id="rId2"/>
    <p:sldId id="324" r:id="rId3"/>
    <p:sldId id="311" r:id="rId4"/>
    <p:sldId id="308" r:id="rId5"/>
    <p:sldId id="325" r:id="rId6"/>
    <p:sldId id="328" r:id="rId7"/>
  </p:sldIdLst>
  <p:sldSz cx="9144000" cy="6858000" type="screen4x3"/>
  <p:notesSz cx="69596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7" autoAdjust="0"/>
    <p:restoredTop sz="66797" autoAdjust="0"/>
  </p:normalViewPr>
  <p:slideViewPr>
    <p:cSldViewPr>
      <p:cViewPr varScale="1">
        <p:scale>
          <a:sx n="87" d="100"/>
          <a:sy n="87" d="100"/>
        </p:scale>
        <p:origin x="1144" y="184"/>
      </p:cViewPr>
      <p:guideLst>
        <p:guide orient="horz" pos="2160"/>
        <p:guide pos="2880"/>
      </p:guideLst>
    </p:cSldViewPr>
  </p:slideViewPr>
  <p:outlineViewPr>
    <p:cViewPr>
      <p:scale>
        <a:sx n="33" d="100"/>
        <a:sy n="33" d="100"/>
      </p:scale>
      <p:origin x="0" y="-2310"/>
    </p:cViewPr>
  </p:outlineViewPr>
  <p:notesTextViewPr>
    <p:cViewPr>
      <p:scale>
        <a:sx n="100" d="100"/>
        <a:sy n="100" d="100"/>
      </p:scale>
      <p:origin x="0" y="0"/>
    </p:cViewPr>
  </p:notesTextViewPr>
  <p:notesViewPr>
    <p:cSldViewPr>
      <p:cViewPr varScale="1">
        <p:scale>
          <a:sx n="84" d="100"/>
          <a:sy n="84" d="100"/>
        </p:scale>
        <p:origin x="-1968" y="-72"/>
      </p:cViewPr>
      <p:guideLst>
        <p:guide orient="horz" pos="2932"/>
        <p:guide pos="2192"/>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333" tIns="46666" rIns="93333" bIns="46666" rtlCol="0"/>
          <a:lstStyle>
            <a:lvl1pPr algn="l">
              <a:defRPr sz="1200"/>
            </a:lvl1pPr>
          </a:lstStyle>
          <a:p>
            <a:endParaRPr lang="en-US"/>
          </a:p>
        </p:txBody>
      </p:sp>
      <p:sp>
        <p:nvSpPr>
          <p:cNvPr id="3" name="Date Placeholder 2"/>
          <p:cNvSpPr>
            <a:spLocks noGrp="1"/>
          </p:cNvSpPr>
          <p:nvPr>
            <p:ph type="dt" sz="quarter" idx="1"/>
          </p:nvPr>
        </p:nvSpPr>
        <p:spPr>
          <a:xfrm>
            <a:off x="3942163" y="1"/>
            <a:ext cx="3015827" cy="465455"/>
          </a:xfrm>
          <a:prstGeom prst="rect">
            <a:avLst/>
          </a:prstGeom>
        </p:spPr>
        <p:txBody>
          <a:bodyPr vert="horz" lIns="93333" tIns="46666" rIns="93333" bIns="46666" rtlCol="0"/>
          <a:lstStyle>
            <a:lvl1pPr algn="r">
              <a:defRPr sz="1200"/>
            </a:lvl1pPr>
          </a:lstStyle>
          <a:p>
            <a:fld id="{F6D8F49B-19F1-42A1-8380-942E832C6A57}" type="datetimeFigureOut">
              <a:rPr lang="en-US" smtClean="0"/>
              <a:pPr/>
              <a:t>5/21/17</a:t>
            </a:fld>
            <a:endParaRPr lang="en-US"/>
          </a:p>
        </p:txBody>
      </p:sp>
      <p:sp>
        <p:nvSpPr>
          <p:cNvPr id="4" name="Footer Placeholder 3"/>
          <p:cNvSpPr>
            <a:spLocks noGrp="1"/>
          </p:cNvSpPr>
          <p:nvPr>
            <p:ph type="ftr" sz="quarter" idx="2"/>
          </p:nvPr>
        </p:nvSpPr>
        <p:spPr>
          <a:xfrm>
            <a:off x="0" y="8842030"/>
            <a:ext cx="3015827" cy="465455"/>
          </a:xfrm>
          <a:prstGeom prst="rect">
            <a:avLst/>
          </a:prstGeom>
        </p:spPr>
        <p:txBody>
          <a:bodyPr vert="horz" lIns="93333" tIns="46666" rIns="93333" bIns="46666" rtlCol="0" anchor="b"/>
          <a:lstStyle>
            <a:lvl1pPr algn="l">
              <a:defRPr sz="1200"/>
            </a:lvl1pPr>
          </a:lstStyle>
          <a:p>
            <a:endParaRPr lang="en-US"/>
          </a:p>
        </p:txBody>
      </p:sp>
      <p:sp>
        <p:nvSpPr>
          <p:cNvPr id="5" name="Slide Number Placeholder 4"/>
          <p:cNvSpPr>
            <a:spLocks noGrp="1"/>
          </p:cNvSpPr>
          <p:nvPr>
            <p:ph type="sldNum" sz="quarter" idx="3"/>
          </p:nvPr>
        </p:nvSpPr>
        <p:spPr>
          <a:xfrm>
            <a:off x="3942163" y="8842030"/>
            <a:ext cx="3015827" cy="465455"/>
          </a:xfrm>
          <a:prstGeom prst="rect">
            <a:avLst/>
          </a:prstGeom>
        </p:spPr>
        <p:txBody>
          <a:bodyPr vert="horz" lIns="93333" tIns="46666" rIns="93333" bIns="46666" rtlCol="0" anchor="b"/>
          <a:lstStyle>
            <a:lvl1pPr algn="r">
              <a:defRPr sz="1200"/>
            </a:lvl1pPr>
          </a:lstStyle>
          <a:p>
            <a:fld id="{2A9BDBD2-E0EF-4A6B-BF57-B04303CFE7C0}" type="slidenum">
              <a:rPr lang="en-US" smtClean="0"/>
              <a:pPr/>
              <a:t>‹#›</a:t>
            </a:fld>
            <a:endParaRPr lang="en-US"/>
          </a:p>
        </p:txBody>
      </p:sp>
    </p:spTree>
    <p:extLst>
      <p:ext uri="{BB962C8B-B14F-4D97-AF65-F5344CB8AC3E}">
        <p14:creationId xmlns:p14="http://schemas.microsoft.com/office/powerpoint/2010/main" val="2859589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333" tIns="46666" rIns="93333" bIns="46666" rtlCol="0"/>
          <a:lstStyle>
            <a:lvl1pPr algn="l">
              <a:defRPr sz="1200"/>
            </a:lvl1pPr>
          </a:lstStyle>
          <a:p>
            <a:endParaRPr lang="en-US"/>
          </a:p>
        </p:txBody>
      </p:sp>
      <p:sp>
        <p:nvSpPr>
          <p:cNvPr id="3" name="Date Placeholder 2"/>
          <p:cNvSpPr>
            <a:spLocks noGrp="1"/>
          </p:cNvSpPr>
          <p:nvPr>
            <p:ph type="dt" idx="1"/>
          </p:nvPr>
        </p:nvSpPr>
        <p:spPr>
          <a:xfrm>
            <a:off x="3942163" y="1"/>
            <a:ext cx="3015827" cy="465455"/>
          </a:xfrm>
          <a:prstGeom prst="rect">
            <a:avLst/>
          </a:prstGeom>
        </p:spPr>
        <p:txBody>
          <a:bodyPr vert="horz" lIns="93333" tIns="46666" rIns="93333" bIns="46666" rtlCol="0"/>
          <a:lstStyle>
            <a:lvl1pPr algn="r">
              <a:defRPr sz="1200"/>
            </a:lvl1pPr>
          </a:lstStyle>
          <a:p>
            <a:fld id="{C7760854-569E-4C16-AFEC-842C889599DD}" type="datetimeFigureOut">
              <a:rPr lang="en-US" smtClean="0"/>
              <a:pPr/>
              <a:t>5/21/17</a:t>
            </a:fld>
            <a:endParaRPr lang="en-US"/>
          </a:p>
        </p:txBody>
      </p:sp>
      <p:sp>
        <p:nvSpPr>
          <p:cNvPr id="4" name="Slide Image Placeholder 3"/>
          <p:cNvSpPr>
            <a:spLocks noGrp="1" noRot="1" noChangeAspect="1"/>
          </p:cNvSpPr>
          <p:nvPr>
            <p:ph type="sldImg" idx="2"/>
          </p:nvPr>
        </p:nvSpPr>
        <p:spPr>
          <a:xfrm>
            <a:off x="1152525" y="698500"/>
            <a:ext cx="4654550" cy="3490913"/>
          </a:xfrm>
          <a:prstGeom prst="rect">
            <a:avLst/>
          </a:prstGeom>
          <a:noFill/>
          <a:ln w="12700">
            <a:solidFill>
              <a:prstClr val="black"/>
            </a:solidFill>
          </a:ln>
        </p:spPr>
        <p:txBody>
          <a:bodyPr vert="horz" lIns="93333" tIns="46666" rIns="93333" bIns="46666" rtlCol="0" anchor="ctr"/>
          <a:lstStyle/>
          <a:p>
            <a:endParaRPr lang="en-US"/>
          </a:p>
        </p:txBody>
      </p:sp>
      <p:sp>
        <p:nvSpPr>
          <p:cNvPr id="5" name="Notes Placeholder 4"/>
          <p:cNvSpPr>
            <a:spLocks noGrp="1"/>
          </p:cNvSpPr>
          <p:nvPr>
            <p:ph type="body" sz="quarter" idx="3"/>
          </p:nvPr>
        </p:nvSpPr>
        <p:spPr>
          <a:xfrm>
            <a:off x="695960" y="4421824"/>
            <a:ext cx="5567680" cy="4189095"/>
          </a:xfrm>
          <a:prstGeom prst="rect">
            <a:avLst/>
          </a:prstGeom>
        </p:spPr>
        <p:txBody>
          <a:bodyPr vert="horz" lIns="93333" tIns="46666" rIns="93333" bIns="4666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5827" cy="465455"/>
          </a:xfrm>
          <a:prstGeom prst="rect">
            <a:avLst/>
          </a:prstGeom>
        </p:spPr>
        <p:txBody>
          <a:bodyPr vert="horz" lIns="93333" tIns="46666" rIns="93333" bIns="46666" rtlCol="0" anchor="b"/>
          <a:lstStyle>
            <a:lvl1pPr algn="l">
              <a:defRPr sz="1200"/>
            </a:lvl1pPr>
          </a:lstStyle>
          <a:p>
            <a:endParaRPr lang="en-US"/>
          </a:p>
        </p:txBody>
      </p:sp>
      <p:sp>
        <p:nvSpPr>
          <p:cNvPr id="7" name="Slide Number Placeholder 6"/>
          <p:cNvSpPr>
            <a:spLocks noGrp="1"/>
          </p:cNvSpPr>
          <p:nvPr>
            <p:ph type="sldNum" sz="quarter" idx="5"/>
          </p:nvPr>
        </p:nvSpPr>
        <p:spPr>
          <a:xfrm>
            <a:off x="3942163" y="8842030"/>
            <a:ext cx="3015827" cy="465455"/>
          </a:xfrm>
          <a:prstGeom prst="rect">
            <a:avLst/>
          </a:prstGeom>
        </p:spPr>
        <p:txBody>
          <a:bodyPr vert="horz" lIns="93333" tIns="46666" rIns="93333" bIns="46666" rtlCol="0" anchor="b"/>
          <a:lstStyle>
            <a:lvl1pPr algn="r">
              <a:defRPr sz="1200"/>
            </a:lvl1pPr>
          </a:lstStyle>
          <a:p>
            <a:fld id="{74FBE9E8-BAB0-4AA7-8339-E6D566C643FF}" type="slidenum">
              <a:rPr lang="en-US" smtClean="0"/>
              <a:pPr/>
              <a:t>‹#›</a:t>
            </a:fld>
            <a:endParaRPr lang="en-US"/>
          </a:p>
        </p:txBody>
      </p:sp>
    </p:spTree>
    <p:extLst>
      <p:ext uri="{BB962C8B-B14F-4D97-AF65-F5344CB8AC3E}">
        <p14:creationId xmlns:p14="http://schemas.microsoft.com/office/powerpoint/2010/main" val="3690105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BE9E8-BAB0-4AA7-8339-E6D566C643FF}" type="slidenum">
              <a:rPr lang="en-US" smtClean="0"/>
              <a:pPr/>
              <a:t>1</a:t>
            </a:fld>
            <a:endParaRPr lang="en-US"/>
          </a:p>
        </p:txBody>
      </p:sp>
    </p:spTree>
    <p:extLst>
      <p:ext uri="{BB962C8B-B14F-4D97-AF65-F5344CB8AC3E}">
        <p14:creationId xmlns:p14="http://schemas.microsoft.com/office/powerpoint/2010/main" val="1586837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indent="0">
              <a:buFont typeface="Arial" charset="0"/>
              <a:buNone/>
            </a:pPr>
            <a:r>
              <a:rPr lang="en-US" dirty="0" smtClean="0"/>
              <a:t>Before</a:t>
            </a:r>
            <a:r>
              <a:rPr lang="en-US" baseline="0" dirty="0" smtClean="0"/>
              <a:t> searching the literature on a given topic, it’s important to recognize that there are different types of articles out there. </a:t>
            </a:r>
          </a:p>
          <a:p>
            <a:pPr marL="0" indent="0">
              <a:buFont typeface="Arial" charset="0"/>
              <a:buNone/>
            </a:pPr>
            <a:endParaRPr lang="en-US" dirty="0" smtClean="0"/>
          </a:p>
          <a:p>
            <a:pPr marL="171450" indent="-171450">
              <a:buFont typeface="Arial" charset="0"/>
              <a:buChar char="•"/>
            </a:pPr>
            <a:r>
              <a:rPr lang="en-US" b="1" dirty="0" smtClean="0"/>
              <a:t>Empirical</a:t>
            </a:r>
            <a:r>
              <a:rPr lang="en-US" b="1" baseline="0" dirty="0" smtClean="0"/>
              <a:t> articles </a:t>
            </a:r>
            <a:r>
              <a:rPr lang="en-US" baseline="0" dirty="0" smtClean="0"/>
              <a:t>– these articles typically have introduction, method, results, and discussion section. The authors of these articles have conducted an empirical study in which they outline their hypotheses, test them, and report and interpret the results. There may be more than one study reported in the article. </a:t>
            </a:r>
          </a:p>
          <a:p>
            <a:pPr marL="171450" indent="-171450">
              <a:buFont typeface="Arial" charset="0"/>
              <a:buChar char="•"/>
            </a:pPr>
            <a:r>
              <a:rPr lang="en-US" b="1" baseline="0" dirty="0" smtClean="0"/>
              <a:t>Review articles </a:t>
            </a:r>
            <a:r>
              <a:rPr lang="en-US" baseline="0" dirty="0" smtClean="0"/>
              <a:t>– organizes, integrates, &amp; evaluates previously published work in an area. Usually the authors are not presenting any new data. Good place to start if you know nothing about a particular area. You can think of this as a more qualitative reflection of the state of the literature on a given topic. The authors identify relations, contradictions, gaps, and inconsistencies in the literature. They usually also address what needs to be examined and clarified within the literature.</a:t>
            </a:r>
          </a:p>
          <a:p>
            <a:pPr marL="171450" indent="-171450">
              <a:buFont typeface="Arial" charset="0"/>
              <a:buChar char="•"/>
            </a:pPr>
            <a:r>
              <a:rPr lang="en-US" b="1" baseline="0" dirty="0" smtClean="0"/>
              <a:t>Theoretical articles </a:t>
            </a:r>
            <a:r>
              <a:rPr lang="en-US" baseline="0" dirty="0" smtClean="0"/>
              <a:t>– present a new theory. The authors describe their theory and may compare/contrast it with old theory, to examine how well new theory fits with existing data. However, if the authors test the theory by collecting some data then the article may actually be an empirical article. </a:t>
            </a:r>
          </a:p>
          <a:p>
            <a:pPr marL="171450" indent="-171450">
              <a:buFont typeface="Arial" charset="0"/>
              <a:buChar char="•"/>
            </a:pPr>
            <a:r>
              <a:rPr lang="en-US" b="1" baseline="0" dirty="0" smtClean="0"/>
              <a:t>Methodological articles </a:t>
            </a:r>
            <a:r>
              <a:rPr lang="en-US" baseline="0" dirty="0" smtClean="0"/>
              <a:t>– present or describe a new data analytic approach, method, or equipment. </a:t>
            </a:r>
          </a:p>
          <a:p>
            <a:pPr marL="171450" indent="-171450">
              <a:buFont typeface="Arial" charset="0"/>
              <a:buChar char="•"/>
            </a:pPr>
            <a:r>
              <a:rPr lang="en-US" b="1" baseline="0" dirty="0" smtClean="0"/>
              <a:t>Meta-analyses</a:t>
            </a:r>
            <a:r>
              <a:rPr lang="en-US" baseline="0" dirty="0" smtClean="0"/>
              <a:t> – similar to review articles, the authors of these articles search the literature on a given topic, but they also collect statistics from those articles. They use these statistics to find effect sizes and patterns. For example, the authors may find 100+ experimental studies that have investigated the effect of violent media on participants’ aggression. After pulling the data from these studies, they might be able to identify the overall general average effect.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4FBE9E8-BAB0-4AA7-8339-E6D566C643FF}" type="slidenum">
              <a:rPr lang="en-US" smtClean="0"/>
              <a:pPr/>
              <a:t>2</a:t>
            </a:fld>
            <a:endParaRPr lang="en-US"/>
          </a:p>
        </p:txBody>
      </p:sp>
    </p:spTree>
    <p:extLst>
      <p:ext uri="{BB962C8B-B14F-4D97-AF65-F5344CB8AC3E}">
        <p14:creationId xmlns:p14="http://schemas.microsoft.com/office/powerpoint/2010/main" val="1089902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charset="0"/>
              <a:buNone/>
            </a:pPr>
            <a:r>
              <a:rPr lang="en-US" b="0" dirty="0" smtClean="0"/>
              <a:t>It</a:t>
            </a:r>
            <a:r>
              <a:rPr lang="en-US" b="0" baseline="0" dirty="0" smtClean="0"/>
              <a:t> is also important to consider whether the information you are reading is considered a primary or secondary source.</a:t>
            </a:r>
          </a:p>
          <a:p>
            <a:pPr marL="0" indent="0">
              <a:buFont typeface="Arial" charset="0"/>
              <a:buNone/>
            </a:pPr>
            <a:endParaRPr lang="en-US" b="0" dirty="0" smtClean="0"/>
          </a:p>
          <a:p>
            <a:pPr marL="171450" indent="-171450">
              <a:buFont typeface="Arial" charset="0"/>
              <a:buChar char="•"/>
            </a:pPr>
            <a:r>
              <a:rPr lang="en-US" b="1" dirty="0" smtClean="0"/>
              <a:t>Primar</a:t>
            </a:r>
            <a:r>
              <a:rPr lang="en-US" b="1" baseline="0" dirty="0" smtClean="0"/>
              <a:t>y Sources</a:t>
            </a:r>
            <a:r>
              <a:rPr lang="en-US" baseline="0" dirty="0" smtClean="0"/>
              <a:t> - </a:t>
            </a:r>
            <a:r>
              <a:rPr lang="en-US" dirty="0" smtClean="0"/>
              <a:t>Presents new empirical research (like the empirical studies we just talked about). This is original</a:t>
            </a:r>
            <a:r>
              <a:rPr lang="en-US" baseline="0" dirty="0" smtClean="0"/>
              <a:t> published work that includes descriptions of the rationale of the study &amp; specific info that could be used to replicate the study. In other fields, this could be diaries, speeches, letters, interviews, news film footage, autobiographies, etc. </a:t>
            </a:r>
            <a:endParaRPr lang="en-US" dirty="0" smtClean="0"/>
          </a:p>
          <a:p>
            <a:pPr marL="171450" indent="-171450">
              <a:buFont typeface="Arial" charset="0"/>
              <a:buChar char="•"/>
            </a:pPr>
            <a:endParaRPr lang="en-US" dirty="0" smtClean="0"/>
          </a:p>
          <a:p>
            <a:pPr marL="171450" indent="-171450">
              <a:buFont typeface="Arial" charset="0"/>
              <a:buChar char="•"/>
            </a:pPr>
            <a:r>
              <a:rPr lang="en-US" b="1" dirty="0" smtClean="0"/>
              <a:t>Secondary</a:t>
            </a:r>
            <a:r>
              <a:rPr lang="en-US" b="1" baseline="0" dirty="0" smtClean="0"/>
              <a:t> sources </a:t>
            </a:r>
            <a:r>
              <a:rPr lang="en-US" baseline="0" dirty="0" smtClean="0"/>
              <a:t>– those that d</a:t>
            </a:r>
            <a:r>
              <a:rPr lang="en-US" dirty="0" smtClean="0"/>
              <a:t>escribe or summarize previously published work. Review</a:t>
            </a:r>
            <a:r>
              <a:rPr lang="en-US" baseline="0" dirty="0" smtClean="0"/>
              <a:t> articles, theoretical articles, textbooks, chapters, popular magazines, etc. </a:t>
            </a:r>
          </a:p>
          <a:p>
            <a:pPr marL="171450" indent="-171450">
              <a:buFont typeface="Arial" charset="0"/>
              <a:buChar char="•"/>
            </a:pPr>
            <a:endParaRPr lang="en-US" baseline="0" dirty="0" smtClean="0"/>
          </a:p>
          <a:p>
            <a:pPr marL="171450" indent="-171450">
              <a:buFont typeface="Arial" charset="0"/>
              <a:buChar char="•"/>
            </a:pPr>
            <a:r>
              <a:rPr lang="en-US" baseline="0" dirty="0" smtClean="0"/>
              <a:t>Reading secondary sources can be an excellent place to start to learn about a topic; however, it is really important that you read the original work – why?</a:t>
            </a:r>
          </a:p>
          <a:p>
            <a:pPr marL="628650" lvl="1" indent="-171450">
              <a:buFont typeface="Arial" charset="0"/>
              <a:buChar char="•"/>
            </a:pPr>
            <a:r>
              <a:rPr lang="en-US" baseline="0" dirty="0" smtClean="0"/>
              <a:t>It’ll improve your understanding </a:t>
            </a:r>
          </a:p>
          <a:p>
            <a:pPr marL="628650" lvl="1" indent="-171450">
              <a:buFont typeface="Arial" charset="0"/>
              <a:buChar char="•"/>
            </a:pPr>
            <a:r>
              <a:rPr lang="en-US" baseline="0" dirty="0" smtClean="0"/>
              <a:t>Secondary authors could be wrong (books are not always subject to the same standards as journal articles), only presented part of the story (or story that fit with their perspective), make sure you’re getting your facts straight (otherwise, can be like the telephone game).</a:t>
            </a:r>
          </a:p>
          <a:p>
            <a:pPr marL="628650" lvl="1" indent="-171450">
              <a:buFont typeface="Arial" charset="0"/>
              <a:buChar char="•"/>
            </a:pPr>
            <a:r>
              <a:rPr lang="en-US" baseline="0" dirty="0" smtClean="0"/>
              <a:t>The secondary source may only present a summary of the information or present portions of the original work; thus, you’d need to go to the original source in order to evaluate the quality of the study.</a:t>
            </a:r>
            <a:endParaRPr lang="en-US" dirty="0" smtClean="0"/>
          </a:p>
          <a:p>
            <a:endParaRPr lang="en-US" dirty="0"/>
          </a:p>
        </p:txBody>
      </p:sp>
      <p:sp>
        <p:nvSpPr>
          <p:cNvPr id="4" name="Slide Number Placeholder 3"/>
          <p:cNvSpPr>
            <a:spLocks noGrp="1"/>
          </p:cNvSpPr>
          <p:nvPr>
            <p:ph type="sldNum" sz="quarter" idx="10"/>
          </p:nvPr>
        </p:nvSpPr>
        <p:spPr/>
        <p:txBody>
          <a:bodyPr/>
          <a:lstStyle/>
          <a:p>
            <a:fld id="{74FBE9E8-BAB0-4AA7-8339-E6D566C643FF}" type="slidenum">
              <a:rPr lang="en-US" smtClean="0"/>
              <a:pPr/>
              <a:t>3</a:t>
            </a:fld>
            <a:endParaRPr lang="en-US"/>
          </a:p>
        </p:txBody>
      </p:sp>
    </p:spTree>
    <p:extLst>
      <p:ext uri="{BB962C8B-B14F-4D97-AF65-F5344CB8AC3E}">
        <p14:creationId xmlns:p14="http://schemas.microsoft.com/office/powerpoint/2010/main" val="1770567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dirty="0" smtClean="0"/>
              <a:t>One way to search the literature at</a:t>
            </a:r>
            <a:r>
              <a:rPr lang="en-US" baseline="0" dirty="0" smtClean="0"/>
              <a:t> KSU is to use the library </a:t>
            </a:r>
            <a:r>
              <a:rPr lang="en-US" baseline="0" dirty="0" err="1" smtClean="0"/>
              <a:t>Supersearch</a:t>
            </a:r>
            <a:r>
              <a:rPr lang="en-US" baseline="0" dirty="0" smtClean="0"/>
              <a:t>, which searches through the KSU holdings. These holdings include books, magazines, journal articles, etc. Using restrictions functions you can narrow search by year or publication type. </a:t>
            </a:r>
          </a:p>
          <a:p>
            <a:pPr marL="171450" indent="-171450">
              <a:buFont typeface="Arial" charset="0"/>
              <a:buChar char="•"/>
            </a:pPr>
            <a:r>
              <a:rPr lang="en-US" baseline="0" dirty="0" smtClean="0"/>
              <a:t>However, if you are looking specifically for research articles in the field of psychology then there are databases that psychology focused. The KSU library provides a guide to the psychology-related databases at the link provided above.</a:t>
            </a:r>
          </a:p>
          <a:p>
            <a:pPr marL="628650" lvl="1" indent="-171450">
              <a:buFont typeface="Arial" charset="0"/>
              <a:buChar char="•"/>
            </a:pPr>
            <a:r>
              <a:rPr lang="en-US" baseline="0" dirty="0" smtClean="0"/>
              <a:t>One popular database is </a:t>
            </a:r>
            <a:r>
              <a:rPr lang="en-US" baseline="0" dirty="0" err="1" smtClean="0"/>
              <a:t>PsychINFO</a:t>
            </a:r>
            <a:r>
              <a:rPr lang="en-US" baseline="0" dirty="0" smtClean="0"/>
              <a:t>, which allows us to use an advanced search option. Within this option, we can narrow our search by year, publication type, sample characteristics, research type (e.g., review, empirical). If we want only peer-reviewed sources, then we can indicate that in this search. Additionally, there is a thesaurus function in </a:t>
            </a:r>
            <a:r>
              <a:rPr lang="en-US" baseline="0" dirty="0" err="1" smtClean="0"/>
              <a:t>PsychINFO</a:t>
            </a:r>
            <a:r>
              <a:rPr lang="en-US" baseline="0" dirty="0" smtClean="0"/>
              <a:t>, which may provide alternative search terms (e.g., youth vs. adolescents)</a:t>
            </a:r>
          </a:p>
          <a:p>
            <a:pPr marL="628650" lvl="1" indent="-171450">
              <a:buFont typeface="Arial" charset="0"/>
              <a:buChar char="•"/>
            </a:pPr>
            <a:r>
              <a:rPr lang="en-US" baseline="0" dirty="0" smtClean="0"/>
              <a:t>Once we find an article that meets our specifications, it might be a good idea to review the reference section of that article. We may also search the literature to see if there are any new articles that cite this article. </a:t>
            </a:r>
            <a:endParaRPr lang="en-US" dirty="0"/>
          </a:p>
        </p:txBody>
      </p:sp>
      <p:sp>
        <p:nvSpPr>
          <p:cNvPr id="4" name="Slide Number Placeholder 3"/>
          <p:cNvSpPr>
            <a:spLocks noGrp="1"/>
          </p:cNvSpPr>
          <p:nvPr>
            <p:ph type="sldNum" sz="quarter" idx="10"/>
          </p:nvPr>
        </p:nvSpPr>
        <p:spPr/>
        <p:txBody>
          <a:bodyPr/>
          <a:lstStyle/>
          <a:p>
            <a:fld id="{74FBE9E8-BAB0-4AA7-8339-E6D566C643FF}" type="slidenum">
              <a:rPr lang="en-US" smtClean="0"/>
              <a:pPr/>
              <a:t>4</a:t>
            </a:fld>
            <a:endParaRPr lang="en-US"/>
          </a:p>
        </p:txBody>
      </p:sp>
    </p:spTree>
    <p:extLst>
      <p:ext uri="{BB962C8B-B14F-4D97-AF65-F5344CB8AC3E}">
        <p14:creationId xmlns:p14="http://schemas.microsoft.com/office/powerpoint/2010/main" val="3027283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defTabSz="933328">
              <a:buFont typeface="Arial" charset="0"/>
              <a:buChar char="•"/>
              <a:defRPr/>
            </a:pPr>
            <a:r>
              <a:rPr lang="en-US" dirty="0" smtClean="0"/>
              <a:t>Might take a little while for you to figure out the key words in the </a:t>
            </a:r>
            <a:r>
              <a:rPr lang="en-US" dirty="0" smtClean="0"/>
              <a:t>field,</a:t>
            </a:r>
            <a:r>
              <a:rPr lang="en-US" baseline="0" dirty="0" smtClean="0"/>
              <a:t> which is why some general searches through google or google scholar might be helpful.</a:t>
            </a:r>
          </a:p>
          <a:p>
            <a:pPr marL="171450" indent="-171450" defTabSz="933328">
              <a:buFont typeface="Arial" charset="0"/>
              <a:buChar char="•"/>
              <a:defRPr/>
            </a:pPr>
            <a:r>
              <a:rPr lang="en-US" baseline="0" dirty="0" smtClean="0"/>
              <a:t>Authors of research typically specialize in topics and thus are likely to publish multiple works on the same topic. It may be worthwhile to conduct a literature search of the author to see if you can find his or her vita (i.e., academic resume). You may also want to see if the author has a lab website where they discuss their specific research projects.</a:t>
            </a:r>
          </a:p>
          <a:p>
            <a:pPr marL="171450" indent="-171450" defTabSz="933328">
              <a:buFont typeface="Arial" charset="0"/>
              <a:buChar char="•"/>
              <a:defRPr/>
            </a:pPr>
            <a:r>
              <a:rPr lang="en-US" baseline="0" dirty="0" smtClean="0"/>
              <a:t>Don’t forget to use the services provided by the library. Most university libraries have guides and staff to assist you in your research. At KSU, we even have a chat service that is available. </a:t>
            </a:r>
          </a:p>
          <a:p>
            <a:pPr marL="171450" indent="-171450" defTabSz="933328">
              <a:buFont typeface="Arial" charset="0"/>
              <a:buChar char="•"/>
              <a:defRPr/>
            </a:pPr>
            <a:r>
              <a:rPr lang="en-US" baseline="0" dirty="0" smtClean="0"/>
              <a:t>As you are conducting your literature search you may realize that it is bigger or smaller than you initially thought; thus, you may have to expand or restrict your searches. For example, if you are interested in examining the effects of bullying, you might find that this is far to large of a literature. You may need to narrow it down by say focusing on cyberbullying and maybe even go further by examining the effects of cyberbullying on adolescents who have disabilities. In other cases, you may find you need to expand your searches. </a:t>
            </a:r>
            <a:endParaRPr lang="en-US" dirty="0"/>
          </a:p>
        </p:txBody>
      </p:sp>
      <p:sp>
        <p:nvSpPr>
          <p:cNvPr id="4" name="Slide Number Placeholder 3"/>
          <p:cNvSpPr>
            <a:spLocks noGrp="1"/>
          </p:cNvSpPr>
          <p:nvPr>
            <p:ph type="sldNum" sz="quarter" idx="10"/>
          </p:nvPr>
        </p:nvSpPr>
        <p:spPr/>
        <p:txBody>
          <a:bodyPr/>
          <a:lstStyle/>
          <a:p>
            <a:fld id="{74FBE9E8-BAB0-4AA7-8339-E6D566C643FF}" type="slidenum">
              <a:rPr lang="en-US" smtClean="0"/>
              <a:pPr/>
              <a:t>5</a:t>
            </a:fld>
            <a:endParaRPr lang="en-US"/>
          </a:p>
        </p:txBody>
      </p:sp>
    </p:spTree>
    <p:extLst>
      <p:ext uri="{BB962C8B-B14F-4D97-AF65-F5344CB8AC3E}">
        <p14:creationId xmlns:p14="http://schemas.microsoft.com/office/powerpoint/2010/main" val="2930420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BE9E8-BAB0-4AA7-8339-E6D566C643FF}" type="slidenum">
              <a:rPr lang="en-US" smtClean="0"/>
              <a:pPr/>
              <a:t>6</a:t>
            </a:fld>
            <a:endParaRPr lang="en-US"/>
          </a:p>
        </p:txBody>
      </p:sp>
    </p:spTree>
    <p:extLst>
      <p:ext uri="{BB962C8B-B14F-4D97-AF65-F5344CB8AC3E}">
        <p14:creationId xmlns:p14="http://schemas.microsoft.com/office/powerpoint/2010/main" val="27728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DFD3550-1499-FD42-89F8-235AEA8639C0}" type="datetime1">
              <a:rPr lang="en-US" smtClean="0"/>
              <a:t>5/21/17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49B5FD7-5BFD-4FA3-89AE-8E231EB288F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8DB515-E51E-4A4B-82A4-3CD61988481C}" type="datetime1">
              <a:rPr lang="en-US" smtClean="0"/>
              <a:t>5/21/17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B5FD7-5BFD-4FA3-89AE-8E231EB288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C79C87E-CA44-5649-A9EB-51662A46D9F5}" type="datetime1">
              <a:rPr lang="en-US" smtClean="0"/>
              <a:t>5/21/17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49B5FD7-5BFD-4FA3-89AE-8E231EB288F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2614D28-FFE8-8444-AF18-B49770B79499}" type="datetime1">
              <a:rPr lang="en-US" smtClean="0"/>
              <a:t>5/21/17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49B5FD7-5BFD-4FA3-89AE-8E231EB288F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5AB3317-8A53-7946-B9F3-AF8EB209B31A}" type="datetime1">
              <a:rPr lang="en-US" smtClean="0"/>
              <a:t>5/21/17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49B5FD7-5BFD-4FA3-89AE-8E231EB288F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BA24A42-A7AD-F74D-A714-4E19F48FDF44}" type="datetime1">
              <a:rPr lang="en-US" smtClean="0"/>
              <a:t>5/21/17</a:t>
            </a:fld>
            <a:endParaRPr lang="en-US"/>
          </a:p>
        </p:txBody>
      </p:sp>
      <p:sp>
        <p:nvSpPr>
          <p:cNvPr id="10" name="Slide Number Placeholder 9"/>
          <p:cNvSpPr>
            <a:spLocks noGrp="1"/>
          </p:cNvSpPr>
          <p:nvPr>
            <p:ph type="sldNum" sz="quarter" idx="16"/>
          </p:nvPr>
        </p:nvSpPr>
        <p:spPr/>
        <p:txBody>
          <a:bodyPr rtlCol="0"/>
          <a:lstStyle/>
          <a:p>
            <a:fld id="{F49B5FD7-5BFD-4FA3-89AE-8E231EB288F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72EDAD9-60EC-8044-9BC5-3D65A7D61AAF}" type="datetime1">
              <a:rPr lang="en-US" smtClean="0"/>
              <a:t>5/21/17</a:t>
            </a:fld>
            <a:endParaRPr lang="en-US"/>
          </a:p>
        </p:txBody>
      </p:sp>
      <p:sp>
        <p:nvSpPr>
          <p:cNvPr id="12" name="Slide Number Placeholder 11"/>
          <p:cNvSpPr>
            <a:spLocks noGrp="1"/>
          </p:cNvSpPr>
          <p:nvPr>
            <p:ph type="sldNum" sz="quarter" idx="16"/>
          </p:nvPr>
        </p:nvSpPr>
        <p:spPr/>
        <p:txBody>
          <a:bodyPr rtlCol="0"/>
          <a:lstStyle/>
          <a:p>
            <a:fld id="{F49B5FD7-5BFD-4FA3-89AE-8E231EB288F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C6DC45-BF9D-B34E-93DF-DFC450D4D9C3}" type="datetime1">
              <a:rPr lang="en-US" smtClean="0"/>
              <a:t>5/21/17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49B5FD7-5BFD-4FA3-89AE-8E231EB288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7D8DC-2DBE-8E44-A3CB-0899339DDA4E}" type="datetime1">
              <a:rPr lang="en-US" smtClean="0"/>
              <a:t>5/21/17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49B5FD7-5BFD-4FA3-89AE-8E231EB288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B2062C2-24F1-6449-9C51-5CC9DB23B63A}" type="datetime1">
              <a:rPr lang="en-US" smtClean="0"/>
              <a:t>5/21/17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49B5FD7-5BFD-4FA3-89AE-8E231EB288F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A1AD0A1-9D71-2C4A-84F4-D60C5B23D356}" type="datetime1">
              <a:rPr lang="en-US" smtClean="0"/>
              <a:t>5/21/17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49B5FD7-5BFD-4FA3-89AE-8E231EB288F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8D543D4-FCE4-7D41-89F1-CAA71E7D9F26}" type="datetime1">
              <a:rPr lang="en-US" smtClean="0"/>
              <a:t>5/21/17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49B5FD7-5BFD-4FA3-89AE-8E231EB288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library.kennesaw.edu/index.php" TargetMode="External"/><Relationship Id="rId4" Type="http://schemas.openxmlformats.org/officeDocument/2006/relationships/hyperlink" Target="http://libguides.kennesaw.edu/content.php?pid=610003"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libguides.kennesaw.edu/index.php" TargetMode="External"/><Relationship Id="rId4" Type="http://schemas.openxmlformats.org/officeDocument/2006/relationships/hyperlink" Target="http://library.kennesaw.edu/services/researchappointments.php"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dirty="0" smtClean="0"/>
              <a:t/>
            </a:r>
            <a:br>
              <a:rPr dirty="0" smtClean="0"/>
            </a:br>
            <a:r>
              <a:rPr lang="en-US" dirty="0" smtClean="0"/>
              <a:t>Searching the Literature</a:t>
            </a:r>
            <a:endParaRPr lang="en-US" dirty="0"/>
          </a:p>
        </p:txBody>
      </p:sp>
      <p:sp>
        <p:nvSpPr>
          <p:cNvPr id="3" name="Subtitle 2"/>
          <p:cNvSpPr>
            <a:spLocks noGrp="1"/>
          </p:cNvSpPr>
          <p:nvPr>
            <p:ph type="subTitle" idx="1"/>
          </p:nvPr>
        </p:nvSpPr>
        <p:spPr/>
        <p:txBody>
          <a:bodyPr/>
          <a:lstStyle/>
          <a:p>
            <a:r>
              <a:rPr lang="en-US" dirty="0" smtClean="0"/>
              <a:t>Foundations of Science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articles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Empirical articles</a:t>
            </a:r>
          </a:p>
          <a:p>
            <a:pPr lvl="1"/>
            <a:r>
              <a:rPr lang="en-US" dirty="0" smtClean="0"/>
              <a:t>Reports of original research</a:t>
            </a:r>
          </a:p>
          <a:p>
            <a:pPr lvl="1"/>
            <a:r>
              <a:rPr lang="en-US" dirty="0" smtClean="0"/>
              <a:t>Typically have intro, method, results, &amp; discussion</a:t>
            </a:r>
          </a:p>
          <a:p>
            <a:r>
              <a:rPr lang="en-US" dirty="0"/>
              <a:t>Review articles</a:t>
            </a:r>
          </a:p>
          <a:p>
            <a:pPr lvl="1"/>
            <a:r>
              <a:rPr lang="en-US" dirty="0"/>
              <a:t>Organizes, integrates, &amp; evaluates previous work</a:t>
            </a:r>
          </a:p>
          <a:p>
            <a:r>
              <a:rPr lang="en-US" dirty="0" smtClean="0"/>
              <a:t>Theoretical </a:t>
            </a:r>
            <a:r>
              <a:rPr lang="en-US" dirty="0"/>
              <a:t>articles</a:t>
            </a:r>
          </a:p>
          <a:p>
            <a:pPr lvl="1"/>
            <a:r>
              <a:rPr lang="en-US" dirty="0"/>
              <a:t>Presenting new theory, refining existing theory</a:t>
            </a:r>
          </a:p>
          <a:p>
            <a:r>
              <a:rPr lang="en-US" dirty="0"/>
              <a:t>Methodological articles</a:t>
            </a:r>
          </a:p>
          <a:p>
            <a:pPr lvl="1"/>
            <a:r>
              <a:rPr lang="en-US" dirty="0"/>
              <a:t>Presenting new data analytic approaches, methods, equipment</a:t>
            </a:r>
          </a:p>
          <a:p>
            <a:r>
              <a:rPr lang="en-US" dirty="0" smtClean="0"/>
              <a:t>Meta-analyses</a:t>
            </a:r>
          </a:p>
          <a:p>
            <a:pPr lvl="1"/>
            <a:r>
              <a:rPr lang="en-US" dirty="0" smtClean="0"/>
              <a:t>Review</a:t>
            </a:r>
            <a:r>
              <a:rPr lang="en-US" dirty="0"/>
              <a:t> </a:t>
            </a:r>
            <a:r>
              <a:rPr lang="en-US" dirty="0" smtClean="0"/>
              <a:t>the literature, use statistics to find effect sizes and patterns</a:t>
            </a:r>
          </a:p>
        </p:txBody>
      </p:sp>
      <p:sp>
        <p:nvSpPr>
          <p:cNvPr id="4" name="TextBox 3"/>
          <p:cNvSpPr txBox="1"/>
          <p:nvPr/>
        </p:nvSpPr>
        <p:spPr>
          <a:xfrm>
            <a:off x="6248400" y="6400800"/>
            <a:ext cx="2590800" cy="369332"/>
          </a:xfrm>
          <a:prstGeom prst="rect">
            <a:avLst/>
          </a:prstGeom>
          <a:noFill/>
        </p:spPr>
        <p:txBody>
          <a:bodyPr wrap="square" rtlCol="0">
            <a:spAutoFit/>
          </a:bodyPr>
          <a:lstStyle/>
          <a:p>
            <a:r>
              <a:rPr lang="en-US" dirty="0" smtClean="0"/>
              <a:t>APA manual Chapter 1</a:t>
            </a:r>
            <a:endParaRPr lang="en-US" dirty="0"/>
          </a:p>
        </p:txBody>
      </p:sp>
    </p:spTree>
    <p:extLst>
      <p:ext uri="{BB962C8B-B14F-4D97-AF65-F5344CB8AC3E}">
        <p14:creationId xmlns:p14="http://schemas.microsoft.com/office/powerpoint/2010/main" val="2418294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vs. Secondary Sources</a:t>
            </a:r>
            <a:endParaRPr lang="en-US" dirty="0"/>
          </a:p>
        </p:txBody>
      </p:sp>
      <p:sp>
        <p:nvSpPr>
          <p:cNvPr id="3" name="Content Placeholder 2"/>
          <p:cNvSpPr>
            <a:spLocks noGrp="1"/>
          </p:cNvSpPr>
          <p:nvPr>
            <p:ph sz="quarter" idx="1"/>
          </p:nvPr>
        </p:nvSpPr>
        <p:spPr/>
        <p:txBody>
          <a:bodyPr>
            <a:normAutofit/>
          </a:bodyPr>
          <a:lstStyle/>
          <a:p>
            <a:r>
              <a:rPr lang="en-US" dirty="0" smtClean="0"/>
              <a:t>Primary</a:t>
            </a:r>
          </a:p>
          <a:p>
            <a:pPr lvl="1"/>
            <a:r>
              <a:rPr lang="en-US" dirty="0" smtClean="0"/>
              <a:t>Original source</a:t>
            </a:r>
          </a:p>
          <a:p>
            <a:r>
              <a:rPr lang="en-US" dirty="0" smtClean="0"/>
              <a:t>Secondary</a:t>
            </a:r>
          </a:p>
          <a:p>
            <a:pPr lvl="1"/>
            <a:r>
              <a:rPr lang="en-US" dirty="0" smtClean="0"/>
              <a:t>Describes or summarizes previously published work</a:t>
            </a:r>
          </a:p>
          <a:p>
            <a:pPr lvl="1"/>
            <a:endParaRPr lang="en-US" dirty="0" smtClean="0"/>
          </a:p>
          <a:p>
            <a:r>
              <a:rPr lang="en-US" dirty="0" smtClean="0"/>
              <a:t>Why is it important to read the original work?</a:t>
            </a:r>
          </a:p>
          <a:p>
            <a:pPr lvl="1"/>
            <a:r>
              <a:rPr lang="en-US" dirty="0"/>
              <a:t>Improve your understanding</a:t>
            </a:r>
          </a:p>
          <a:p>
            <a:pPr lvl="1"/>
            <a:r>
              <a:rPr lang="en-US" dirty="0" smtClean="0"/>
              <a:t>Secondary source could be wrong</a:t>
            </a:r>
          </a:p>
          <a:p>
            <a:pPr lvl="1"/>
            <a:r>
              <a:rPr lang="en-US" dirty="0" smtClean="0"/>
              <a:t>More clearly evaluate the quality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the Literature</a:t>
            </a:r>
            <a:endParaRPr lang="en-US" dirty="0"/>
          </a:p>
        </p:txBody>
      </p:sp>
      <p:sp>
        <p:nvSpPr>
          <p:cNvPr id="3" name="Content Placeholder 2"/>
          <p:cNvSpPr>
            <a:spLocks noGrp="1"/>
          </p:cNvSpPr>
          <p:nvPr>
            <p:ph sz="quarter" idx="1"/>
          </p:nvPr>
        </p:nvSpPr>
        <p:spPr/>
        <p:txBody>
          <a:bodyPr>
            <a:normAutofit/>
          </a:bodyPr>
          <a:lstStyle/>
          <a:p>
            <a:r>
              <a:rPr lang="en-US" dirty="0" smtClean="0"/>
              <a:t>KSU </a:t>
            </a:r>
            <a:r>
              <a:rPr lang="en-US" dirty="0" err="1" smtClean="0"/>
              <a:t>Supersearch</a:t>
            </a:r>
            <a:endParaRPr lang="en-US" dirty="0" smtClean="0"/>
          </a:p>
          <a:p>
            <a:pPr lvl="1"/>
            <a:r>
              <a:rPr lang="en-US" dirty="0">
                <a:hlinkClick r:id="rId3"/>
              </a:rPr>
              <a:t>http://library.kennesaw.edu/index.php</a:t>
            </a:r>
            <a:endParaRPr lang="en-US" dirty="0"/>
          </a:p>
          <a:p>
            <a:r>
              <a:rPr lang="en-US" dirty="0" smtClean="0"/>
              <a:t>Databases</a:t>
            </a:r>
            <a:endParaRPr lang="en-US" dirty="0" smtClean="0">
              <a:hlinkClick r:id="rId4"/>
            </a:endParaRPr>
          </a:p>
          <a:p>
            <a:pPr lvl="1"/>
            <a:r>
              <a:rPr lang="en-US" dirty="0" smtClean="0"/>
              <a:t>Psychology Databases</a:t>
            </a:r>
            <a:endParaRPr lang="en-US" dirty="0"/>
          </a:p>
          <a:p>
            <a:pPr lvl="2"/>
            <a:r>
              <a:rPr lang="en-US" dirty="0" smtClean="0">
                <a:hlinkClick r:id="rId4"/>
              </a:rPr>
              <a:t>http</a:t>
            </a:r>
            <a:r>
              <a:rPr lang="en-US" dirty="0">
                <a:hlinkClick r:id="rId4"/>
              </a:rPr>
              <a:t>://</a:t>
            </a:r>
            <a:r>
              <a:rPr lang="en-US" dirty="0" smtClean="0">
                <a:hlinkClick r:id="rId4"/>
              </a:rPr>
              <a:t>libguides.kennesaw.edu/content.php?pid=610003</a:t>
            </a:r>
            <a:r>
              <a:rPr lang="en-US" dirty="0" smtClean="0"/>
              <a:t> </a:t>
            </a:r>
            <a:endParaRPr lang="en-US" dirty="0"/>
          </a:p>
          <a:p>
            <a:pPr lvl="1"/>
            <a:r>
              <a:rPr lang="en-US" dirty="0" err="1" smtClean="0"/>
              <a:t>PsychINFO</a:t>
            </a:r>
            <a:endParaRPr lang="en-US" dirty="0" smtClean="0"/>
          </a:p>
          <a:p>
            <a:pPr lvl="2"/>
            <a:r>
              <a:rPr lang="en-US" dirty="0"/>
              <a:t>Use search restrictions, thesaurus, subject or key word searches</a:t>
            </a:r>
          </a:p>
          <a:p>
            <a:pPr lvl="2"/>
            <a:r>
              <a:rPr lang="en-US" dirty="0" smtClean="0"/>
              <a:t>Use reference section, new citations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linds(horizontal)">
                                      <p:cBhvr>
                                        <p:cTn id="31" dur="500"/>
                                        <p:tgtEl>
                                          <p:spTgt spid="3">
                                            <p:txEl>
                                              <p:pRg st="7" end="7"/>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linds(horizontal)">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the Literature</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92500" lnSpcReduction="10000"/>
          </a:bodyPr>
          <a:lstStyle/>
          <a:p>
            <a:r>
              <a:rPr lang="en-US" dirty="0" smtClean="0"/>
              <a:t>Google Scholar</a:t>
            </a:r>
          </a:p>
          <a:p>
            <a:r>
              <a:rPr lang="en-US" dirty="0" smtClean="0"/>
              <a:t>Internet search Author(s)</a:t>
            </a:r>
          </a:p>
          <a:p>
            <a:pPr lvl="1"/>
            <a:r>
              <a:rPr lang="en-US" dirty="0" smtClean="0"/>
              <a:t>Check out vita</a:t>
            </a:r>
          </a:p>
          <a:p>
            <a:pPr lvl="1"/>
            <a:r>
              <a:rPr lang="en-US" dirty="0" smtClean="0"/>
              <a:t>Lab website</a:t>
            </a:r>
          </a:p>
          <a:p>
            <a:r>
              <a:rPr lang="en-US" dirty="0" smtClean="0"/>
              <a:t>Library Services</a:t>
            </a:r>
          </a:p>
          <a:p>
            <a:pPr lvl="1"/>
            <a:r>
              <a:rPr lang="en-US" dirty="0" smtClean="0"/>
              <a:t>Research Guides</a:t>
            </a:r>
          </a:p>
          <a:p>
            <a:pPr lvl="2"/>
            <a:r>
              <a:rPr lang="en-US" dirty="0">
                <a:hlinkClick r:id="rId3"/>
              </a:rPr>
              <a:t>http://</a:t>
            </a:r>
            <a:r>
              <a:rPr lang="en-US" dirty="0" smtClean="0">
                <a:hlinkClick r:id="rId3"/>
              </a:rPr>
              <a:t>libguides.kennesaw.edu/index.php</a:t>
            </a:r>
            <a:endParaRPr lang="en-US" dirty="0" smtClean="0"/>
          </a:p>
          <a:p>
            <a:pPr lvl="1"/>
            <a:r>
              <a:rPr lang="en-US" dirty="0" smtClean="0"/>
              <a:t>Research Appointments</a:t>
            </a:r>
          </a:p>
          <a:p>
            <a:pPr lvl="2"/>
            <a:r>
              <a:rPr lang="en-US" dirty="0">
                <a:hlinkClick r:id="rId4"/>
              </a:rPr>
              <a:t>http://</a:t>
            </a:r>
            <a:r>
              <a:rPr lang="en-US" dirty="0" smtClean="0">
                <a:hlinkClick r:id="rId4"/>
              </a:rPr>
              <a:t>library.kennesaw.edu/services/researchappointments.php</a:t>
            </a:r>
            <a:r>
              <a:rPr lang="en-US" dirty="0" smtClean="0"/>
              <a:t>    </a:t>
            </a:r>
          </a:p>
          <a:p>
            <a:endParaRPr lang="en-US" dirty="0" smtClean="0"/>
          </a:p>
          <a:p>
            <a:r>
              <a:rPr lang="en-US" dirty="0" smtClean="0"/>
              <a:t>You may have to expand/restrict your searches</a:t>
            </a:r>
            <a:endParaRPr lang="en-US" dirty="0"/>
          </a:p>
        </p:txBody>
      </p:sp>
    </p:spTree>
    <p:extLst>
      <p:ext uri="{BB962C8B-B14F-4D97-AF65-F5344CB8AC3E}">
        <p14:creationId xmlns:p14="http://schemas.microsoft.com/office/powerpoint/2010/main" val="25515959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linds(horizontal)">
                                      <p:cBhvr>
                                        <p:cTn id="40" dur="500"/>
                                        <p:tgtEl>
                                          <p:spTgt spid="3">
                                            <p:txEl>
                                              <p:pRg st="7" end="7"/>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linds(horizontal)">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blinds(horizontal)">
                                      <p:cBhvr>
                                        <p:cTn id="4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743200"/>
            <a:ext cx="8113713" cy="2819400"/>
          </a:xfrm>
        </p:spPr>
        <p:txBody>
          <a:bodyPr/>
          <a:lstStyle/>
          <a:p>
            <a:pPr marL="514350" indent="-514350">
              <a:buAutoNum type="arabicPeriod"/>
            </a:pPr>
            <a:r>
              <a:rPr lang="en-US" dirty="0" smtClean="0"/>
              <a:t>Explain the difference between articles that are empirical and those that are reviews.</a:t>
            </a:r>
          </a:p>
          <a:p>
            <a:pPr marL="514350" indent="-514350">
              <a:buAutoNum type="arabicPeriod"/>
            </a:pPr>
            <a:r>
              <a:rPr lang="en-US" dirty="0" smtClean="0"/>
              <a:t>Identify ways to narrow your literature search.</a:t>
            </a:r>
          </a:p>
          <a:p>
            <a:pPr marL="514350" indent="-514350">
              <a:buAutoNum type="arabicPeriod"/>
            </a:pPr>
            <a:r>
              <a:rPr lang="en-US" dirty="0" smtClean="0"/>
              <a:t>When writing research papers why is it preferable to use primary sources?</a:t>
            </a:r>
            <a:endParaRPr lang="en-US" dirty="0"/>
          </a:p>
        </p:txBody>
      </p:sp>
      <p:sp>
        <p:nvSpPr>
          <p:cNvPr id="3" name="Title 2"/>
          <p:cNvSpPr>
            <a:spLocks noGrp="1"/>
          </p:cNvSpPr>
          <p:nvPr>
            <p:ph type="title"/>
          </p:nvPr>
        </p:nvSpPr>
        <p:spPr/>
        <p:txBody>
          <a:bodyPr/>
          <a:lstStyle/>
          <a:p>
            <a:r>
              <a:rPr lang="en-US" dirty="0" smtClean="0"/>
              <a:t>Mini-Review</a:t>
            </a:r>
            <a:endParaRPr lang="en-US" dirty="0"/>
          </a:p>
        </p:txBody>
      </p:sp>
    </p:spTree>
    <p:extLst>
      <p:ext uri="{BB962C8B-B14F-4D97-AF65-F5344CB8AC3E}">
        <p14:creationId xmlns:p14="http://schemas.microsoft.com/office/powerpoint/2010/main" val="567054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2220</TotalTime>
  <Words>1231</Words>
  <Application>Microsoft Macintosh PowerPoint</Application>
  <PresentationFormat>On-screen Show (4:3)</PresentationFormat>
  <Paragraphs>83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Tw Cen MT</vt:lpstr>
      <vt:lpstr>Wingdings</vt:lpstr>
      <vt:lpstr>Wingdings 2</vt:lpstr>
      <vt:lpstr>Arial</vt:lpstr>
      <vt:lpstr>Median</vt:lpstr>
      <vt:lpstr> Searching the Literature</vt:lpstr>
      <vt:lpstr>Types of articles</vt:lpstr>
      <vt:lpstr>Primary vs. Secondary Sources</vt:lpstr>
      <vt:lpstr>Searching the Literature</vt:lpstr>
      <vt:lpstr>Searching the Literature</vt:lpstr>
      <vt:lpstr>Mini-Review</vt:lpstr>
    </vt:vector>
  </TitlesOfParts>
  <Company>Kennesaw State Univerity</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Getting &amp; Developing Research Ideas</dc:title>
  <dc:creator>JUser</dc:creator>
  <cp:lastModifiedBy>Microsoft Office User</cp:lastModifiedBy>
  <cp:revision>145</cp:revision>
  <cp:lastPrinted>2015-08-13T20:30:24Z</cp:lastPrinted>
  <dcterms:created xsi:type="dcterms:W3CDTF">2008-09-01T22:18:00Z</dcterms:created>
  <dcterms:modified xsi:type="dcterms:W3CDTF">2017-05-21T13:32:03Z</dcterms:modified>
</cp:coreProperties>
</file>