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6"/>
  </p:notesMasterIdLst>
  <p:handoutMasterIdLst>
    <p:handoutMasterId r:id="rId7"/>
  </p:handoutMasterIdLst>
  <p:sldIdLst>
    <p:sldId id="357" r:id="rId2"/>
    <p:sldId id="366" r:id="rId3"/>
    <p:sldId id="367" r:id="rId4"/>
    <p:sldId id="365" r:id="rId5"/>
  </p:sldIdLst>
  <p:sldSz cx="9144000" cy="6858000" type="screen4x3"/>
  <p:notesSz cx="69596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72" autoAdjust="0"/>
    <p:restoredTop sz="57447" autoAdjust="0"/>
  </p:normalViewPr>
  <p:slideViewPr>
    <p:cSldViewPr>
      <p:cViewPr varScale="1">
        <p:scale>
          <a:sx n="72" d="100"/>
          <a:sy n="72" d="100"/>
        </p:scale>
        <p:origin x="2056" y="200"/>
      </p:cViewPr>
      <p:guideLst>
        <p:guide orient="horz" pos="2160"/>
        <p:guide pos="2880"/>
      </p:guideLst>
    </p:cSldViewPr>
  </p:slideViewPr>
  <p:outlineViewPr>
    <p:cViewPr>
      <p:scale>
        <a:sx n="33" d="100"/>
        <a:sy n="33" d="100"/>
      </p:scale>
      <p:origin x="12" y="48762"/>
    </p:cViewPr>
  </p:outlineViewPr>
  <p:notesTextViewPr>
    <p:cViewPr>
      <p:scale>
        <a:sx n="100" d="100"/>
        <a:sy n="100" d="100"/>
      </p:scale>
      <p:origin x="0" y="0"/>
    </p:cViewPr>
  </p:notesTextViewPr>
  <p:notesViewPr>
    <p:cSldViewPr>
      <p:cViewPr varScale="1">
        <p:scale>
          <a:sx n="72" d="100"/>
          <a:sy n="72" d="100"/>
        </p:scale>
        <p:origin x="-2700" y="-114"/>
      </p:cViewPr>
      <p:guideLst>
        <p:guide orient="horz" pos="2932"/>
        <p:guide pos="2193"/>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sz="quarter" idx="1"/>
          </p:nvPr>
        </p:nvSpPr>
        <p:spPr>
          <a:xfrm>
            <a:off x="3942164" y="3"/>
            <a:ext cx="3015827" cy="465455"/>
          </a:xfrm>
          <a:prstGeom prst="rect">
            <a:avLst/>
          </a:prstGeom>
        </p:spPr>
        <p:txBody>
          <a:bodyPr vert="horz" lIns="93333" tIns="46666" rIns="93333" bIns="46666" rtlCol="0"/>
          <a:lstStyle>
            <a:lvl1pPr algn="r">
              <a:defRPr sz="1200"/>
            </a:lvl1pPr>
          </a:lstStyle>
          <a:p>
            <a:fld id="{BF84492A-EE05-458C-8879-A81F91FE0EC1}" type="datetimeFigureOut">
              <a:rPr lang="en-US" smtClean="0"/>
              <a:pPr/>
              <a:t>4/17/17</a:t>
            </a:fld>
            <a:endParaRPr lang="en-US"/>
          </a:p>
        </p:txBody>
      </p:sp>
      <p:sp>
        <p:nvSpPr>
          <p:cNvPr id="4" name="Footer Placeholder 3"/>
          <p:cNvSpPr>
            <a:spLocks noGrp="1"/>
          </p:cNvSpPr>
          <p:nvPr>
            <p:ph type="ftr" sz="quarter" idx="2"/>
          </p:nvPr>
        </p:nvSpPr>
        <p:spPr>
          <a:xfrm>
            <a:off x="1" y="8842021"/>
            <a:ext cx="3015827" cy="465455"/>
          </a:xfrm>
          <a:prstGeom prst="rect">
            <a:avLst/>
          </a:prstGeom>
        </p:spPr>
        <p:txBody>
          <a:bodyPr vert="horz" lIns="93333" tIns="46666" rIns="93333" bIns="46666" rtlCol="0" anchor="b"/>
          <a:lstStyle>
            <a:lvl1pPr algn="l">
              <a:defRPr sz="1200"/>
            </a:lvl1pPr>
          </a:lstStyle>
          <a:p>
            <a:endParaRPr lang="en-US"/>
          </a:p>
        </p:txBody>
      </p:sp>
      <p:sp>
        <p:nvSpPr>
          <p:cNvPr id="5" name="Slide Number Placeholder 4"/>
          <p:cNvSpPr>
            <a:spLocks noGrp="1"/>
          </p:cNvSpPr>
          <p:nvPr>
            <p:ph type="sldNum" sz="quarter" idx="3"/>
          </p:nvPr>
        </p:nvSpPr>
        <p:spPr>
          <a:xfrm>
            <a:off x="3942164" y="8842021"/>
            <a:ext cx="3015827" cy="465455"/>
          </a:xfrm>
          <a:prstGeom prst="rect">
            <a:avLst/>
          </a:prstGeom>
        </p:spPr>
        <p:txBody>
          <a:bodyPr vert="horz" lIns="93333" tIns="46666" rIns="93333" bIns="46666" rtlCol="0" anchor="b"/>
          <a:lstStyle>
            <a:lvl1pPr algn="r">
              <a:defRPr sz="1200"/>
            </a:lvl1pPr>
          </a:lstStyle>
          <a:p>
            <a:fld id="{D34BC5EF-3B97-4088-A954-DA57F709827F}" type="slidenum">
              <a:rPr lang="en-US" smtClean="0"/>
              <a:pPr/>
              <a:t>‹#›</a:t>
            </a:fld>
            <a:endParaRPr lang="en-US"/>
          </a:p>
        </p:txBody>
      </p:sp>
    </p:spTree>
    <p:extLst>
      <p:ext uri="{BB962C8B-B14F-4D97-AF65-F5344CB8AC3E}">
        <p14:creationId xmlns:p14="http://schemas.microsoft.com/office/powerpoint/2010/main" val="286329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3"/>
            <a:ext cx="3015827" cy="46545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942164" y="3"/>
            <a:ext cx="3015827" cy="46545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52525" y="698500"/>
            <a:ext cx="4654550" cy="3490913"/>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95960" y="4421826"/>
            <a:ext cx="5567680" cy="418909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1" y="8842021"/>
            <a:ext cx="3015827" cy="465455"/>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942164" y="8842021"/>
            <a:ext cx="3015827" cy="465455"/>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a:defRPr sz="1200"/>
            </a:lvl1pPr>
          </a:lstStyle>
          <a:p>
            <a:fld id="{C01AADD8-41F5-4D54-A370-9E9B5A05BC39}" type="slidenum">
              <a:rPr lang="en-US"/>
              <a:pPr/>
              <a:t>‹#›</a:t>
            </a:fld>
            <a:endParaRPr lang="en-US"/>
          </a:p>
        </p:txBody>
      </p:sp>
    </p:spTree>
    <p:extLst>
      <p:ext uri="{BB962C8B-B14F-4D97-AF65-F5344CB8AC3E}">
        <p14:creationId xmlns:p14="http://schemas.microsoft.com/office/powerpoint/2010/main" val="20508710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1</a:t>
            </a:fld>
            <a:endParaRPr lang="en-US"/>
          </a:p>
        </p:txBody>
      </p:sp>
    </p:spTree>
    <p:extLst>
      <p:ext uri="{BB962C8B-B14F-4D97-AF65-F5344CB8AC3E}">
        <p14:creationId xmlns:p14="http://schemas.microsoft.com/office/powerpoint/2010/main" val="102557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325" indent="-224325">
              <a:buFontTx/>
              <a:buNone/>
            </a:pPr>
            <a:r>
              <a:rPr lang="en-US" dirty="0" smtClean="0"/>
              <a:t>The</a:t>
            </a:r>
            <a:r>
              <a:rPr lang="en-US" baseline="0" dirty="0" smtClean="0"/>
              <a:t> first step in the research process to generate an idea. Researchers’ ideas come from many places. I’ve just listed a few places here.</a:t>
            </a:r>
            <a:endParaRPr lang="en-US" dirty="0" smtClean="0"/>
          </a:p>
          <a:p>
            <a:pPr marL="224325" indent="-224325">
              <a:buFontTx/>
              <a:buNone/>
            </a:pPr>
            <a:endParaRPr lang="en-US" dirty="0" smtClean="0"/>
          </a:p>
          <a:p>
            <a:pPr marL="224325" indent="-224325">
              <a:buFontTx/>
              <a:buNone/>
            </a:pPr>
            <a:r>
              <a:rPr lang="en-US" dirty="0" smtClean="0"/>
              <a:t>A.</a:t>
            </a:r>
            <a:r>
              <a:rPr lang="en-US" baseline="0" dirty="0" smtClean="0"/>
              <a:t> </a:t>
            </a:r>
            <a:r>
              <a:rPr lang="en-US" b="1" dirty="0" smtClean="0"/>
              <a:t>Personal interests, curiosities, experiences</a:t>
            </a:r>
          </a:p>
          <a:p>
            <a:pPr marL="672976" lvl="1" indent="-224325">
              <a:buFontTx/>
              <a:buAutoNum type="arabicPeriod"/>
            </a:pPr>
            <a:r>
              <a:rPr lang="en-US" dirty="0" smtClean="0"/>
              <a:t>Generating ideas based on your own interests and concerns or from your own observations of the world.</a:t>
            </a:r>
            <a:r>
              <a:rPr lang="en-US" baseline="0" dirty="0" smtClean="0"/>
              <a:t> For example, I conduct research on voluntary false confessions. Although I had always been interested in confessions, I had not seriously considered the ‘voluntary’ part of confessions until an incident my sister shared with me. Apparently, one evening her college roommate did something very stupid – drove while intoxicated and ran into a parked car in her apartment complex. She simply moved her car a couple of rows down and then decided to go to bed. She was awoken by a knock on the door from the police. She knew she was still intoxicated and simply said although it was her car that was involved, which it clearly was, it was her sister who was driving at the time. Her sister agreed to take the blame for her because she knew she would get in less trouble. I was curious about the personality and situational factors that would lead to such behavior – thus, began my program of research.</a:t>
            </a:r>
          </a:p>
          <a:p>
            <a:pPr marL="215776" lvl="0" indent="-224325">
              <a:buFontTx/>
              <a:buNone/>
            </a:pPr>
            <a:r>
              <a:rPr lang="en-US" baseline="0" dirty="0" smtClean="0"/>
              <a:t>B. </a:t>
            </a:r>
            <a:r>
              <a:rPr lang="en-US" b="1" baseline="0" dirty="0" smtClean="0"/>
              <a:t>Systematic Observation</a:t>
            </a:r>
          </a:p>
          <a:p>
            <a:pPr marL="215776" lvl="0" indent="-224325">
              <a:buFontTx/>
              <a:buNone/>
            </a:pPr>
            <a:r>
              <a:rPr lang="en-US" baseline="0" dirty="0" smtClean="0"/>
              <a:t>	1. if you have some time, then you might actually use it to try to systematically observe something you are interested in. Although we might haphazardly notice something, it is different to try to be mindful of our observations. </a:t>
            </a:r>
          </a:p>
          <a:p>
            <a:pPr marL="215776" lvl="0" indent="-224325">
              <a:buFontTx/>
              <a:buNone/>
            </a:pPr>
            <a:r>
              <a:rPr lang="en-US" baseline="0" dirty="0" smtClean="0"/>
              <a:t>C. </a:t>
            </a:r>
            <a:r>
              <a:rPr lang="en-US" b="1" dirty="0" smtClean="0"/>
              <a:t>Theories</a:t>
            </a:r>
            <a:r>
              <a:rPr lang="en-US" dirty="0" smtClean="0"/>
              <a:t> (organize and guide further research)</a:t>
            </a:r>
          </a:p>
          <a:p>
            <a:pPr marL="672976" lvl="1" indent="-224325">
              <a:buFontTx/>
              <a:buAutoNum type="arabicPeriod"/>
            </a:pPr>
            <a:r>
              <a:rPr lang="en-US" dirty="0" smtClean="0"/>
              <a:t>Look for theories where you can test their predictions. For example, researchers have applied</a:t>
            </a:r>
            <a:r>
              <a:rPr lang="en-US" baseline="0" dirty="0" smtClean="0"/>
              <a:t> the theory of evolution to understand which people are more likely to receive help. Learning of classical and operant conditioning have been applied to many areas to help us</a:t>
            </a:r>
          </a:p>
          <a:p>
            <a:pPr marL="672976" lvl="1" indent="-224325">
              <a:buFontTx/>
              <a:buAutoNum type="arabicPeriod"/>
            </a:pPr>
            <a:r>
              <a:rPr lang="en-US" dirty="0" smtClean="0"/>
              <a:t>Test two different theories that may attempt to explain the same behavior (pit theories against each other). </a:t>
            </a:r>
          </a:p>
          <a:p>
            <a:pPr marL="215776" lvl="0" indent="-224325">
              <a:buFontTx/>
              <a:buNone/>
            </a:pPr>
            <a:r>
              <a:rPr lang="en-US" dirty="0" smtClean="0"/>
              <a:t>D.</a:t>
            </a:r>
            <a:r>
              <a:rPr lang="en-US" baseline="0" dirty="0" smtClean="0"/>
              <a:t> </a:t>
            </a:r>
            <a:r>
              <a:rPr lang="en-US" b="1" dirty="0" smtClean="0"/>
              <a:t>Practical problems </a:t>
            </a:r>
            <a:r>
              <a:rPr lang="en-US" dirty="0" smtClean="0"/>
              <a:t>(applied research)</a:t>
            </a:r>
          </a:p>
          <a:p>
            <a:pPr marL="672976" lvl="1" indent="-224325">
              <a:buFontTx/>
              <a:buAutoNum type="arabicPeriod"/>
            </a:pPr>
            <a:r>
              <a:rPr lang="en-US" dirty="0" smtClean="0"/>
              <a:t>How can we get people to take greater precautions against the spread of HIV?</a:t>
            </a:r>
          </a:p>
          <a:p>
            <a:pPr marL="672976" lvl="1" indent="-224325">
              <a:buFontTx/>
              <a:buAutoNum type="arabicPeriod"/>
            </a:pPr>
            <a:r>
              <a:rPr lang="en-US" dirty="0" smtClean="0"/>
              <a:t>How can we reduce texting while</a:t>
            </a:r>
            <a:r>
              <a:rPr lang="en-US" baseline="0" dirty="0" smtClean="0"/>
              <a:t> driving</a:t>
            </a:r>
            <a:r>
              <a:rPr lang="en-US" dirty="0" smtClean="0"/>
              <a:t>?</a:t>
            </a:r>
          </a:p>
          <a:p>
            <a:pPr marL="672976" lvl="1" indent="-224325">
              <a:buFontTx/>
              <a:buAutoNum type="arabicPeriod"/>
            </a:pPr>
            <a:r>
              <a:rPr lang="en-US" dirty="0" smtClean="0"/>
              <a:t>How can train people spot fake news?</a:t>
            </a:r>
          </a:p>
          <a:p>
            <a:pPr marL="672976" lvl="1" indent="-224325">
              <a:buFontTx/>
              <a:buAutoNum type="arabicPeriod"/>
            </a:pPr>
            <a:r>
              <a:rPr lang="en-US" dirty="0" smtClean="0"/>
              <a:t>How should be organize our website so that people find what they need more efficiently?</a:t>
            </a:r>
          </a:p>
          <a:p>
            <a:pPr marL="224325" indent="-224325">
              <a:buFontTx/>
              <a:buNone/>
            </a:pPr>
            <a:r>
              <a:rPr lang="en-US" dirty="0" smtClean="0"/>
              <a:t>E.</a:t>
            </a:r>
            <a:r>
              <a:rPr lang="en-US" baseline="0" dirty="0" smtClean="0"/>
              <a:t> </a:t>
            </a:r>
            <a:r>
              <a:rPr lang="en-US" b="1" dirty="0" smtClean="0"/>
              <a:t>Vague &amp; fleeting thoughts </a:t>
            </a:r>
            <a:r>
              <a:rPr lang="en-US" dirty="0" smtClean="0"/>
              <a:t>(flashes of inspiration) – wake up in the middle of the night with an “a-ha” feeling</a:t>
            </a:r>
          </a:p>
          <a:p>
            <a:pPr marL="224325" indent="-224325">
              <a:buFontTx/>
              <a:buNone/>
            </a:pPr>
            <a:r>
              <a:rPr lang="en-US" dirty="0" smtClean="0"/>
              <a:t>F.</a:t>
            </a:r>
            <a:r>
              <a:rPr lang="en-US" baseline="0" dirty="0" smtClean="0"/>
              <a:t> </a:t>
            </a:r>
            <a:r>
              <a:rPr lang="en-US" b="1" dirty="0" smtClean="0"/>
              <a:t>Reading the ideas of others</a:t>
            </a:r>
          </a:p>
          <a:p>
            <a:pPr marL="672976" marR="0" lvl="1" indent="-224325" algn="l" defTabSz="914400" rtl="0" eaLnBrk="1" fontAlgn="base" latinLnBrk="0" hangingPunct="1">
              <a:lnSpc>
                <a:spcPct val="100000"/>
              </a:lnSpc>
              <a:spcBef>
                <a:spcPct val="30000"/>
              </a:spcBef>
              <a:spcAft>
                <a:spcPct val="0"/>
              </a:spcAft>
              <a:buClrTx/>
              <a:buSzTx/>
              <a:buFontTx/>
              <a:buAutoNum type="arabicPeriod"/>
              <a:tabLst/>
              <a:defRPr/>
            </a:pPr>
            <a:r>
              <a:rPr lang="en-US" dirty="0" smtClean="0"/>
              <a:t>Informal (advertising, political cartoons) or formal sources (newspapers, journals) -</a:t>
            </a:r>
            <a:r>
              <a:rPr lang="en-US" baseline="0" dirty="0" smtClean="0"/>
              <a:t> For example reading the book Fast Food Nation might generate all sorts of topics to examine – perceptions about fast food industry, role of immigrant workers, health hazards, awareness agricultural industry, effects of marketing on children</a:t>
            </a:r>
            <a:endParaRPr lang="en-US" dirty="0" smtClean="0"/>
          </a:p>
          <a:p>
            <a:pPr marL="1121626" lvl="2" indent="-224325">
              <a:buFontTx/>
              <a:buAutoNum type="arabicPeriod"/>
            </a:pPr>
            <a:r>
              <a:rPr lang="en-US" dirty="0" smtClean="0"/>
              <a:t>At the end of the empirical</a:t>
            </a:r>
            <a:r>
              <a:rPr lang="en-US" baseline="0" dirty="0" smtClean="0"/>
              <a:t> journal </a:t>
            </a:r>
            <a:r>
              <a:rPr lang="en-US" dirty="0" smtClean="0"/>
              <a:t>articles there</a:t>
            </a:r>
            <a:r>
              <a:rPr lang="en-US" baseline="0" dirty="0" smtClean="0"/>
              <a:t> is usually a section in which the authors outline </a:t>
            </a:r>
            <a:r>
              <a:rPr lang="en-US" dirty="0" smtClean="0"/>
              <a:t>limitations</a:t>
            </a:r>
            <a:r>
              <a:rPr lang="en-US" baseline="0" dirty="0" smtClean="0"/>
              <a:t> and/or </a:t>
            </a:r>
            <a:r>
              <a:rPr lang="en-US" dirty="0" smtClean="0"/>
              <a:t>suggestions for future research.</a:t>
            </a:r>
          </a:p>
          <a:p>
            <a:pPr marL="1121626" lvl="2" indent="-224325">
              <a:buFontTx/>
              <a:buAutoNum type="arabicPeriod"/>
            </a:pPr>
            <a:r>
              <a:rPr lang="en-US" dirty="0" smtClean="0"/>
              <a:t>We might ask can the existing study be modified or extended (different contexts, different populations)?</a:t>
            </a:r>
          </a:p>
          <a:p>
            <a:pPr marL="1121626" lvl="2" indent="-224325">
              <a:buFontTx/>
              <a:buAutoNum type="arabicPeriod"/>
            </a:pPr>
            <a:r>
              <a:rPr lang="en-US" dirty="0" smtClean="0"/>
              <a:t>Perhaps we can combine two or more existing results?</a:t>
            </a:r>
          </a:p>
          <a:p>
            <a:pPr marL="224325" indent="-224325">
              <a:buFontTx/>
              <a:buNone/>
            </a:pPr>
            <a:r>
              <a:rPr lang="en-US" dirty="0" smtClean="0"/>
              <a:t>G. </a:t>
            </a:r>
            <a:r>
              <a:rPr lang="en-US" b="1" dirty="0" smtClean="0"/>
              <a:t>Major events</a:t>
            </a:r>
          </a:p>
          <a:p>
            <a:pPr marL="672976" lvl="1" indent="-224325">
              <a:buFontTx/>
              <a:buAutoNum type="arabicPeriod"/>
            </a:pPr>
            <a:r>
              <a:rPr lang="en-US" dirty="0" smtClean="0"/>
              <a:t>Like 9/11, the holocaust, the Jonestown massacre,</a:t>
            </a:r>
            <a:r>
              <a:rPr lang="en-US" baseline="0" dirty="0" smtClean="0"/>
              <a:t> refugee crisis </a:t>
            </a:r>
            <a:endParaRPr lang="en-US" dirty="0" smtClean="0"/>
          </a:p>
          <a:p>
            <a:pPr marL="672976" lvl="1" indent="-224325">
              <a:buFontTx/>
              <a:buAutoNum type="arabicPeriod"/>
            </a:pPr>
            <a:r>
              <a:rPr lang="en-US" dirty="0" smtClean="0"/>
              <a:t>Accounting for paradoxical incidents –</a:t>
            </a:r>
            <a:r>
              <a:rPr lang="en-US" baseline="0" dirty="0" smtClean="0"/>
              <a:t> for example, sometimes people come to </a:t>
            </a:r>
            <a:r>
              <a:rPr lang="en-US" dirty="0" smtClean="0"/>
              <a:t>identify with aggressor (i.e.,</a:t>
            </a:r>
            <a:r>
              <a:rPr lang="en-US" baseline="0" dirty="0" smtClean="0"/>
              <a:t> </a:t>
            </a:r>
            <a:r>
              <a:rPr lang="en-US" dirty="0" err="1" smtClean="0"/>
              <a:t>stockholm’s</a:t>
            </a:r>
            <a:r>
              <a:rPr lang="en-US" dirty="0" smtClean="0"/>
              <a:t> syndrome)</a:t>
            </a:r>
          </a:p>
          <a:p>
            <a:pPr marL="224325" indent="-224325">
              <a:buFontTx/>
              <a:buNone/>
            </a:pPr>
            <a:r>
              <a:rPr lang="en-US" dirty="0" smtClean="0"/>
              <a:t>H. </a:t>
            </a:r>
            <a:r>
              <a:rPr lang="en-US" b="1" dirty="0" smtClean="0"/>
              <a:t>New Technologies or</a:t>
            </a:r>
            <a:r>
              <a:rPr lang="en-US" b="1" baseline="0" dirty="0" smtClean="0"/>
              <a:t> </a:t>
            </a:r>
            <a:r>
              <a:rPr lang="en-US" b="1" dirty="0" smtClean="0"/>
              <a:t>new ways of measuring something</a:t>
            </a:r>
          </a:p>
          <a:p>
            <a:pPr marL="672976" lvl="1" indent="-224325">
              <a:buFontTx/>
              <a:buAutoNum type="arabicPeriod"/>
            </a:pPr>
            <a:r>
              <a:rPr lang="en-US" dirty="0" smtClean="0"/>
              <a:t>Virtual reality sparked also sorts of ides about how this technology could be applied to solve problems</a:t>
            </a:r>
          </a:p>
          <a:p>
            <a:pPr marL="224325" indent="-224325">
              <a:buFontTx/>
              <a:buNone/>
            </a:pPr>
            <a:r>
              <a:rPr lang="en-US" dirty="0" smtClean="0"/>
              <a:t>I. </a:t>
            </a:r>
            <a:r>
              <a:rPr lang="en-US" b="1" dirty="0" smtClean="0"/>
              <a:t>Flip the standard question </a:t>
            </a:r>
            <a:r>
              <a:rPr lang="en-US" dirty="0" smtClean="0"/>
              <a:t>– “why do people participate in riots?” instead ask “Why don’t people participate in riots?”</a:t>
            </a:r>
          </a:p>
          <a:p>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2</a:t>
            </a:fld>
            <a:endParaRPr lang="en-US"/>
          </a:p>
        </p:txBody>
      </p:sp>
    </p:spTree>
    <p:extLst>
      <p:ext uri="{BB962C8B-B14F-4D97-AF65-F5344CB8AC3E}">
        <p14:creationId xmlns:p14="http://schemas.microsoft.com/office/powerpoint/2010/main" val="1572622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Once</a:t>
            </a:r>
            <a:r>
              <a:rPr lang="en-US" baseline="0" dirty="0" smtClean="0"/>
              <a:t> you have a research topic then you will most likely need to work on narrowing your topic of interest. There are lots of good research guides available library services that provide information on how to do this. Here is one example: http://</a:t>
            </a:r>
            <a:r>
              <a:rPr lang="en-US" baseline="0" dirty="0" err="1" smtClean="0"/>
              <a:t>libguides.kennesaw.edu</a:t>
            </a:r>
            <a:r>
              <a:rPr lang="en-US" baseline="0" dirty="0" smtClean="0"/>
              <a:t>/</a:t>
            </a:r>
            <a:r>
              <a:rPr lang="en-US" baseline="0" dirty="0" err="1" smtClean="0"/>
              <a:t>c.php?g</a:t>
            </a:r>
            <a:r>
              <a:rPr lang="en-US" baseline="0" dirty="0" smtClean="0"/>
              <a:t>=579699&amp;p=4000758</a:t>
            </a:r>
          </a:p>
          <a:p>
            <a:pPr marL="628650" lvl="1" indent="-171450">
              <a:buFont typeface="Arial" charset="0"/>
              <a:buChar char="•"/>
            </a:pPr>
            <a:r>
              <a:rPr lang="en-US" baseline="0" dirty="0" smtClean="0"/>
              <a:t>You can ask yourself the following questions, which may help you develop your topic into more specific questions</a:t>
            </a:r>
          </a:p>
          <a:p>
            <a:pPr marL="1085850" lvl="2" indent="-171450">
              <a:buFont typeface="Arial" charset="0"/>
              <a:buChar char="•"/>
            </a:pPr>
            <a:r>
              <a:rPr lang="en-US" baseline="0" dirty="0" smtClean="0"/>
              <a:t>What are the causes of this behavior or phenomenon?</a:t>
            </a:r>
          </a:p>
          <a:p>
            <a:pPr marL="1085850" lvl="2" indent="-171450">
              <a:buFont typeface="Arial" charset="0"/>
              <a:buChar char="•"/>
            </a:pPr>
            <a:r>
              <a:rPr lang="en-US" baseline="0" dirty="0" smtClean="0"/>
              <a:t>What are the effects of this behavior or phenomenon?</a:t>
            </a:r>
          </a:p>
          <a:p>
            <a:pPr marL="1085850" lvl="2" indent="-171450">
              <a:buFont typeface="Arial" charset="0"/>
              <a:buChar char="•"/>
            </a:pPr>
            <a:r>
              <a:rPr lang="en-US" baseline="0" dirty="0" smtClean="0"/>
              <a:t>Are there certain types of people who exhibit more or less of this behavior or phenomenon?</a:t>
            </a:r>
          </a:p>
          <a:p>
            <a:pPr marL="1085850" lvl="2" indent="-171450">
              <a:buFont typeface="Arial" charset="0"/>
              <a:buChar char="•"/>
            </a:pPr>
            <a:r>
              <a:rPr lang="en-US" baseline="0" dirty="0" smtClean="0"/>
              <a:t>Are the effects more or less powerful under certain conditions?</a:t>
            </a:r>
          </a:p>
          <a:p>
            <a:pPr marL="171450" lvl="0" indent="-171450">
              <a:buFont typeface="Arial" charset="0"/>
              <a:buChar char="•"/>
            </a:pPr>
            <a:r>
              <a:rPr lang="en-US" baseline="0" dirty="0" smtClean="0"/>
              <a:t>After narrowing your topic and developing some questions about this topic, you’ll need to review the literature on the topic. That is, what is already known about this topic. It may lead you to develop specific hypotheses or to revise your questions. </a:t>
            </a:r>
          </a:p>
          <a:p>
            <a:pPr marL="171450" lvl="0" indent="-171450">
              <a:buFont typeface="Arial" charset="0"/>
              <a:buChar char="•"/>
            </a:pPr>
            <a:r>
              <a:rPr lang="en-US" baseline="0" dirty="0" smtClean="0"/>
              <a:t>You will also need to evaluate your research question and hypotheses</a:t>
            </a:r>
            <a:r>
              <a:rPr lang="is-IS" baseline="0" dirty="0" smtClean="0"/>
              <a:t>…</a:t>
            </a:r>
          </a:p>
          <a:p>
            <a:pPr marL="628650" lvl="1" indent="-171450">
              <a:buFont typeface="Arial" charset="0"/>
              <a:buChar char="•"/>
            </a:pPr>
            <a:r>
              <a:rPr lang="is-IS" baseline="0" dirty="0" smtClean="0"/>
              <a:t>For interest – is answer to your research question unclear (i.e., we don’t yet know), would the answer to your question address a gap in the literature, and does the answer have important practical implications.</a:t>
            </a:r>
          </a:p>
          <a:p>
            <a:pPr marL="628650" lvl="1" indent="-171450">
              <a:buFont typeface="Arial" charset="0"/>
              <a:buChar char="•"/>
            </a:pPr>
            <a:r>
              <a:rPr lang="en-US" baseline="0" dirty="0" smtClean="0"/>
              <a:t>F</a:t>
            </a:r>
            <a:r>
              <a:rPr lang="is-IS" baseline="0" dirty="0" smtClean="0"/>
              <a:t>or feasibility – here researchers must take into consideration time, money, equipment, access to participants, ethics, their own knowledge and skills, etc. </a:t>
            </a:r>
            <a:endParaRPr lang="en-US" baseline="0" dirty="0" smtClean="0"/>
          </a:p>
          <a:p>
            <a:pPr marL="1085850" lvl="2" indent="-171450">
              <a:buFont typeface="Arial" charset="0"/>
              <a:buChar char="•"/>
            </a:pPr>
            <a:endParaRPr lang="en-US" baseline="0" dirty="0" smtClean="0"/>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3</a:t>
            </a:fld>
            <a:endParaRPr lang="en-US"/>
          </a:p>
        </p:txBody>
      </p:sp>
    </p:spTree>
    <p:extLst>
      <p:ext uri="{BB962C8B-B14F-4D97-AF65-F5344CB8AC3E}">
        <p14:creationId xmlns:p14="http://schemas.microsoft.com/office/powerpoint/2010/main" val="78706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lt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lt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4E4C21-B84C-48F7-B3F6-4CA184508FD4}"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6F7D407-117D-4C53-8E97-4D817071576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ltLang="en-US"/>
          </a:p>
        </p:txBody>
      </p:sp>
      <p:sp>
        <p:nvSpPr>
          <p:cNvPr id="5" name="Footer Placeholder 4"/>
          <p:cNvSpPr>
            <a:spLocks noGrp="1"/>
          </p:cNvSpPr>
          <p:nvPr>
            <p:ph type="ftr" sz="quarter" idx="11"/>
          </p:nvPr>
        </p:nvSpPr>
        <p:spPr>
          <a:xfrm>
            <a:off x="457201" y="6248207"/>
            <a:ext cx="5573483" cy="365125"/>
          </a:xfrm>
        </p:spPr>
        <p:txBody>
          <a:bodyPr/>
          <a:lstStyle/>
          <a:p>
            <a:endParaRPr lang="en-US" alt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2836422-352F-4684-9975-B9D07FB2B151}"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79B08C6-66B7-4A63-A1B8-480B46381B4A}" type="slidenum">
              <a:rPr lang="en-US" altLang="en-US" smtClean="0"/>
              <a:pPr/>
              <a:t>‹#›</a:t>
            </a:fld>
            <a:endParaRPr lang="en-US" alt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lt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28EDE73-693C-4B23-A62E-65A0F0B260AF}" type="slidenum">
              <a:rPr lang="en-US" altLang="en-US" smtClean="0"/>
              <a:pPr/>
              <a:t>‹#›</a:t>
            </a:fld>
            <a:endParaRPr lang="en-US" altLang="en-US"/>
          </a:p>
        </p:txBody>
      </p:sp>
      <p:sp>
        <p:nvSpPr>
          <p:cNvPr id="14" name="Footer Placeholder 13"/>
          <p:cNvSpPr>
            <a:spLocks noGrp="1"/>
          </p:cNvSpPr>
          <p:nvPr>
            <p:ph type="ftr" sz="quarter" idx="12"/>
          </p:nvPr>
        </p:nvSpPr>
        <p:spPr/>
        <p:txBody>
          <a:bodyPr/>
          <a:lstStyle/>
          <a:p>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ltLang="en-US"/>
          </a:p>
        </p:txBody>
      </p:sp>
      <p:sp>
        <p:nvSpPr>
          <p:cNvPr id="10" name="Slide Number Placeholder 9"/>
          <p:cNvSpPr>
            <a:spLocks noGrp="1"/>
          </p:cNvSpPr>
          <p:nvPr>
            <p:ph type="sldNum" sz="quarter" idx="16"/>
          </p:nvPr>
        </p:nvSpPr>
        <p:spPr/>
        <p:txBody>
          <a:bodyPr rtlCol="0"/>
          <a:lstStyle/>
          <a:p>
            <a:fld id="{257C3A51-C53E-4A95-9613-A3C4D0FA1432}" type="slidenum">
              <a:rPr lang="en-US" altLang="en-US" smtClean="0"/>
              <a:pPr/>
              <a:t>‹#›</a:t>
            </a:fld>
            <a:endParaRPr lang="en-US" altLang="en-US"/>
          </a:p>
        </p:txBody>
      </p:sp>
      <p:sp>
        <p:nvSpPr>
          <p:cNvPr id="12" name="Footer Placeholder 11"/>
          <p:cNvSpPr>
            <a:spLocks noGrp="1"/>
          </p:cNvSpPr>
          <p:nvPr>
            <p:ph type="ftr" sz="quarter" idx="17"/>
          </p:nvPr>
        </p:nvSpPr>
        <p:spPr/>
        <p:txBody>
          <a:bodyPr rtlCol="0"/>
          <a:lstStyle/>
          <a:p>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ltLang="en-US"/>
          </a:p>
        </p:txBody>
      </p:sp>
      <p:sp>
        <p:nvSpPr>
          <p:cNvPr id="12" name="Slide Number Placeholder 11"/>
          <p:cNvSpPr>
            <a:spLocks noGrp="1"/>
          </p:cNvSpPr>
          <p:nvPr>
            <p:ph type="sldNum" sz="quarter" idx="16"/>
          </p:nvPr>
        </p:nvSpPr>
        <p:spPr/>
        <p:txBody>
          <a:bodyPr rtlCol="0"/>
          <a:lstStyle/>
          <a:p>
            <a:fld id="{68DCED17-4642-4D6D-8BA2-DAC23BD99D55}" type="slidenum">
              <a:rPr lang="en-US" altLang="en-US" smtClean="0"/>
              <a:pPr/>
              <a:t>‹#›</a:t>
            </a:fld>
            <a:endParaRPr lang="en-US" altLang="en-US"/>
          </a:p>
        </p:txBody>
      </p:sp>
      <p:sp>
        <p:nvSpPr>
          <p:cNvPr id="14" name="Footer Placeholder 13"/>
          <p:cNvSpPr>
            <a:spLocks noGrp="1"/>
          </p:cNvSpPr>
          <p:nvPr>
            <p:ph type="ftr" sz="quarter" idx="17"/>
          </p:nvPr>
        </p:nvSpPr>
        <p:spPr/>
        <p:txBody>
          <a:bodyPr rtlCol="0"/>
          <a:lstStyle/>
          <a:p>
            <a:endParaRPr lang="en-US" alt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64887DF-4D30-4D04-B944-4A9C4455B0F5}"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5E23E9-4ACB-4A37-8FAC-DDD3A304AC98}"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80A3BC-9004-4149-B368-371F0DB2240E}" type="slidenum">
              <a:rPr lang="en-US" altLang="en-US" smtClean="0"/>
              <a:pPr/>
              <a:t>‹#›</a:t>
            </a:fld>
            <a:endParaRPr lang="en-US" alt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lt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608CDCF-7D17-464E-A2F0-9FDEB4BEAA4C}" type="slidenum">
              <a:rPr lang="en-US" altLang="en-US" smtClean="0"/>
              <a:pPr/>
              <a:t>‹#›</a:t>
            </a:fld>
            <a:endParaRPr lang="en-US" alt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lt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lt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lt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D943F92-0135-4E5F-AE1B-1833FEEACB40}"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Generating Research Questions</a:t>
            </a:r>
            <a:endParaRPr lang="en-US" dirty="0"/>
          </a:p>
        </p:txBody>
      </p:sp>
      <p:sp>
        <p:nvSpPr>
          <p:cNvPr id="3" name="Subtitle 2"/>
          <p:cNvSpPr>
            <a:spLocks noGrp="1"/>
          </p:cNvSpPr>
          <p:nvPr>
            <p:ph type="subTitle" idx="1"/>
          </p:nvPr>
        </p:nvSpPr>
        <p:spPr/>
        <p:txBody>
          <a:bodyPr/>
          <a:lstStyle/>
          <a:p>
            <a:r>
              <a:rPr lang="en-US" dirty="0" smtClean="0"/>
              <a:t>Foundations of Science</a:t>
            </a:r>
            <a:endParaRPr lang="en-US" dirty="0"/>
          </a:p>
        </p:txBody>
      </p:sp>
    </p:spTree>
    <p:extLst>
      <p:ext uri="{BB962C8B-B14F-4D97-AF65-F5344CB8AC3E}">
        <p14:creationId xmlns:p14="http://schemas.microsoft.com/office/powerpoint/2010/main" val="157086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Research Idea </a:t>
            </a:r>
            <a:endParaRPr lang="en-US" dirty="0"/>
          </a:p>
        </p:txBody>
      </p:sp>
      <p:sp>
        <p:nvSpPr>
          <p:cNvPr id="3" name="Content Placeholder 2"/>
          <p:cNvSpPr>
            <a:spLocks noGrp="1"/>
          </p:cNvSpPr>
          <p:nvPr>
            <p:ph sz="quarter" idx="1"/>
          </p:nvPr>
        </p:nvSpPr>
        <p:spPr/>
        <p:txBody>
          <a:bodyPr>
            <a:normAutofit lnSpcReduction="10000"/>
          </a:bodyPr>
          <a:lstStyle/>
          <a:p>
            <a:r>
              <a:rPr lang="en-US" dirty="0"/>
              <a:t>Um…, I need to find an idea? You got one</a:t>
            </a:r>
            <a:r>
              <a:rPr lang="en-US" dirty="0" smtClean="0"/>
              <a:t>?</a:t>
            </a:r>
          </a:p>
          <a:p>
            <a:pPr lvl="1"/>
            <a:r>
              <a:rPr lang="en-US" dirty="0"/>
              <a:t>Personal Interests, Curiosities, Experiences</a:t>
            </a:r>
          </a:p>
          <a:p>
            <a:pPr lvl="1"/>
            <a:r>
              <a:rPr lang="en-US" dirty="0"/>
              <a:t>Systematic observation</a:t>
            </a:r>
          </a:p>
          <a:p>
            <a:pPr lvl="1"/>
            <a:r>
              <a:rPr lang="en-US" dirty="0"/>
              <a:t>Theory</a:t>
            </a:r>
          </a:p>
          <a:p>
            <a:pPr lvl="1"/>
            <a:r>
              <a:rPr lang="en-US" dirty="0"/>
              <a:t>Practical Problems</a:t>
            </a:r>
          </a:p>
          <a:p>
            <a:pPr lvl="1"/>
            <a:r>
              <a:rPr lang="en-US" dirty="0"/>
              <a:t>Vague &amp; Fleeting Thoughts</a:t>
            </a:r>
          </a:p>
          <a:p>
            <a:pPr lvl="1"/>
            <a:r>
              <a:rPr lang="en-US" dirty="0"/>
              <a:t>Reading the Ideas of Others</a:t>
            </a:r>
          </a:p>
          <a:p>
            <a:pPr lvl="1"/>
            <a:r>
              <a:rPr lang="en-US" dirty="0"/>
              <a:t>Major Events</a:t>
            </a:r>
          </a:p>
          <a:p>
            <a:pPr lvl="1"/>
            <a:r>
              <a:rPr lang="en-US" dirty="0"/>
              <a:t>New Technologies</a:t>
            </a:r>
          </a:p>
          <a:p>
            <a:pPr lvl="1"/>
            <a:r>
              <a:rPr lang="en-US" dirty="0"/>
              <a:t>Flip the Standard Question</a:t>
            </a:r>
          </a:p>
          <a:p>
            <a:pPr lvl="1"/>
            <a:endParaRPr lang="en-US" dirty="0"/>
          </a:p>
        </p:txBody>
      </p:sp>
    </p:spTree>
    <p:extLst>
      <p:ext uri="{BB962C8B-B14F-4D97-AF65-F5344CB8AC3E}">
        <p14:creationId xmlns:p14="http://schemas.microsoft.com/office/powerpoint/2010/main" val="1882192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Research Topic</a:t>
            </a:r>
            <a:endParaRPr lang="en-US" dirty="0"/>
          </a:p>
        </p:txBody>
      </p:sp>
      <p:sp>
        <p:nvSpPr>
          <p:cNvPr id="3" name="Content Placeholder 2"/>
          <p:cNvSpPr>
            <a:spLocks noGrp="1"/>
          </p:cNvSpPr>
          <p:nvPr>
            <p:ph sz="quarter" idx="1"/>
          </p:nvPr>
        </p:nvSpPr>
        <p:spPr/>
        <p:txBody>
          <a:bodyPr>
            <a:normAutofit lnSpcReduction="10000"/>
          </a:bodyPr>
          <a:lstStyle/>
          <a:p>
            <a:r>
              <a:rPr lang="en-US" dirty="0"/>
              <a:t>N</a:t>
            </a:r>
            <a:r>
              <a:rPr lang="en-US" dirty="0" smtClean="0"/>
              <a:t>arrowing your topic of interest</a:t>
            </a:r>
          </a:p>
          <a:p>
            <a:pPr lvl="1"/>
            <a:r>
              <a:rPr lang="en-US" dirty="0" smtClean="0"/>
              <a:t>Possible causes?</a:t>
            </a:r>
          </a:p>
          <a:p>
            <a:pPr lvl="1"/>
            <a:r>
              <a:rPr lang="en-US" dirty="0" smtClean="0"/>
              <a:t>Possible effects?</a:t>
            </a:r>
          </a:p>
          <a:p>
            <a:pPr lvl="1"/>
            <a:r>
              <a:rPr lang="en-US" dirty="0" smtClean="0"/>
              <a:t>Are certain types of people effected more or less?</a:t>
            </a:r>
          </a:p>
          <a:p>
            <a:pPr lvl="1"/>
            <a:r>
              <a:rPr lang="en-US" dirty="0" smtClean="0"/>
              <a:t>Are the effects diminished or exacerbated under certain situations?</a:t>
            </a:r>
          </a:p>
          <a:p>
            <a:r>
              <a:rPr lang="en-US" dirty="0" smtClean="0"/>
              <a:t>Find out what is already know</a:t>
            </a:r>
          </a:p>
          <a:p>
            <a:r>
              <a:rPr lang="en-US" dirty="0" smtClean="0"/>
              <a:t>Evaluating research questions for</a:t>
            </a:r>
          </a:p>
          <a:p>
            <a:pPr lvl="1"/>
            <a:r>
              <a:rPr lang="en-US" dirty="0" smtClean="0"/>
              <a:t>Interest</a:t>
            </a:r>
          </a:p>
          <a:p>
            <a:pPr lvl="1"/>
            <a:r>
              <a:rPr lang="en-US" dirty="0" smtClean="0"/>
              <a:t>Feasibility</a:t>
            </a:r>
          </a:p>
          <a:p>
            <a:endParaRPr lang="en-US" dirty="0"/>
          </a:p>
        </p:txBody>
      </p:sp>
      <p:sp>
        <p:nvSpPr>
          <p:cNvPr id="5" name="TextBox 4"/>
          <p:cNvSpPr txBox="1"/>
          <p:nvPr/>
        </p:nvSpPr>
        <p:spPr>
          <a:xfrm>
            <a:off x="7391400" y="6096000"/>
            <a:ext cx="1374648" cy="381000"/>
          </a:xfrm>
          <a:prstGeom prst="rect">
            <a:avLst/>
          </a:prstGeom>
          <a:noFill/>
        </p:spPr>
        <p:txBody>
          <a:bodyPr wrap="square" rtlCol="0">
            <a:spAutoFit/>
          </a:bodyPr>
          <a:lstStyle/>
          <a:p>
            <a:r>
              <a:rPr lang="en-US" dirty="0"/>
              <a:t>s</a:t>
            </a:r>
            <a:r>
              <a:rPr lang="en-US" smtClean="0"/>
              <a:t>aylor</a:t>
            </a:r>
            <a:r>
              <a:rPr lang="en-US" dirty="0" smtClean="0"/>
              <a:t>. org</a:t>
            </a:r>
            <a:endParaRPr lang="en-US" dirty="0"/>
          </a:p>
        </p:txBody>
      </p:sp>
    </p:spTree>
    <p:extLst>
      <p:ext uri="{BB962C8B-B14F-4D97-AF65-F5344CB8AC3E}">
        <p14:creationId xmlns:p14="http://schemas.microsoft.com/office/powerpoint/2010/main" val="174526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113713" cy="3657600"/>
          </a:xfrm>
        </p:spPr>
        <p:txBody>
          <a:bodyPr>
            <a:normAutofit/>
          </a:bodyPr>
          <a:lstStyle/>
          <a:p>
            <a:pPr marL="514350" indent="-514350">
              <a:buAutoNum type="arabicPeriod"/>
            </a:pPr>
            <a:r>
              <a:rPr lang="en-US" dirty="0" smtClean="0"/>
              <a:t>Identify a recent event that could be used to generate a research question.</a:t>
            </a:r>
          </a:p>
          <a:p>
            <a:pPr marL="514350" indent="-514350">
              <a:buAutoNum type="arabicPeriod"/>
            </a:pPr>
            <a:r>
              <a:rPr lang="en-US" dirty="0" smtClean="0"/>
              <a:t>Provide an example of a new technology that has generated questions in the field of </a:t>
            </a:r>
            <a:r>
              <a:rPr lang="en-US" dirty="0" smtClean="0"/>
              <a:t>psychology.</a:t>
            </a:r>
          </a:p>
          <a:p>
            <a:pPr marL="514350" indent="-514350">
              <a:buAutoNum type="arabicPeriod"/>
            </a:pPr>
            <a:r>
              <a:rPr lang="en-US" dirty="0" smtClean="0"/>
              <a:t>If we were interested in the topic of bully, how turn this into a testable research question?</a:t>
            </a:r>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2048935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4045</TotalTime>
  <Words>630</Words>
  <Application>Microsoft Macintosh PowerPoint</Application>
  <PresentationFormat>On-screen Show (4:3)</PresentationFormat>
  <Paragraphs>67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Tw Cen MT</vt:lpstr>
      <vt:lpstr>Wingdings</vt:lpstr>
      <vt:lpstr>Wingdings 2</vt:lpstr>
      <vt:lpstr>Arial</vt:lpstr>
      <vt:lpstr>Median</vt:lpstr>
      <vt:lpstr>Generating Research Questions</vt:lpstr>
      <vt:lpstr>Developing Research Idea </vt:lpstr>
      <vt:lpstr>Developing Research Topic</vt:lpstr>
      <vt:lpstr>Mini-Review</vt:lpstr>
    </vt:vector>
  </TitlesOfParts>
  <Company>KSU</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Psychology</dc:title>
  <dc:creator>JUser</dc:creator>
  <cp:lastModifiedBy>Microsoft Office User</cp:lastModifiedBy>
  <cp:revision>166</cp:revision>
  <cp:lastPrinted>2015-08-13T19:33:40Z</cp:lastPrinted>
  <dcterms:created xsi:type="dcterms:W3CDTF">2008-08-14T22:49:41Z</dcterms:created>
  <dcterms:modified xsi:type="dcterms:W3CDTF">2017-04-17T22:37:34Z</dcterms:modified>
</cp:coreProperties>
</file>