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67" r:id="rId4"/>
    <p:sldId id="268" r:id="rId5"/>
    <p:sldId id="270" r:id="rId6"/>
    <p:sldId id="272" r:id="rId7"/>
    <p:sldId id="294" r:id="rId8"/>
    <p:sldId id="276" r:id="rId9"/>
    <p:sldId id="278" r:id="rId10"/>
    <p:sldId id="281" r:id="rId11"/>
    <p:sldId id="279" r:id="rId12"/>
    <p:sldId id="280" r:id="rId13"/>
    <p:sldId id="284" r:id="rId14"/>
    <p:sldId id="282" r:id="rId15"/>
    <p:sldId id="306" r:id="rId16"/>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67" autoAdjust="0"/>
    <p:restoredTop sz="45988" autoAdjust="0"/>
  </p:normalViewPr>
  <p:slideViewPr>
    <p:cSldViewPr>
      <p:cViewPr varScale="1">
        <p:scale>
          <a:sx n="46" d="100"/>
          <a:sy n="46" d="100"/>
        </p:scale>
        <p:origin x="1230" y="48"/>
      </p:cViewPr>
      <p:guideLst>
        <p:guide orient="horz" pos="2160"/>
        <p:guide pos="2880"/>
      </p:guideLst>
    </p:cSldViewPr>
  </p:slideViewPr>
  <p:outlineViewPr>
    <p:cViewPr>
      <p:scale>
        <a:sx n="33" d="100"/>
        <a:sy n="33" d="100"/>
      </p:scale>
      <p:origin x="48" y="3342"/>
    </p:cViewPr>
  </p:outlineViewPr>
  <p:notesTextViewPr>
    <p:cViewPr>
      <p:scale>
        <a:sx n="100" d="100"/>
        <a:sy n="100" d="100"/>
      </p:scale>
      <p:origin x="0" y="0"/>
    </p:cViewPr>
  </p:notesTextViewPr>
  <p:notesViewPr>
    <p:cSldViewPr>
      <p:cViewPr varScale="1">
        <p:scale>
          <a:sx n="78" d="100"/>
          <a:sy n="78" d="100"/>
        </p:scale>
        <p:origin x="-2082" y="-78"/>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333" tIns="46666" rIns="93333" bIns="46666" rtlCol="0"/>
          <a:lstStyle>
            <a:lvl1pPr algn="r">
              <a:defRPr sz="1200"/>
            </a:lvl1pPr>
          </a:lstStyle>
          <a:p>
            <a:fld id="{4BC8F8AD-5AEC-479F-97C7-D49447859D79}" type="datetimeFigureOut">
              <a:rPr lang="en-US" smtClean="0"/>
              <a:pPr/>
              <a:t>6/27/2017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333" tIns="46666" rIns="93333" bIns="4666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333" tIns="46666" rIns="93333" bIns="466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333" tIns="46666" rIns="93333" bIns="4666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333" tIns="46666" rIns="93333" bIns="46666" rtlCol="0" anchor="b"/>
          <a:lstStyle>
            <a:lvl1pPr algn="r">
              <a:defRPr sz="1200"/>
            </a:lvl1pPr>
          </a:lstStyle>
          <a:p>
            <a:fld id="{3F34D9A1-B647-4C64-BCF6-563469A4B794}" type="slidenum">
              <a:rPr lang="en-US" smtClean="0"/>
              <a:pPr/>
              <a:t>‹#›</a:t>
            </a:fld>
            <a:endParaRPr lang="en-US"/>
          </a:p>
        </p:txBody>
      </p:sp>
    </p:spTree>
    <p:extLst>
      <p:ext uri="{BB962C8B-B14F-4D97-AF65-F5344CB8AC3E}">
        <p14:creationId xmlns:p14="http://schemas.microsoft.com/office/powerpoint/2010/main" val="32938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1</a:t>
            </a:fld>
            <a:endParaRPr lang="en-US"/>
          </a:p>
        </p:txBody>
      </p:sp>
    </p:spTree>
    <p:extLst>
      <p:ext uri="{BB962C8B-B14F-4D97-AF65-F5344CB8AC3E}">
        <p14:creationId xmlns:p14="http://schemas.microsoft.com/office/powerpoint/2010/main" val="2359550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77788"/>
            <a:ext cx="4654550" cy="3490912"/>
          </a:xfrm>
        </p:spPr>
      </p:sp>
      <p:sp>
        <p:nvSpPr>
          <p:cNvPr id="3" name="Notes Placeholder 2"/>
          <p:cNvSpPr>
            <a:spLocks noGrp="1"/>
          </p:cNvSpPr>
          <p:nvPr>
            <p:ph type="body" idx="1"/>
          </p:nvPr>
        </p:nvSpPr>
        <p:spPr>
          <a:xfrm>
            <a:off x="309316" y="3568488"/>
            <a:ext cx="6186311" cy="5352733"/>
          </a:xfrm>
        </p:spPr>
        <p:txBody>
          <a:bodyPr>
            <a:normAutofit/>
          </a:bodyPr>
          <a:lstStyle/>
          <a:p>
            <a:r>
              <a:rPr lang="en-US" dirty="0" smtClean="0"/>
              <a:t>The</a:t>
            </a:r>
            <a:r>
              <a:rPr lang="en-US" baseline="0" dirty="0" smtClean="0"/>
              <a:t> IRB also requests that researchers identify any participants who may be considered part of a </a:t>
            </a:r>
            <a:r>
              <a:rPr lang="en-US" b="1" baseline="0" dirty="0" smtClean="0"/>
              <a:t>vulnerable population</a:t>
            </a:r>
            <a:r>
              <a:rPr lang="en-US" baseline="0" dirty="0" smtClean="0"/>
              <a:t>. </a:t>
            </a:r>
          </a:p>
          <a:p>
            <a:pPr marL="171450" indent="-171450">
              <a:buFont typeface="Arial" charset="0"/>
              <a:buChar char="•"/>
            </a:pPr>
            <a:r>
              <a:rPr lang="en-US" baseline="0" dirty="0" smtClean="0"/>
              <a:t>Examples of vulnerable populations include pregnant women, prisoners, and adolescents. </a:t>
            </a:r>
          </a:p>
          <a:p>
            <a:pPr marL="171450" indent="-171450">
              <a:buFont typeface="Arial" charset="0"/>
              <a:buChar char="•"/>
            </a:pPr>
            <a:r>
              <a:rPr lang="en-US" baseline="0" dirty="0" smtClean="0"/>
              <a:t>They also include individuals who are not able to give consent. Individuals with intellectuals disabilities and children may fail into this category. </a:t>
            </a:r>
          </a:p>
          <a:p>
            <a:pPr marL="628650" lvl="1" indent="-171450">
              <a:buFont typeface="Arial" charset="0"/>
              <a:buChar char="•"/>
            </a:pPr>
            <a:r>
              <a:rPr lang="en-US" baseline="0" dirty="0" smtClean="0"/>
              <a:t>In these situations, researchers should obtain assent (i.e., indication from individuals that they are willing to participate in the study) and obtain consent from legal guardians.</a:t>
            </a:r>
          </a:p>
          <a:p>
            <a:pPr marL="171450" lvl="0" indent="-171450">
              <a:buFont typeface="Arial" charset="0"/>
              <a:buChar char="•"/>
            </a:pPr>
            <a:r>
              <a:rPr lang="en-US" baseline="0" dirty="0" smtClean="0"/>
              <a:t>The IRB requests information regarding the precautions that are put in place to protect individuals who may be considered part of a vulnerable population. </a:t>
            </a:r>
          </a:p>
          <a:p>
            <a:pPr marL="171450" lvl="0" indent="-171450">
              <a:buFont typeface="Arial" charset="0"/>
              <a:buChar char="•"/>
            </a:pPr>
            <a:endParaRPr lang="en-US" baseline="0" dirty="0" smtClean="0"/>
          </a:p>
          <a:p>
            <a:pPr marL="171450" lvl="0" indent="-171450">
              <a:buFont typeface="Arial" charset="0"/>
              <a:buChar char="•"/>
            </a:pPr>
            <a:r>
              <a:rPr lang="en-US" dirty="0" smtClean="0"/>
              <a:t>The </a:t>
            </a:r>
            <a:r>
              <a:rPr lang="en-US" b="1" dirty="0" smtClean="0"/>
              <a:t>amount of risk </a:t>
            </a:r>
            <a:r>
              <a:rPr lang="en-US" dirty="0" smtClean="0"/>
              <a:t>is also important in determining</a:t>
            </a:r>
            <a:r>
              <a:rPr lang="en-US" baseline="0" dirty="0" smtClean="0"/>
              <a:t> the precautions needed to be put in place, as well as whether consent is necessary. </a:t>
            </a:r>
          </a:p>
          <a:p>
            <a:pPr marL="628650" lvl="1" indent="-171450">
              <a:buFont typeface="Arial" charset="0"/>
              <a:buChar char="•"/>
            </a:pPr>
            <a:r>
              <a:rPr lang="en-US" baseline="0" dirty="0" smtClean="0"/>
              <a:t>If participation poses no risk to participants, then under some conditions consent may not be necessary. </a:t>
            </a:r>
          </a:p>
          <a:p>
            <a:pPr marL="628650" lvl="1" indent="-171450">
              <a:buFont typeface="Arial" charset="0"/>
              <a:buChar char="•"/>
            </a:pPr>
            <a:r>
              <a:rPr lang="en-US" baseline="0" dirty="0" smtClean="0"/>
              <a:t>If participation poses any </a:t>
            </a:r>
            <a:r>
              <a:rPr lang="en-US" dirty="0" smtClean="0"/>
              <a:t>emotional</a:t>
            </a:r>
            <a:r>
              <a:rPr lang="en-US" baseline="0" dirty="0" smtClean="0"/>
              <a:t> or </a:t>
            </a:r>
            <a:r>
              <a:rPr lang="en-US" dirty="0" smtClean="0"/>
              <a:t>physical risk,</a:t>
            </a:r>
            <a:r>
              <a:rPr lang="en-US" baseline="0" dirty="0" smtClean="0"/>
              <a:t> </a:t>
            </a:r>
            <a:r>
              <a:rPr lang="en-US" dirty="0" smtClean="0"/>
              <a:t>consent is</a:t>
            </a:r>
            <a:r>
              <a:rPr lang="en-US" baseline="0" dirty="0" smtClean="0"/>
              <a:t> mandatory</a:t>
            </a:r>
          </a:p>
          <a:p>
            <a:pPr lvl="0">
              <a:buFontTx/>
              <a:buChar char="-"/>
            </a:pPr>
            <a:endParaRPr lang="en-US" baseline="0" dirty="0" smtClean="0"/>
          </a:p>
        </p:txBody>
      </p:sp>
      <p:sp>
        <p:nvSpPr>
          <p:cNvPr id="4" name="Slide Number Placeholder 3"/>
          <p:cNvSpPr>
            <a:spLocks noGrp="1"/>
          </p:cNvSpPr>
          <p:nvPr>
            <p:ph type="sldNum" sz="quarter" idx="10"/>
          </p:nvPr>
        </p:nvSpPr>
        <p:spPr/>
        <p:txBody>
          <a:bodyPr/>
          <a:lstStyle/>
          <a:p>
            <a:fld id="{3F34D9A1-B647-4C64-BCF6-563469A4B794}" type="slidenum">
              <a:rPr lang="en-US" smtClean="0"/>
              <a:pPr/>
              <a:t>10</a:t>
            </a:fld>
            <a:endParaRPr lang="en-US"/>
          </a:p>
        </p:txBody>
      </p:sp>
    </p:spTree>
    <p:extLst>
      <p:ext uri="{BB962C8B-B14F-4D97-AF65-F5344CB8AC3E}">
        <p14:creationId xmlns:p14="http://schemas.microsoft.com/office/powerpoint/2010/main" val="762208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Let’s turn our attention to the elements</a:t>
            </a:r>
            <a:r>
              <a:rPr lang="en-US" sz="1200" baseline="0" dirty="0" smtClean="0"/>
              <a:t> found in </a:t>
            </a:r>
            <a:r>
              <a:rPr lang="en-US" sz="1200" dirty="0" smtClean="0"/>
              <a:t>informed</a:t>
            </a:r>
            <a:r>
              <a:rPr lang="en-US" sz="1200" baseline="0" dirty="0" smtClean="0"/>
              <a:t> consent, which is a crucial component to demonstrating respect for persons.</a:t>
            </a:r>
            <a:endParaRPr lang="en-US" sz="1200" dirty="0" smtClean="0"/>
          </a:p>
          <a:p>
            <a:endParaRPr lang="en-US" sz="1200" dirty="0" smtClean="0"/>
          </a:p>
          <a:p>
            <a:pPr marL="171450" indent="-171450">
              <a:buFont typeface="Arial" panose="020B0604020202020204" pitchFamily="34" charset="0"/>
              <a:buChar char="•"/>
            </a:pPr>
            <a:r>
              <a:rPr lang="en-US" sz="1200" dirty="0" smtClean="0"/>
              <a:t>Participation in research must be </a:t>
            </a:r>
            <a:r>
              <a:rPr lang="en-US" sz="1200" b="1" dirty="0" smtClean="0"/>
              <a:t>voluntary</a:t>
            </a:r>
            <a:r>
              <a:rPr lang="en-US" sz="1200" dirty="0" smtClean="0"/>
              <a:t>. </a:t>
            </a:r>
          </a:p>
          <a:p>
            <a:pPr marL="171450" indent="-171450">
              <a:buFont typeface="Arial" panose="020B0604020202020204" pitchFamily="34" charset="0"/>
              <a:buChar char="•"/>
            </a:pPr>
            <a:endParaRPr lang="en-US" sz="1200" dirty="0" smtClean="0"/>
          </a:p>
          <a:p>
            <a:pPr marL="171450" indent="-171450">
              <a:buFont typeface="Arial" panose="020B0604020202020204" pitchFamily="34" charset="0"/>
              <a:buChar char="•"/>
            </a:pPr>
            <a:r>
              <a:rPr lang="en-US" sz="1200" dirty="0" smtClean="0"/>
              <a:t>Informed Consent includes</a:t>
            </a:r>
            <a:r>
              <a:rPr lang="en-US" sz="1200" baseline="0" dirty="0" smtClean="0"/>
              <a:t> several components.</a:t>
            </a:r>
          </a:p>
          <a:p>
            <a:pPr marL="628650" lvl="1" indent="-171450">
              <a:buFont typeface="Arial" panose="020B0604020202020204" pitchFamily="34" charset="0"/>
              <a:buChar char="•"/>
            </a:pPr>
            <a:r>
              <a:rPr lang="en-US" sz="1200" baseline="0" dirty="0" smtClean="0"/>
              <a:t>1. </a:t>
            </a:r>
            <a:r>
              <a:rPr lang="en-US" sz="1200" b="1" dirty="0" smtClean="0"/>
              <a:t>General </a:t>
            </a:r>
            <a:r>
              <a:rPr lang="en-US" sz="1200" b="1" dirty="0"/>
              <a:t>purpose </a:t>
            </a:r>
            <a:r>
              <a:rPr lang="en-US" sz="1200" dirty="0"/>
              <a:t>of </a:t>
            </a:r>
            <a:r>
              <a:rPr lang="en-US" sz="1200" dirty="0" smtClean="0"/>
              <a:t>research </a:t>
            </a:r>
          </a:p>
          <a:p>
            <a:pPr marL="628650" lvl="1" indent="-171450">
              <a:buFont typeface="Arial" panose="020B0604020202020204" pitchFamily="34" charset="0"/>
              <a:buChar char="•"/>
            </a:pPr>
            <a:r>
              <a:rPr lang="en-US" sz="1200" dirty="0" smtClean="0"/>
              <a:t>2.</a:t>
            </a:r>
            <a:r>
              <a:rPr lang="en-US" sz="1200" baseline="0" dirty="0" smtClean="0"/>
              <a:t> Outline of the </a:t>
            </a:r>
            <a:r>
              <a:rPr lang="en-US" sz="1200" b="1" baseline="0" dirty="0" smtClean="0"/>
              <a:t>p</a:t>
            </a:r>
            <a:r>
              <a:rPr lang="en-US" sz="1200" b="1" dirty="0" smtClean="0"/>
              <a:t>rocedures and </a:t>
            </a:r>
            <a:r>
              <a:rPr lang="en-US" sz="1200" b="1" dirty="0"/>
              <a:t>participants’ </a:t>
            </a:r>
            <a:r>
              <a:rPr lang="en-US" sz="1200" b="1" dirty="0" smtClean="0"/>
              <a:t>responsibilities</a:t>
            </a:r>
            <a:r>
              <a:rPr lang="en-US" sz="1200" dirty="0" smtClean="0"/>
              <a:t>: What </a:t>
            </a:r>
            <a:r>
              <a:rPr lang="en-US" sz="1200" dirty="0"/>
              <a:t>is expected of the </a:t>
            </a:r>
            <a:r>
              <a:rPr lang="en-US" sz="1200" dirty="0" smtClean="0"/>
              <a:t>participants?</a:t>
            </a:r>
            <a:r>
              <a:rPr lang="en-US" sz="1200" baseline="0" dirty="0"/>
              <a:t> </a:t>
            </a:r>
            <a:r>
              <a:rPr lang="en-US" sz="1200" dirty="0" smtClean="0"/>
              <a:t>What </a:t>
            </a:r>
            <a:r>
              <a:rPr lang="en-US" sz="1200" dirty="0"/>
              <a:t>type of </a:t>
            </a:r>
            <a:r>
              <a:rPr lang="en-US" sz="1200" dirty="0" smtClean="0"/>
              <a:t>tasks will they be engaging in?</a:t>
            </a:r>
            <a:r>
              <a:rPr lang="en-US" sz="1200" baseline="0" dirty="0"/>
              <a:t> </a:t>
            </a:r>
            <a:r>
              <a:rPr lang="en-US" sz="1200" dirty="0" smtClean="0"/>
              <a:t>How </a:t>
            </a:r>
            <a:r>
              <a:rPr lang="en-US" sz="1200" dirty="0"/>
              <a:t>long will the tasks </a:t>
            </a:r>
            <a:r>
              <a:rPr lang="en-US" sz="1200" dirty="0" smtClean="0"/>
              <a:t>take to complete?</a:t>
            </a:r>
            <a:endParaRPr lang="en-US" sz="1200" dirty="0"/>
          </a:p>
          <a:p>
            <a:pPr marL="628650" lvl="1" indent="-171450">
              <a:buFont typeface="Arial" panose="020B0604020202020204" pitchFamily="34" charset="0"/>
              <a:buChar char="•"/>
            </a:pPr>
            <a:r>
              <a:rPr lang="en-US" sz="1200" dirty="0" smtClean="0"/>
              <a:t>3.</a:t>
            </a:r>
            <a:r>
              <a:rPr lang="en-US" sz="1200" baseline="0" dirty="0" smtClean="0"/>
              <a:t> </a:t>
            </a:r>
            <a:r>
              <a:rPr lang="en-US" sz="1200" dirty="0" smtClean="0"/>
              <a:t>Statements </a:t>
            </a:r>
            <a:r>
              <a:rPr lang="en-US" sz="1200" dirty="0"/>
              <a:t>about </a:t>
            </a:r>
            <a:r>
              <a:rPr lang="en-US" sz="1200" b="1" dirty="0" smtClean="0"/>
              <a:t>risks and benefits</a:t>
            </a:r>
            <a:r>
              <a:rPr lang="en-US" sz="1200" b="1" baseline="0" dirty="0" smtClean="0"/>
              <a:t> </a:t>
            </a:r>
            <a:r>
              <a:rPr lang="en-US" sz="1200" baseline="0" dirty="0" smtClean="0"/>
              <a:t>for participating in the research.</a:t>
            </a:r>
            <a:endParaRPr lang="en-US" sz="1200" baseline="0" dirty="0"/>
          </a:p>
          <a:p>
            <a:pPr marL="1085850" lvl="2" indent="-171450">
              <a:buFont typeface="Arial" panose="020B0604020202020204" pitchFamily="34" charset="0"/>
              <a:buChar char="•"/>
            </a:pPr>
            <a:r>
              <a:rPr lang="en-US" sz="1200" baseline="0" dirty="0" smtClean="0"/>
              <a:t>Generally, participants should l</a:t>
            </a:r>
            <a:r>
              <a:rPr lang="en-US" sz="1200" dirty="0" smtClean="0"/>
              <a:t>eave </a:t>
            </a:r>
            <a:r>
              <a:rPr lang="en-US" sz="1200" dirty="0"/>
              <a:t>the study no worse than when </a:t>
            </a:r>
            <a:r>
              <a:rPr lang="en-US" sz="1200" dirty="0" smtClean="0"/>
              <a:t>they entered. This</a:t>
            </a:r>
            <a:r>
              <a:rPr lang="en-US" sz="1200" baseline="0" dirty="0" smtClean="0"/>
              <a:t> i</a:t>
            </a:r>
            <a:r>
              <a:rPr lang="en-US" sz="1200" dirty="0" smtClean="0"/>
              <a:t>ncludes information about any potential physical and/or psychological discomfort.</a:t>
            </a:r>
            <a:endParaRPr lang="en-US" sz="1200" dirty="0"/>
          </a:p>
          <a:p>
            <a:pPr marL="233332" indent="-233332">
              <a:buAutoNum type="arabicPeriod"/>
            </a:pPr>
            <a:endParaRPr lang="en-US" sz="1200"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11</a:t>
            </a:fld>
            <a:endParaRPr lang="en-US"/>
          </a:p>
        </p:txBody>
      </p:sp>
    </p:spTree>
    <p:extLst>
      <p:ext uri="{BB962C8B-B14F-4D97-AF65-F5344CB8AC3E}">
        <p14:creationId xmlns:p14="http://schemas.microsoft.com/office/powerpoint/2010/main" val="979521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7788"/>
            <a:ext cx="3721100" cy="2792412"/>
          </a:xfrm>
        </p:spPr>
      </p:sp>
      <p:sp>
        <p:nvSpPr>
          <p:cNvPr id="3" name="Notes Placeholder 2"/>
          <p:cNvSpPr>
            <a:spLocks noGrp="1"/>
          </p:cNvSpPr>
          <p:nvPr>
            <p:ph type="body" idx="1"/>
          </p:nvPr>
        </p:nvSpPr>
        <p:spPr>
          <a:xfrm>
            <a:off x="309316" y="2947883"/>
            <a:ext cx="6340969" cy="6050915"/>
          </a:xfrm>
        </p:spPr>
        <p:txBody>
          <a:bodyPr>
            <a:normAutofit/>
          </a:bodyPr>
          <a:lstStyle/>
          <a:p>
            <a:pPr marL="171450" indent="-171450">
              <a:buFont typeface="Arial" panose="020B0604020202020204" pitchFamily="34" charset="0"/>
              <a:buChar char="•"/>
            </a:pPr>
            <a:r>
              <a:rPr lang="en-US" sz="1200" dirty="0" smtClean="0"/>
              <a:t>4. The consent form</a:t>
            </a:r>
            <a:r>
              <a:rPr lang="en-US" sz="1200" baseline="0" dirty="0" smtClean="0"/>
              <a:t> also includes </a:t>
            </a:r>
            <a:r>
              <a:rPr lang="en-US" sz="1200" b="1" baseline="0" dirty="0" smtClean="0"/>
              <a:t>information about privacy</a:t>
            </a:r>
            <a:r>
              <a:rPr lang="en-US" sz="1200" baseline="0" dirty="0" smtClean="0"/>
              <a:t>, whether the data will anonymous or confidential, and what protections are in place (e. g., who has access to the data? How will it be stored? If there is a videotape, who will see it? How long will the data be kept).  </a:t>
            </a:r>
          </a:p>
          <a:p>
            <a:pPr marL="628650" lvl="1" indent="-171450">
              <a:buFont typeface="Arial" panose="020B0604020202020204" pitchFamily="34" charset="0"/>
              <a:buChar char="•"/>
            </a:pPr>
            <a:r>
              <a:rPr lang="en-US" sz="1200" b="1" dirty="0" smtClean="0"/>
              <a:t>Anonymity</a:t>
            </a:r>
            <a:r>
              <a:rPr lang="en-US" sz="1200" dirty="0"/>
              <a:t>: no identifying information about participant </a:t>
            </a:r>
            <a:r>
              <a:rPr lang="en-US" sz="1200" dirty="0" smtClean="0"/>
              <a:t>is obtained. </a:t>
            </a:r>
            <a:r>
              <a:rPr lang="en-US" sz="1200" dirty="0"/>
              <a:t>Ensures that participants’ responses can never be linked to </a:t>
            </a:r>
            <a:r>
              <a:rPr lang="en-US" sz="1200" dirty="0" smtClean="0"/>
              <a:t>them.</a:t>
            </a:r>
            <a:endParaRPr lang="en-US" sz="1200" b="1" dirty="0"/>
          </a:p>
          <a:p>
            <a:pPr marL="628650" lvl="1" indent="-171450">
              <a:buFont typeface="Arial" panose="020B0604020202020204" pitchFamily="34" charset="0"/>
              <a:buChar char="•"/>
            </a:pPr>
            <a:r>
              <a:rPr lang="en-US" sz="1200" b="1" dirty="0" smtClean="0"/>
              <a:t>Confidentiality</a:t>
            </a:r>
            <a:r>
              <a:rPr lang="en-US" sz="1200" dirty="0"/>
              <a:t>: identifying information about participant is kept on file, meaning that their responses can be linked back to them. However, this information is </a:t>
            </a:r>
            <a:r>
              <a:rPr lang="en-US" sz="1200" dirty="0" smtClean="0"/>
              <a:t>never </a:t>
            </a:r>
            <a:r>
              <a:rPr lang="en-US" sz="1200" dirty="0"/>
              <a:t>to be given to anybody except the primary investigator of the research</a:t>
            </a:r>
            <a:r>
              <a:rPr lang="en-US" sz="1200" dirty="0" smtClean="0"/>
              <a:t>.</a:t>
            </a:r>
          </a:p>
          <a:p>
            <a:pPr marL="171450" lvl="0" indent="-171450">
              <a:buFont typeface="Arial" panose="020B0604020202020204" pitchFamily="34" charset="0"/>
              <a:buChar char="•"/>
            </a:pPr>
            <a:r>
              <a:rPr lang="en-US" sz="1200" dirty="0" smtClean="0"/>
              <a:t>5. Researchers must clearly describe </a:t>
            </a:r>
            <a:r>
              <a:rPr lang="en-US" sz="1200" baseline="0" dirty="0" smtClean="0"/>
              <a:t>any </a:t>
            </a:r>
            <a:r>
              <a:rPr lang="en-US" sz="1200" b="1" baseline="0" dirty="0" smtClean="0"/>
              <a:t>inducements, incentives, or benefits</a:t>
            </a:r>
            <a:r>
              <a:rPr lang="en-US" sz="1200" baseline="0" dirty="0" smtClean="0"/>
              <a:t>. Researchers must demonstrate that participants are free from coercion. That is, they s</a:t>
            </a:r>
            <a:r>
              <a:rPr lang="en-US" sz="1200" dirty="0" smtClean="0"/>
              <a:t>hould </a:t>
            </a:r>
            <a:r>
              <a:rPr lang="en-US" sz="1200" dirty="0"/>
              <a:t>not offer hefty benefits to try to coerce individuals to participate in potentially risky </a:t>
            </a:r>
            <a:r>
              <a:rPr lang="en-US" sz="1200" dirty="0" smtClean="0"/>
              <a:t>research</a:t>
            </a:r>
            <a:r>
              <a:rPr lang="en-US" sz="1200" baseline="0" dirty="0" smtClean="0"/>
              <a:t> (e.g., m</a:t>
            </a:r>
            <a:r>
              <a:rPr lang="en-US" sz="1200" dirty="0" smtClean="0"/>
              <a:t>oney</a:t>
            </a:r>
            <a:r>
              <a:rPr lang="en-US" sz="1200" dirty="0"/>
              <a:t>, </a:t>
            </a:r>
            <a:r>
              <a:rPr lang="en-US" sz="1200" dirty="0" smtClean="0"/>
              <a:t>lots </a:t>
            </a:r>
            <a:r>
              <a:rPr lang="en-US" sz="1200" dirty="0"/>
              <a:t>of extra credit, job </a:t>
            </a:r>
            <a:r>
              <a:rPr lang="en-US" sz="1200" dirty="0" smtClean="0"/>
              <a:t>promotion).</a:t>
            </a:r>
            <a:endParaRPr lang="en-US" sz="1200" dirty="0"/>
          </a:p>
          <a:p>
            <a:pPr marL="171450" lvl="0" indent="-171450">
              <a:buFont typeface="Arial" panose="020B0604020202020204" pitchFamily="34" charset="0"/>
              <a:buChar char="•"/>
            </a:pPr>
            <a:r>
              <a:rPr lang="en-US" sz="1200" dirty="0" smtClean="0"/>
              <a:t>6.</a:t>
            </a:r>
            <a:r>
              <a:rPr lang="en-US" sz="1200" baseline="0" dirty="0" smtClean="0"/>
              <a:t> The consent form also describe the </a:t>
            </a:r>
            <a:r>
              <a:rPr lang="en-US" sz="1200" b="1" baseline="0" dirty="0" smtClean="0"/>
              <a:t>r</a:t>
            </a:r>
            <a:r>
              <a:rPr lang="en-US" sz="1200" b="1" dirty="0" smtClean="0"/>
              <a:t>ights </a:t>
            </a:r>
            <a:r>
              <a:rPr lang="en-US" sz="1200" b="1" dirty="0"/>
              <a:t>of </a:t>
            </a:r>
            <a:r>
              <a:rPr lang="en-US" sz="1200" b="1" dirty="0" smtClean="0"/>
              <a:t>participants</a:t>
            </a:r>
            <a:r>
              <a:rPr lang="en-US" sz="1200" dirty="0" smtClean="0"/>
              <a:t>. Thi</a:t>
            </a:r>
            <a:r>
              <a:rPr lang="en-US" sz="1200" baseline="0" dirty="0" smtClean="0"/>
              <a:t>s is a s</a:t>
            </a:r>
            <a:r>
              <a:rPr lang="en-US" sz="1200" dirty="0" smtClean="0"/>
              <a:t>tatement </a:t>
            </a:r>
            <a:r>
              <a:rPr lang="en-US" sz="1200" dirty="0"/>
              <a:t>indicating that participation is voluntary and that a participant can stop at any time without </a:t>
            </a:r>
            <a:r>
              <a:rPr lang="en-US" sz="1200" dirty="0" smtClean="0"/>
              <a:t>penalty.</a:t>
            </a:r>
            <a:endParaRPr lang="en-US" sz="1200" dirty="0"/>
          </a:p>
          <a:p>
            <a:pPr marL="628650" lvl="1" indent="-171450">
              <a:buFont typeface="Arial" panose="020B0604020202020204" pitchFamily="34" charset="0"/>
              <a:buChar char="•"/>
            </a:pPr>
            <a:r>
              <a:rPr lang="en-US" sz="1200" dirty="0" smtClean="0"/>
              <a:t>There</a:t>
            </a:r>
            <a:r>
              <a:rPr lang="en-US" sz="1200" baseline="0" dirty="0" smtClean="0"/>
              <a:t> are </a:t>
            </a:r>
            <a:r>
              <a:rPr lang="en-US" sz="1200" dirty="0" smtClean="0"/>
              <a:t>power </a:t>
            </a:r>
            <a:r>
              <a:rPr lang="en-US" sz="1200" dirty="0"/>
              <a:t>differentials between an experimenter and a participant coupled with the situation make it very difficult for </a:t>
            </a:r>
            <a:r>
              <a:rPr lang="en-US" sz="1200" dirty="0" smtClean="0"/>
              <a:t>some people </a:t>
            </a:r>
            <a:r>
              <a:rPr lang="en-US" sz="1200" dirty="0"/>
              <a:t>to withdraw. </a:t>
            </a:r>
            <a:r>
              <a:rPr lang="en-US" sz="1200" dirty="0" smtClean="0"/>
              <a:t>Researchers have</a:t>
            </a:r>
            <a:r>
              <a:rPr lang="en-US" sz="1200" baseline="0" dirty="0" smtClean="0"/>
              <a:t> an</a:t>
            </a:r>
            <a:r>
              <a:rPr lang="en-US" sz="1200" dirty="0" smtClean="0"/>
              <a:t> </a:t>
            </a:r>
            <a:r>
              <a:rPr lang="en-US" sz="1200" dirty="0"/>
              <a:t>obligation to let participants know that it is ok that they withdraw without penalty. </a:t>
            </a:r>
            <a:endParaRPr lang="en-US" sz="1200" dirty="0" smtClean="0"/>
          </a:p>
          <a:p>
            <a:pPr marL="171450" lvl="0" indent="-171450">
              <a:buFont typeface="Arial" panose="020B0604020202020204" pitchFamily="34" charset="0"/>
              <a:buChar char="•"/>
            </a:pPr>
            <a:r>
              <a:rPr lang="en-US" sz="1200" dirty="0" smtClean="0"/>
              <a:t>7. </a:t>
            </a:r>
            <a:r>
              <a:rPr lang="en-US" sz="1200" b="1" dirty="0" smtClean="0"/>
              <a:t>Contact information </a:t>
            </a:r>
            <a:r>
              <a:rPr lang="en-US" sz="1200" dirty="0" smtClean="0"/>
              <a:t>for the researchers,</a:t>
            </a:r>
            <a:r>
              <a:rPr lang="en-US" sz="1200" baseline="0" dirty="0" smtClean="0"/>
              <a:t> as well as for the IRB is provided. </a:t>
            </a:r>
          </a:p>
          <a:p>
            <a:pPr marL="171450" lvl="0" indent="-171450">
              <a:buFont typeface="Arial" panose="020B0604020202020204" pitchFamily="34" charset="0"/>
              <a:buChar char="•"/>
            </a:pPr>
            <a:r>
              <a:rPr lang="en-US" sz="1200" baseline="0" dirty="0" smtClean="0"/>
              <a:t>8. Both the participant and the investigator </a:t>
            </a:r>
            <a:r>
              <a:rPr lang="en-US" sz="1200" b="1" baseline="0" dirty="0" smtClean="0"/>
              <a:t>sign and date </a:t>
            </a:r>
            <a:r>
              <a:rPr lang="en-US" sz="1200" baseline="0" dirty="0" smtClean="0"/>
              <a:t>the consent form. </a:t>
            </a:r>
            <a:endParaRPr lang="en-US" sz="1200" dirty="0" smtClean="0"/>
          </a:p>
          <a:p>
            <a:pPr marL="0" lvl="0" indent="0">
              <a:buFont typeface="Arial" panose="020B0604020202020204" pitchFamily="34" charset="0"/>
              <a:buNone/>
            </a:pPr>
            <a:endParaRPr lang="en-US" sz="1200" dirty="0" smtClean="0"/>
          </a:p>
          <a:p>
            <a:pPr marL="171450" lvl="0" indent="-171450">
              <a:buFont typeface="Arial" panose="020B0604020202020204" pitchFamily="34" charset="0"/>
              <a:buChar char="•"/>
            </a:pPr>
            <a:r>
              <a:rPr lang="en-US" sz="1200" dirty="0" smtClean="0"/>
              <a:t>Researchers</a:t>
            </a:r>
            <a:r>
              <a:rPr lang="en-US" sz="1200" baseline="0" dirty="0" smtClean="0"/>
              <a:t> are advised to write consent forms in clear, simple language (not discipline jargon). </a:t>
            </a:r>
            <a:r>
              <a:rPr lang="en-US" sz="1200" baseline="0" dirty="0"/>
              <a:t> </a:t>
            </a:r>
            <a:r>
              <a:rPr lang="en-US" sz="1200" dirty="0" smtClean="0"/>
              <a:t>Participants </a:t>
            </a:r>
            <a:r>
              <a:rPr lang="en-US" sz="1200" dirty="0"/>
              <a:t>can ask questions </a:t>
            </a:r>
            <a:r>
              <a:rPr lang="en-US" sz="1200" dirty="0" smtClean="0"/>
              <a:t>and </a:t>
            </a:r>
            <a:r>
              <a:rPr lang="en-US" sz="1200" dirty="0"/>
              <a:t>researchers </a:t>
            </a:r>
            <a:r>
              <a:rPr lang="en-US" sz="1200" dirty="0" smtClean="0"/>
              <a:t>are obliged to answer </a:t>
            </a:r>
            <a:r>
              <a:rPr lang="en-US" sz="1200" dirty="0"/>
              <a:t>them to the best of </a:t>
            </a:r>
            <a:r>
              <a:rPr lang="en-US" sz="1200" dirty="0" smtClean="0"/>
              <a:t>their ability.</a:t>
            </a:r>
            <a:endParaRPr lang="en-US" sz="1200" dirty="0"/>
          </a:p>
          <a:p>
            <a:pPr marL="0" lvl="0" indent="0">
              <a:buFont typeface="Arial" panose="020B0604020202020204" pitchFamily="34" charset="0"/>
              <a:buNone/>
            </a:pPr>
            <a:endParaRPr lang="en-US" sz="1200"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12</a:t>
            </a:fld>
            <a:endParaRPr lang="en-US"/>
          </a:p>
        </p:txBody>
      </p:sp>
    </p:spTree>
    <p:extLst>
      <p:ext uri="{BB962C8B-B14F-4D97-AF65-F5344CB8AC3E}">
        <p14:creationId xmlns:p14="http://schemas.microsoft.com/office/powerpoint/2010/main" val="89409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171450" indent="-171450">
              <a:buFont typeface="Arial" charset="0"/>
              <a:buChar char="•"/>
            </a:pPr>
            <a:r>
              <a:rPr lang="en-US" dirty="0" smtClean="0"/>
              <a:t>Why use deception?</a:t>
            </a:r>
          </a:p>
          <a:p>
            <a:pPr marL="628650" lvl="1" indent="-171450">
              <a:buFont typeface="Arial" charset="0"/>
              <a:buChar char="•"/>
            </a:pPr>
            <a:r>
              <a:rPr lang="en-US" baseline="0" dirty="0" smtClean="0"/>
              <a:t>Some research is impossible to conduct without using some degree of deception. </a:t>
            </a:r>
          </a:p>
          <a:p>
            <a:pPr marL="1085850" lvl="2" indent="-171450">
              <a:buFont typeface="Arial" charset="0"/>
              <a:buChar char="•"/>
            </a:pPr>
            <a:r>
              <a:rPr lang="en-US" baseline="0" dirty="0" smtClean="0"/>
              <a:t>For example, some researchers use placebos (i.e., inert substances or conditions). Other researchers may not explain the true intent of the study. Research investigating topics like sexism or racism may only discuses the purpose of the study in broad generic language. Sometimes cover stories are constructed to conceal the true purpose of the study. </a:t>
            </a:r>
          </a:p>
          <a:p>
            <a:pPr marL="628650" lvl="1" indent="-171450">
              <a:buFont typeface="Arial" charset="0"/>
              <a:buChar char="•"/>
            </a:pPr>
            <a:r>
              <a:rPr lang="en-US" baseline="0" dirty="0" smtClean="0"/>
              <a:t>Another example of deception includes the use of confederates. These are researchers who may pose as participants; thus, leading real participants to believe they are interacting with another participant. </a:t>
            </a:r>
          </a:p>
          <a:p>
            <a:pPr marL="1085850" lvl="2" indent="-171450">
              <a:buFont typeface="Arial" charset="0"/>
              <a:buChar char="•"/>
            </a:pPr>
            <a:endParaRPr lang="en-US" baseline="0" dirty="0" smtClean="0"/>
          </a:p>
          <a:p>
            <a:pPr marL="171450" lvl="0" indent="-171450">
              <a:buFont typeface="Arial" charset="0"/>
              <a:buChar char="•"/>
            </a:pPr>
            <a:r>
              <a:rPr lang="en-US" baseline="0" dirty="0" smtClean="0"/>
              <a:t>Participants do find the research experience valuable even when deception has been used. Only 2% of participants in Milgram’s obedience study later reported being upset. Some researchers suggest that participants rate deceptive research as more important. </a:t>
            </a:r>
          </a:p>
          <a:p>
            <a:pPr marL="171450" lvl="0" indent="-171450">
              <a:buFont typeface="Arial" charset="0"/>
              <a:buChar char="•"/>
            </a:pPr>
            <a:endParaRPr lang="en-US" baseline="0" dirty="0" smtClean="0"/>
          </a:p>
          <a:p>
            <a:pPr marL="171450" lvl="0" indent="-171450">
              <a:buFont typeface="Arial" charset="0"/>
              <a:buChar char="•"/>
            </a:pPr>
            <a:r>
              <a:rPr lang="en-US" baseline="0" dirty="0" smtClean="0"/>
              <a:t>However, there are issues that must be considered when using deception. </a:t>
            </a:r>
          </a:p>
          <a:p>
            <a:pPr marL="628650" lvl="1" indent="-171450">
              <a:buFont typeface="Arial" charset="0"/>
              <a:buChar char="•"/>
            </a:pPr>
            <a:r>
              <a:rPr lang="en-US" dirty="0"/>
              <a:t>It limits </a:t>
            </a:r>
            <a:r>
              <a:rPr lang="en-US" dirty="0" smtClean="0"/>
              <a:t>participants’ freedom </a:t>
            </a:r>
            <a:r>
              <a:rPr lang="en-US" dirty="0"/>
              <a:t>to choose. The </a:t>
            </a:r>
            <a:r>
              <a:rPr lang="en-US" dirty="0" smtClean="0"/>
              <a:t>participant might </a:t>
            </a:r>
            <a:r>
              <a:rPr lang="en-US" dirty="0"/>
              <a:t>not have wanted to be part of that research for many different reasons. Without full knowledge </a:t>
            </a:r>
            <a:r>
              <a:rPr lang="en-US" dirty="0" smtClean="0"/>
              <a:t>of the study it</a:t>
            </a:r>
            <a:r>
              <a:rPr lang="en-US" baseline="0" dirty="0" smtClean="0"/>
              <a:t> may </a:t>
            </a:r>
            <a:r>
              <a:rPr lang="en-US" dirty="0" smtClean="0"/>
              <a:t>compromise </a:t>
            </a:r>
            <a:r>
              <a:rPr lang="en-US" dirty="0"/>
              <a:t>their ability to make a fully informed </a:t>
            </a:r>
            <a:r>
              <a:rPr lang="en-US" dirty="0" smtClean="0"/>
              <a:t>decision.</a:t>
            </a:r>
          </a:p>
          <a:p>
            <a:pPr marL="628650" lvl="1" indent="-171450">
              <a:buFont typeface="Arial" charset="0"/>
              <a:buChar char="•"/>
            </a:pPr>
            <a:r>
              <a:rPr lang="en-US" dirty="0" smtClean="0"/>
              <a:t>It could send the message to participants that the </a:t>
            </a:r>
            <a:r>
              <a:rPr lang="en-US" dirty="0"/>
              <a:t>researcher doesn’t think </a:t>
            </a:r>
            <a:r>
              <a:rPr lang="en-US" dirty="0" smtClean="0"/>
              <a:t>the participant is </a:t>
            </a:r>
            <a:r>
              <a:rPr lang="en-US" dirty="0"/>
              <a:t>trustworthy. That </a:t>
            </a:r>
            <a:r>
              <a:rPr lang="en-US" dirty="0" smtClean="0"/>
              <a:t>is, the </a:t>
            </a:r>
            <a:r>
              <a:rPr lang="en-US" dirty="0"/>
              <a:t>researcher thinks that </a:t>
            </a:r>
            <a:r>
              <a:rPr lang="en-US" dirty="0" smtClean="0"/>
              <a:t>the participant </a:t>
            </a:r>
            <a:r>
              <a:rPr lang="en-US" dirty="0"/>
              <a:t>would lie and is a deceptive </a:t>
            </a:r>
            <a:r>
              <a:rPr lang="en-US" dirty="0" smtClean="0"/>
              <a:t>person,</a:t>
            </a:r>
            <a:r>
              <a:rPr lang="en-US" baseline="0" dirty="0" smtClean="0"/>
              <a:t> w</a:t>
            </a:r>
            <a:r>
              <a:rPr lang="en-US" dirty="0" smtClean="0"/>
              <a:t>hich </a:t>
            </a:r>
            <a:r>
              <a:rPr lang="en-US" dirty="0"/>
              <a:t>is not really the case. Although it is true that participants will sometimes change their response to make themselves look better – deception is used for many other reasons (reasons we just talked about</a:t>
            </a:r>
            <a:r>
              <a:rPr lang="en-US" dirty="0" smtClean="0"/>
              <a:t>).</a:t>
            </a:r>
          </a:p>
          <a:p>
            <a:pPr marL="628650" lvl="1" indent="-171450">
              <a:buFont typeface="Arial" charset="0"/>
              <a:buChar char="•"/>
            </a:pPr>
            <a:r>
              <a:rPr lang="en-US" dirty="0" smtClean="0"/>
              <a:t>Using deception can create a </a:t>
            </a:r>
            <a:r>
              <a:rPr lang="en-US" dirty="0"/>
              <a:t>negative image about psychological experiments. I don’t know who many times I’ve conducted experiments and gotten really paranoid participants. People who thought we were trying to trick them. Many times, researchers are using no deception at all or they are just being rather vague about what the purpose of the study is.</a:t>
            </a:r>
          </a:p>
          <a:p>
            <a:pPr lvl="0">
              <a:buFontTx/>
              <a:buNone/>
            </a:pPr>
            <a:endParaRPr lang="en-US" dirty="0" smtClean="0"/>
          </a:p>
        </p:txBody>
      </p:sp>
      <p:sp>
        <p:nvSpPr>
          <p:cNvPr id="4" name="Slide Number Placeholder 3"/>
          <p:cNvSpPr>
            <a:spLocks noGrp="1"/>
          </p:cNvSpPr>
          <p:nvPr>
            <p:ph type="sldNum" sz="quarter" idx="10"/>
          </p:nvPr>
        </p:nvSpPr>
        <p:spPr/>
        <p:txBody>
          <a:bodyPr/>
          <a:lstStyle/>
          <a:p>
            <a:fld id="{3F34D9A1-B647-4C64-BCF6-563469A4B794}" type="slidenum">
              <a:rPr lang="en-US" smtClean="0"/>
              <a:pPr/>
              <a:t>13</a:t>
            </a:fld>
            <a:endParaRPr lang="en-US"/>
          </a:p>
        </p:txBody>
      </p:sp>
    </p:spTree>
    <p:extLst>
      <p:ext uri="{BB962C8B-B14F-4D97-AF65-F5344CB8AC3E}">
        <p14:creationId xmlns:p14="http://schemas.microsoft.com/office/powerpoint/2010/main" val="2467201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77788"/>
            <a:ext cx="4654550" cy="3490912"/>
          </a:xfrm>
        </p:spPr>
      </p:sp>
      <p:sp>
        <p:nvSpPr>
          <p:cNvPr id="3" name="Notes Placeholder 2"/>
          <p:cNvSpPr>
            <a:spLocks noGrp="1"/>
          </p:cNvSpPr>
          <p:nvPr>
            <p:ph type="body" idx="1"/>
          </p:nvPr>
        </p:nvSpPr>
        <p:spPr>
          <a:xfrm>
            <a:off x="463974" y="3723641"/>
            <a:ext cx="6031653" cy="4887278"/>
          </a:xfrm>
        </p:spPr>
        <p:txBody>
          <a:bodyPr>
            <a:normAutofit lnSpcReduction="10000"/>
          </a:bodyPr>
          <a:lstStyle/>
          <a:p>
            <a:pPr marL="0" indent="0">
              <a:buFont typeface="Arial" charset="0"/>
              <a:buNone/>
            </a:pPr>
            <a:r>
              <a:rPr lang="en-US" sz="1400" dirty="0" smtClean="0"/>
              <a:t>After</a:t>
            </a:r>
            <a:r>
              <a:rPr lang="en-US" sz="1400" baseline="0" dirty="0" smtClean="0"/>
              <a:t> a study is completed, most researchers debrief their participants. Debriefing usually contains the following elements:</a:t>
            </a:r>
            <a:endParaRPr lang="en-US" sz="1400" dirty="0" smtClean="0"/>
          </a:p>
          <a:p>
            <a:pPr marL="285750" indent="-285750">
              <a:buFont typeface="Arial" charset="0"/>
              <a:buChar char="•"/>
            </a:pPr>
            <a:r>
              <a:rPr lang="en-US" sz="1400" dirty="0" smtClean="0"/>
              <a:t>One goal </a:t>
            </a:r>
            <a:r>
              <a:rPr lang="en-US" sz="1400" dirty="0"/>
              <a:t>of debriefing is to return participants to the same </a:t>
            </a:r>
            <a:r>
              <a:rPr lang="en-US" sz="1400" dirty="0" smtClean="0"/>
              <a:t>mental</a:t>
            </a:r>
            <a:r>
              <a:rPr lang="en-US" sz="1400" baseline="0" dirty="0" smtClean="0"/>
              <a:t> or </a:t>
            </a:r>
            <a:r>
              <a:rPr lang="en-US" sz="1400" dirty="0" smtClean="0"/>
              <a:t>emotional </a:t>
            </a:r>
            <a:r>
              <a:rPr lang="en-US" sz="1400" dirty="0"/>
              <a:t>state.</a:t>
            </a:r>
          </a:p>
          <a:p>
            <a:pPr marL="285750" indent="-285750">
              <a:buFont typeface="Arial" charset="0"/>
              <a:buChar char="•"/>
            </a:pPr>
            <a:r>
              <a:rPr lang="en-US" sz="1400" dirty="0" smtClean="0"/>
              <a:t>Typically, researchers explain </a:t>
            </a:r>
            <a:r>
              <a:rPr lang="en-US" sz="1400" dirty="0"/>
              <a:t>the purpose of the study using language that is understandable (no jargon)</a:t>
            </a:r>
          </a:p>
          <a:p>
            <a:pPr marL="285750" indent="-285750">
              <a:buFont typeface="Arial" charset="0"/>
              <a:buChar char="•"/>
            </a:pPr>
            <a:r>
              <a:rPr lang="en-US" sz="1400" dirty="0" smtClean="0"/>
              <a:t>Researchers explain </a:t>
            </a:r>
            <a:r>
              <a:rPr lang="en-US" sz="1400" dirty="0"/>
              <a:t>any </a:t>
            </a:r>
            <a:r>
              <a:rPr lang="en-US" sz="1400" dirty="0" smtClean="0"/>
              <a:t>deception that occurred</a:t>
            </a:r>
            <a:r>
              <a:rPr lang="en-US" sz="1400" baseline="0" dirty="0" smtClean="0"/>
              <a:t> in the study. These includes explaining the true purpose of a study if a cover story was used or explaining that participants interacted with a confederate. </a:t>
            </a:r>
            <a:endParaRPr lang="en-US" sz="1400" dirty="0"/>
          </a:p>
          <a:p>
            <a:pPr marL="742950" lvl="1" indent="-285750">
              <a:buFont typeface="Arial" charset="0"/>
              <a:buChar char="•"/>
            </a:pPr>
            <a:r>
              <a:rPr lang="en-US" sz="1400" dirty="0" smtClean="0"/>
              <a:t>It is important to</a:t>
            </a:r>
            <a:r>
              <a:rPr lang="en-US" sz="1400" baseline="0" dirty="0" smtClean="0"/>
              <a:t> make sue that </a:t>
            </a:r>
            <a:r>
              <a:rPr lang="en-US" sz="1400" dirty="0" smtClean="0"/>
              <a:t>participants do not leave </a:t>
            </a:r>
            <a:r>
              <a:rPr lang="en-US" sz="1400" dirty="0"/>
              <a:t>with false beliefs about themselves</a:t>
            </a:r>
          </a:p>
          <a:p>
            <a:pPr marL="742950" lvl="1" indent="-285750">
              <a:buFont typeface="Arial" charset="0"/>
              <a:buChar char="•"/>
            </a:pPr>
            <a:r>
              <a:rPr lang="en-US" sz="1400" dirty="0" smtClean="0"/>
              <a:t>Also, it is important to explain </a:t>
            </a:r>
            <a:r>
              <a:rPr lang="en-US" sz="1400" dirty="0"/>
              <a:t>why the deception was </a:t>
            </a:r>
            <a:r>
              <a:rPr lang="en-US" sz="1400" dirty="0" smtClean="0"/>
              <a:t>necessary (if it was used).</a:t>
            </a:r>
            <a:endParaRPr lang="en-US" sz="1400" dirty="0"/>
          </a:p>
          <a:p>
            <a:pPr marL="285750" lvl="0" indent="-285750">
              <a:buFont typeface="Arial" charset="0"/>
              <a:buChar char="•"/>
            </a:pPr>
            <a:r>
              <a:rPr lang="en-US" sz="1400" dirty="0" smtClean="0"/>
              <a:t>Usually</a:t>
            </a:r>
            <a:r>
              <a:rPr lang="en-US" sz="1400" baseline="0" dirty="0" smtClean="0"/>
              <a:t> researchers r</a:t>
            </a:r>
            <a:r>
              <a:rPr lang="en-US" sz="1400" dirty="0" smtClean="0"/>
              <a:t>epeat any statements</a:t>
            </a:r>
            <a:r>
              <a:rPr lang="en-US" sz="1400" baseline="0" dirty="0" smtClean="0"/>
              <a:t> made in the consent form referring to </a:t>
            </a:r>
            <a:r>
              <a:rPr lang="en-US" sz="1400" dirty="0" smtClean="0"/>
              <a:t>confidentiality or anonymity.</a:t>
            </a:r>
            <a:r>
              <a:rPr lang="en-US" sz="1400" baseline="0" dirty="0"/>
              <a:t> </a:t>
            </a:r>
            <a:r>
              <a:rPr lang="en-US" sz="1400" baseline="0" dirty="0" smtClean="0"/>
              <a:t>Researchers may also </a:t>
            </a:r>
            <a:r>
              <a:rPr lang="en-US" sz="1400" dirty="0" smtClean="0"/>
              <a:t>explain </a:t>
            </a:r>
            <a:r>
              <a:rPr lang="en-US" sz="1400" dirty="0"/>
              <a:t>that </a:t>
            </a:r>
            <a:r>
              <a:rPr lang="en-US" sz="1400" dirty="0" smtClean="0"/>
              <a:t>the individual participant’s responses </a:t>
            </a:r>
            <a:r>
              <a:rPr lang="en-US" sz="1400" dirty="0"/>
              <a:t>will be combined with those of other </a:t>
            </a:r>
            <a:r>
              <a:rPr lang="en-US" sz="1400" dirty="0" smtClean="0"/>
              <a:t>participants. That is, researchers may</a:t>
            </a:r>
            <a:r>
              <a:rPr lang="en-US" sz="1400" baseline="0" dirty="0" smtClean="0"/>
              <a:t> be more concerned with the pattern of responses than any one individual’s responses. </a:t>
            </a:r>
            <a:endParaRPr lang="en-US" sz="1400" dirty="0"/>
          </a:p>
          <a:p>
            <a:pPr marL="285750" lvl="0" indent="-285750">
              <a:buFont typeface="Arial" charset="0"/>
              <a:buChar char="•"/>
            </a:pPr>
            <a:r>
              <a:rPr lang="en-US" sz="1400" dirty="0" smtClean="0"/>
              <a:t>Sometimes researchers may get feedback </a:t>
            </a:r>
            <a:r>
              <a:rPr lang="en-US" sz="1400" dirty="0"/>
              <a:t>about the </a:t>
            </a:r>
            <a:r>
              <a:rPr lang="en-US" sz="1400" dirty="0" smtClean="0"/>
              <a:t>experiment.</a:t>
            </a:r>
            <a:r>
              <a:rPr lang="en-US" sz="1400" baseline="0" dirty="0"/>
              <a:t> </a:t>
            </a:r>
            <a:r>
              <a:rPr lang="en-US" sz="1400" baseline="0" dirty="0" smtClean="0"/>
              <a:t>Did </a:t>
            </a:r>
            <a:r>
              <a:rPr lang="en-US" sz="1400" dirty="0" smtClean="0"/>
              <a:t>participants feel uncomfortable </a:t>
            </a:r>
            <a:r>
              <a:rPr lang="en-US" sz="1400" dirty="0"/>
              <a:t>or was something </a:t>
            </a:r>
            <a:r>
              <a:rPr lang="en-US" sz="1400" dirty="0" smtClean="0"/>
              <a:t>confusing in the study?</a:t>
            </a:r>
            <a:endParaRPr lang="en-US" sz="1400" dirty="0"/>
          </a:p>
          <a:p>
            <a:pPr marL="285750" lvl="0" indent="-285750">
              <a:buFont typeface="Arial" charset="0"/>
              <a:buChar char="•"/>
            </a:pPr>
            <a:r>
              <a:rPr lang="en-US" sz="1400" dirty="0" smtClean="0"/>
              <a:t>It is best to get</a:t>
            </a:r>
            <a:r>
              <a:rPr lang="en-US" sz="1400" baseline="0" dirty="0" smtClean="0"/>
              <a:t> debriefing </a:t>
            </a:r>
            <a:r>
              <a:rPr lang="en-US" sz="1400" dirty="0" smtClean="0"/>
              <a:t>as </a:t>
            </a:r>
            <a:r>
              <a:rPr lang="en-US" sz="1400" dirty="0"/>
              <a:t>soon as </a:t>
            </a:r>
            <a:r>
              <a:rPr lang="en-US" sz="1400" dirty="0" smtClean="0"/>
              <a:t>possible.</a:t>
            </a:r>
            <a:r>
              <a:rPr lang="en-US" sz="1400" baseline="0" dirty="0"/>
              <a:t> </a:t>
            </a:r>
            <a:r>
              <a:rPr lang="en-US" sz="1400" dirty="0" smtClean="0"/>
              <a:t>Ideally </a:t>
            </a:r>
            <a:r>
              <a:rPr lang="en-US" sz="1400" dirty="0"/>
              <a:t>given at the end of the session, but can wait until the end of the study </a:t>
            </a:r>
            <a:r>
              <a:rPr lang="en-US" sz="1400" dirty="0" smtClean="0"/>
              <a:t>if is </a:t>
            </a:r>
            <a:r>
              <a:rPr lang="en-US" sz="1400" dirty="0"/>
              <a:t>absolutely </a:t>
            </a:r>
            <a:r>
              <a:rPr lang="en-US" sz="1400" dirty="0" smtClean="0"/>
              <a:t>necessary (this may be the case when collecting data over time).</a:t>
            </a:r>
            <a:r>
              <a:rPr lang="en-US" sz="1400" baseline="0" dirty="0" smtClean="0"/>
              <a:t> </a:t>
            </a:r>
            <a:endParaRPr lang="en-US" sz="1400"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14</a:t>
            </a:fld>
            <a:endParaRPr lang="en-US"/>
          </a:p>
        </p:txBody>
      </p:sp>
    </p:spTree>
    <p:extLst>
      <p:ext uri="{BB962C8B-B14F-4D97-AF65-F5344CB8AC3E}">
        <p14:creationId xmlns:p14="http://schemas.microsoft.com/office/powerpoint/2010/main" val="208372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15</a:t>
            </a:fld>
            <a:endParaRPr lang="en-US"/>
          </a:p>
        </p:txBody>
      </p:sp>
    </p:spTree>
    <p:extLst>
      <p:ext uri="{BB962C8B-B14F-4D97-AF65-F5344CB8AC3E}">
        <p14:creationId xmlns:p14="http://schemas.microsoft.com/office/powerpoint/2010/main" val="2100578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When we think about research ethics, broadly we’re discussing the moral principles that are applied to research.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One</a:t>
            </a:r>
            <a:r>
              <a:rPr lang="en-US" baseline="0" dirty="0" smtClean="0"/>
              <a:t> way to think about ethics, is to think about who is affected?</a:t>
            </a:r>
          </a:p>
          <a:p>
            <a:pPr marL="628650" lvl="1" indent="-171450">
              <a:buFont typeface="Arial" panose="020B0604020202020204" pitchFamily="34" charset="0"/>
              <a:buChar char="•"/>
            </a:pPr>
            <a:r>
              <a:rPr lang="en-US" baseline="0" dirty="0" smtClean="0"/>
              <a:t>First, researchers are to ensure the </a:t>
            </a:r>
            <a:r>
              <a:rPr lang="en-US" b="1" baseline="0" dirty="0" smtClean="0"/>
              <a:t>welfare and dignity of participants</a:t>
            </a:r>
            <a:r>
              <a:rPr lang="en-US" baseline="0" dirty="0" smtClean="0"/>
              <a:t>. The idea is that researchers have a responsibility to all individuals who are part of their research </a:t>
            </a:r>
          </a:p>
          <a:p>
            <a:pPr marL="628650" lvl="1" indent="-171450">
              <a:buFont typeface="Arial" panose="020B0604020202020204" pitchFamily="34" charset="0"/>
              <a:buChar char="•"/>
            </a:pPr>
            <a:r>
              <a:rPr lang="en-US" baseline="0" dirty="0" smtClean="0"/>
              <a:t>Second researchers are obliged to ensure the </a:t>
            </a:r>
            <a:r>
              <a:rPr lang="en-US" b="1" baseline="0" dirty="0" smtClean="0"/>
              <a:t>public report are accurate and honest</a:t>
            </a:r>
            <a:r>
              <a:rPr lang="en-US" baseline="0" dirty="0" smtClean="0"/>
              <a:t>. This is not necessarily an issue of morality, but one that is a concern of proper conduct of researchers. This is what your textbook refers to as treating science ethically. </a:t>
            </a:r>
          </a:p>
          <a:p>
            <a:pPr marL="628650" lvl="1" indent="-171450">
              <a:buFont typeface="Arial" panose="020B0604020202020204" pitchFamily="34" charset="0"/>
              <a:buChar char="•"/>
            </a:pPr>
            <a:r>
              <a:rPr lang="en-US" baseline="0" dirty="0" smtClean="0"/>
              <a:t>Both have implications for </a:t>
            </a:r>
            <a:r>
              <a:rPr lang="en-US" b="1" baseline="0" dirty="0" smtClean="0"/>
              <a:t>society</a:t>
            </a:r>
            <a:r>
              <a:rPr lang="en-US" baseline="0" dirty="0" smtClean="0"/>
              <a:t>. Will the results be misinterpreted? What applied value do they have? How will the knowledge of these findings affect human behavior. </a:t>
            </a:r>
          </a:p>
          <a:p>
            <a:pPr marL="628650" lvl="1"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The information in this </a:t>
            </a:r>
            <a:r>
              <a:rPr lang="en-US" baseline="0" dirty="0" err="1" smtClean="0"/>
              <a:t>powerpoint</a:t>
            </a:r>
            <a:r>
              <a:rPr lang="en-US" baseline="0" dirty="0" smtClean="0"/>
              <a:t> will largely focus on ethical responsibilities to research participants. </a:t>
            </a:r>
          </a:p>
          <a:p>
            <a:pPr marL="171450" lvl="0" indent="-171450">
              <a:buFont typeface="Arial" panose="020B0604020202020204" pitchFamily="34" charset="0"/>
              <a:buChar char="•"/>
            </a:pPr>
            <a:endParaRPr lang="en-US" sz="1200" baseline="0" dirty="0" smtClean="0"/>
          </a:p>
          <a:p>
            <a:pPr marL="171450" lvl="0" indent="-171450">
              <a:buFont typeface="Arial" panose="020B0604020202020204" pitchFamily="34" charset="0"/>
              <a:buChar char="•"/>
            </a:pPr>
            <a:r>
              <a:rPr lang="en-US" sz="1200" dirty="0" smtClean="0"/>
              <a:t>Until the end of Word War II, it was up to the individual </a:t>
            </a:r>
            <a:r>
              <a:rPr lang="en-US" sz="1200" b="1" dirty="0" smtClean="0"/>
              <a:t>researchers themselves to determine ethical standards and safeguards </a:t>
            </a:r>
            <a:r>
              <a:rPr lang="en-US" sz="1200" dirty="0" smtClean="0"/>
              <a:t>for human participants in their research. It was assumed that researchers, bound by their own moral compasses, would protect their participants from harm.</a:t>
            </a:r>
            <a:r>
              <a:rPr lang="en-US" sz="1200" baseline="0" dirty="0" smtClean="0"/>
              <a:t> </a:t>
            </a:r>
            <a:r>
              <a:rPr lang="en-US" sz="1200" dirty="0" smtClean="0"/>
              <a:t>However, that wasn’t necessarily true.</a:t>
            </a:r>
          </a:p>
          <a:p>
            <a:pPr marL="171450" lvl="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3F34D9A1-B647-4C64-BCF6-563469A4B794}" type="slidenum">
              <a:rPr lang="en-US" smtClean="0"/>
              <a:pPr/>
              <a:t>2</a:t>
            </a:fld>
            <a:endParaRPr lang="en-US"/>
          </a:p>
        </p:txBody>
      </p:sp>
    </p:spTree>
    <p:extLst>
      <p:ext uri="{BB962C8B-B14F-4D97-AF65-F5344CB8AC3E}">
        <p14:creationId xmlns:p14="http://schemas.microsoft.com/office/powerpoint/2010/main" val="3088056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08A81-CD2B-4E10-97DD-375076AF8C40}" type="slidenum">
              <a:rPr lang="en-US"/>
              <a:pPr/>
              <a:t>3</a:t>
            </a:fld>
            <a:endParaRPr lang="en-US"/>
          </a:p>
        </p:txBody>
      </p:sp>
      <p:sp>
        <p:nvSpPr>
          <p:cNvPr id="82946" name="Rectangle 2"/>
          <p:cNvSpPr>
            <a:spLocks noGrp="1" noRot="1" noChangeAspect="1" noChangeArrowheads="1" noTextEdit="1"/>
          </p:cNvSpPr>
          <p:nvPr>
            <p:ph type="sldImg"/>
          </p:nvPr>
        </p:nvSpPr>
        <p:spPr>
          <a:xfrm>
            <a:off x="1465263" y="153988"/>
            <a:ext cx="2482850" cy="1862137"/>
          </a:xfrm>
          <a:ln/>
        </p:spPr>
      </p:sp>
      <p:sp>
        <p:nvSpPr>
          <p:cNvPr id="82947" name="Rectangle 3"/>
          <p:cNvSpPr>
            <a:spLocks noGrp="1" noChangeArrowheads="1"/>
          </p:cNvSpPr>
          <p:nvPr>
            <p:ph type="body" idx="1"/>
          </p:nvPr>
        </p:nvSpPr>
        <p:spPr>
          <a:xfrm>
            <a:off x="309316" y="2094548"/>
            <a:ext cx="6340969" cy="6904249"/>
          </a:xfrm>
        </p:spPr>
        <p:txBody>
          <a:bodyPr>
            <a:normAutofit/>
          </a:bodyPr>
          <a:lstStyle/>
          <a:p>
            <a:r>
              <a:rPr lang="en-US" sz="1200" dirty="0" smtClean="0"/>
              <a:t>The events in Nazi Germany, among others, highlighted</a:t>
            </a:r>
            <a:r>
              <a:rPr lang="en-US" sz="1200" baseline="0" dirty="0" smtClean="0"/>
              <a:t> the need for ethical principles. </a:t>
            </a:r>
          </a:p>
          <a:p>
            <a:pPr marL="0" indent="0">
              <a:buFont typeface="Arial" panose="020B0604020202020204" pitchFamily="34" charset="0"/>
              <a:buNone/>
            </a:pPr>
            <a:endParaRPr lang="en-US" sz="1200" dirty="0" smtClean="0"/>
          </a:p>
          <a:p>
            <a:pPr marL="171450" indent="-171450">
              <a:buFont typeface="Arial" panose="020B0604020202020204" pitchFamily="34" charset="0"/>
              <a:buChar char="•"/>
            </a:pPr>
            <a:r>
              <a:rPr lang="en-US" sz="1200" dirty="0" smtClean="0"/>
              <a:t>The twin studies,</a:t>
            </a:r>
            <a:r>
              <a:rPr lang="en-US" sz="1200" baseline="0" dirty="0" smtClean="0"/>
              <a:t> sterilization experiments, and hypothermia/high-altitude studies were all examples of research that was conducted without regard for welfare of research participants. </a:t>
            </a:r>
          </a:p>
          <a:p>
            <a:pPr marL="171450" indent="-171450">
              <a:buFont typeface="Arial" panose="020B0604020202020204" pitchFamily="34" charset="0"/>
              <a:buChar char="•"/>
            </a:pPr>
            <a:r>
              <a:rPr lang="en-US" sz="1200" baseline="0" dirty="0" smtClean="0"/>
              <a:t>Physicians and researchers who conducted these studies, and others, were eventually tried for war crimes around 1946/1947 as part of the Nuremberg Trials. Twelve of these individuals were sentenced to death, others were given life sentences and some were acquitted. </a:t>
            </a:r>
          </a:p>
          <a:p>
            <a:pPr marL="171450" indent="-171450">
              <a:buFont typeface="Arial" panose="020B0604020202020204" pitchFamily="34" charset="0"/>
              <a:buChar char="•"/>
            </a:pPr>
            <a:r>
              <a:rPr lang="en-US" sz="1200" baseline="0" dirty="0" smtClean="0"/>
              <a:t>As a result of the Nuremberg Trial, the </a:t>
            </a:r>
            <a:r>
              <a:rPr lang="en-US" sz="1200" b="1" baseline="0" dirty="0" smtClean="0"/>
              <a:t>Nuremberg Code </a:t>
            </a:r>
            <a:r>
              <a:rPr lang="en-US" sz="1200" baseline="0" dirty="0" smtClean="0"/>
              <a:t>was developed. </a:t>
            </a:r>
          </a:p>
          <a:p>
            <a:pPr marL="171450" indent="-171450">
              <a:buFont typeface="Arial" panose="020B0604020202020204" pitchFamily="34" charset="0"/>
              <a:buChar char="•"/>
            </a:pPr>
            <a:endParaRPr lang="en-US" sz="1400" dirty="0" smtClean="0"/>
          </a:p>
          <a:p>
            <a:pPr marL="171450" indent="-171450">
              <a:buFont typeface="Arial" panose="020B0604020202020204" pitchFamily="34" charset="0"/>
              <a:buChar char="•"/>
            </a:pPr>
            <a:endParaRPr lang="en-US" sz="1400" dirty="0" smtClean="0"/>
          </a:p>
          <a:p>
            <a:pPr marL="171450" indent="-171450">
              <a:buFont typeface="Arial" panose="020B0604020202020204" pitchFamily="34" charset="0"/>
              <a:buChar char="•"/>
            </a:pPr>
            <a:endParaRPr lang="en-US" sz="1400" dirty="0" smtClean="0"/>
          </a:p>
          <a:p>
            <a:pPr marL="171450" indent="-171450">
              <a:buFont typeface="Arial" panose="020B0604020202020204" pitchFamily="34" charset="0"/>
              <a:buChar char="•"/>
            </a:pPr>
            <a:r>
              <a:rPr lang="en-US" sz="1400" dirty="0" smtClean="0"/>
              <a:t>Find more information at https://www.ushmm.org/information/exhibitions/online-exhibitions/special-focus/doctors-trial/nuremberg-code </a:t>
            </a:r>
          </a:p>
          <a:p>
            <a:pPr marL="171450" indent="-171450">
              <a:buFont typeface="Arial" panose="020B0604020202020204" pitchFamily="34" charset="0"/>
              <a:buChar char="•"/>
            </a:pPr>
            <a:r>
              <a:rPr lang="en-US" sz="1400" dirty="0" smtClean="0"/>
              <a:t>http://www.jewishvirtuallibrary.org/the-nuremberg-trials</a:t>
            </a:r>
            <a:endParaRPr lang="en-US" sz="1400" dirty="0"/>
          </a:p>
          <a:p>
            <a:pPr>
              <a:defRPr/>
            </a:pPr>
            <a:endParaRPr lang="en-US" sz="1400" dirty="0"/>
          </a:p>
        </p:txBody>
      </p:sp>
    </p:spTree>
    <p:extLst>
      <p:ext uri="{BB962C8B-B14F-4D97-AF65-F5344CB8AC3E}">
        <p14:creationId xmlns:p14="http://schemas.microsoft.com/office/powerpoint/2010/main" val="3938178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0"/>
            <a:ext cx="4654550" cy="3490913"/>
          </a:xfrm>
        </p:spPr>
      </p:sp>
      <p:sp>
        <p:nvSpPr>
          <p:cNvPr id="3" name="Notes Placeholder 2"/>
          <p:cNvSpPr>
            <a:spLocks noGrp="1"/>
          </p:cNvSpPr>
          <p:nvPr>
            <p:ph type="body" idx="1"/>
          </p:nvPr>
        </p:nvSpPr>
        <p:spPr>
          <a:xfrm>
            <a:off x="309316" y="3568489"/>
            <a:ext cx="6340969" cy="5275157"/>
          </a:xfrm>
        </p:spPr>
        <p:txBody>
          <a:bodyPr>
            <a:normAutofit/>
          </a:bodyPr>
          <a:lstStyle/>
          <a:p>
            <a:pPr marL="0" indent="0">
              <a:buClr>
                <a:schemeClr val="tx1"/>
              </a:buClr>
              <a:buFont typeface="+mj-lt"/>
              <a:buNone/>
            </a:pPr>
            <a:r>
              <a:rPr lang="en-US" dirty="0" smtClean="0"/>
              <a:t>Here you can see the Nuremberg</a:t>
            </a:r>
            <a:r>
              <a:rPr lang="en-US" baseline="0" dirty="0" smtClean="0"/>
              <a:t> Code:</a:t>
            </a:r>
          </a:p>
          <a:p>
            <a:pPr marL="0" indent="0">
              <a:buClr>
                <a:schemeClr val="tx1"/>
              </a:buClr>
              <a:buFont typeface="+mj-lt"/>
              <a:buNone/>
            </a:pPr>
            <a:r>
              <a:rPr lang="en-US" dirty="0" smtClean="0"/>
              <a:t>https://history.nih.gov/research/downloads/nuremberg.pdf  </a:t>
            </a:r>
          </a:p>
          <a:p>
            <a:pPr marL="0" indent="0">
              <a:buClr>
                <a:schemeClr val="tx1"/>
              </a:buClr>
              <a:buFont typeface="+mj-lt"/>
              <a:buNone/>
            </a:pPr>
            <a:endParaRPr lang="en-US" dirty="0" smtClean="0"/>
          </a:p>
          <a:p>
            <a:pPr marL="228600" indent="-228600">
              <a:buClr>
                <a:schemeClr val="tx1"/>
              </a:buClr>
              <a:buFont typeface="+mj-lt"/>
              <a:buAutoNum type="arabicPeriod"/>
            </a:pPr>
            <a:r>
              <a:rPr lang="en-US" dirty="0" smtClean="0"/>
              <a:t>Participation </a:t>
            </a:r>
            <a:r>
              <a:rPr lang="en-US" dirty="0"/>
              <a:t>of the subjects must be totally voluntary, and the subjects should have the capacity to give consent to participate. Furthermore, the subjects should be fully informed of the purposes, nature, and duration of the experiment.</a:t>
            </a:r>
          </a:p>
          <a:p>
            <a:pPr marL="228600" indent="-228600">
              <a:buClr>
                <a:schemeClr val="tx1"/>
              </a:buClr>
              <a:buFont typeface="+mj-lt"/>
              <a:buAutoNum type="arabicPeriod"/>
            </a:pPr>
            <a:r>
              <a:rPr lang="en-US" dirty="0"/>
              <a:t>The research should yield results that are useful to society and that cannot be obtained in any other way</a:t>
            </a:r>
          </a:p>
          <a:p>
            <a:pPr marL="228600" indent="-228600">
              <a:buClr>
                <a:schemeClr val="tx1"/>
              </a:buClr>
              <a:buFont typeface="+mj-lt"/>
              <a:buAutoNum type="arabicPeriod"/>
            </a:pPr>
            <a:r>
              <a:rPr lang="en-US" dirty="0"/>
              <a:t>The research should have a sound footing in animal research and be based on the natural history of the problem under study</a:t>
            </a:r>
          </a:p>
          <a:p>
            <a:pPr marL="228600" indent="-228600">
              <a:buClr>
                <a:schemeClr val="tx1"/>
              </a:buClr>
              <a:buFont typeface="+mj-lt"/>
              <a:buAutoNum type="arabicPeriod"/>
            </a:pPr>
            <a:r>
              <a:rPr lang="en-US" dirty="0"/>
              <a:t>Steps should be taken in the research to avoid unnecessary physical or psychological harm to subjects</a:t>
            </a:r>
          </a:p>
          <a:p>
            <a:pPr marL="228600" indent="-228600">
              <a:buClr>
                <a:schemeClr val="tx1"/>
              </a:buClr>
              <a:buFont typeface="+mj-lt"/>
              <a:buAutoNum type="arabicPeriod"/>
            </a:pPr>
            <a:r>
              <a:rPr lang="en-US" dirty="0"/>
              <a:t>Research should not be conducted if there is reason to believe that death or disability will occur to the subjects</a:t>
            </a:r>
          </a:p>
          <a:p>
            <a:pPr marL="228600" indent="-228600">
              <a:buClr>
                <a:schemeClr val="tx1"/>
              </a:buClr>
              <a:buFont typeface="+mj-lt"/>
              <a:buAutoNum type="arabicPeriod"/>
            </a:pPr>
            <a:r>
              <a:rPr lang="en-US" dirty="0"/>
              <a:t>The risk involved in the research should be proportional to the benefits to be obtained from the results</a:t>
            </a:r>
          </a:p>
          <a:p>
            <a:pPr marL="228600" indent="-228600">
              <a:buClr>
                <a:schemeClr val="tx1"/>
              </a:buClr>
              <a:buFont typeface="+mj-lt"/>
              <a:buAutoNum type="arabicPeriod"/>
            </a:pPr>
            <a:r>
              <a:rPr lang="en-US" dirty="0"/>
              <a:t>Proper plans should be made and facilities provided to protect the subject against harm</a:t>
            </a:r>
          </a:p>
          <a:p>
            <a:pPr marL="228600" indent="-228600">
              <a:buClr>
                <a:schemeClr val="tx1"/>
              </a:buClr>
              <a:buFont typeface="+mj-lt"/>
              <a:buAutoNum type="arabicPeriod"/>
            </a:pPr>
            <a:r>
              <a:rPr lang="en-US" dirty="0"/>
              <a:t>Research should be conducted by highly qualified scientists only</a:t>
            </a:r>
          </a:p>
          <a:p>
            <a:pPr marL="228600" indent="-228600">
              <a:buClr>
                <a:schemeClr val="tx1"/>
              </a:buClr>
              <a:buFont typeface="+mj-lt"/>
              <a:buAutoNum type="arabicPeriod"/>
            </a:pPr>
            <a:r>
              <a:rPr lang="en-US" dirty="0"/>
              <a:t>The subject should have the freedom to withdraw from the experiment at any time if he or she has reached the conclusion that continuing in the experiment is not possible</a:t>
            </a:r>
          </a:p>
          <a:p>
            <a:pPr marL="228600" indent="-228600">
              <a:buClr>
                <a:schemeClr val="tx1"/>
              </a:buClr>
              <a:buFont typeface="+mj-lt"/>
              <a:buAutoNum type="arabicPeriod"/>
            </a:pPr>
            <a:r>
              <a:rPr lang="en-US" dirty="0"/>
              <a:t>The researcher must be prepared to discontinue the experiment if it becomes evident to the researcher that continuing the research will be harmful to the subjects</a:t>
            </a:r>
          </a:p>
          <a:p>
            <a:pPr indent="-93333">
              <a:buClr>
                <a:schemeClr val="tx1"/>
              </a:buClr>
              <a:buFontTx/>
              <a:buAutoNum type="arabicPeriod" startAt="5"/>
            </a:pPr>
            <a:endParaRPr lang="en-US" dirty="0" smtClean="0"/>
          </a:p>
          <a:p>
            <a:pPr indent="-93333">
              <a:buClr>
                <a:schemeClr val="tx1"/>
              </a:buClr>
            </a:pPr>
            <a:r>
              <a:rPr lang="en-US" dirty="0" smtClean="0"/>
              <a:t>What was the affect on American Research?</a:t>
            </a:r>
          </a:p>
          <a:p>
            <a:pPr marL="171450" indent="-171450">
              <a:buClr>
                <a:schemeClr val="tx1"/>
              </a:buClr>
              <a:buFont typeface="Arial" panose="020B0604020202020204" pitchFamily="34" charset="0"/>
              <a:buChar char="•"/>
            </a:pPr>
            <a:r>
              <a:rPr lang="en-US" dirty="0" smtClean="0"/>
              <a:t>No obvious affects</a:t>
            </a:r>
          </a:p>
          <a:p>
            <a:pPr marL="171450" indent="-171450">
              <a:buClr>
                <a:schemeClr val="tx1"/>
              </a:buClr>
              <a:buFont typeface="Arial" panose="020B0604020202020204" pitchFamily="34" charset="0"/>
              <a:buChar char="•"/>
            </a:pPr>
            <a:r>
              <a:rPr lang="en-US" dirty="0" smtClean="0"/>
              <a:t>Perhaps American’s thought that such problems would never occur here</a:t>
            </a:r>
          </a:p>
          <a:p>
            <a:endParaRPr lang="en-US"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4</a:t>
            </a:fld>
            <a:endParaRPr lang="en-US"/>
          </a:p>
        </p:txBody>
      </p:sp>
    </p:spTree>
    <p:extLst>
      <p:ext uri="{BB962C8B-B14F-4D97-AF65-F5344CB8AC3E}">
        <p14:creationId xmlns:p14="http://schemas.microsoft.com/office/powerpoint/2010/main" val="368777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595E38-CF48-42F9-8CBF-BA1F90B715A5}" type="slidenum">
              <a:rPr lang="en-US"/>
              <a:pPr/>
              <a:t>5</a:t>
            </a:fld>
            <a:endParaRPr lang="en-US"/>
          </a:p>
        </p:txBody>
      </p:sp>
      <p:sp>
        <p:nvSpPr>
          <p:cNvPr id="83970" name="Rectangle 2"/>
          <p:cNvSpPr>
            <a:spLocks noGrp="1" noRot="1" noChangeAspect="1" noChangeArrowheads="1" noTextEdit="1"/>
          </p:cNvSpPr>
          <p:nvPr>
            <p:ph type="sldImg"/>
          </p:nvPr>
        </p:nvSpPr>
        <p:spPr>
          <a:xfrm>
            <a:off x="1152525" y="233363"/>
            <a:ext cx="4654550" cy="3490912"/>
          </a:xfrm>
          <a:ln/>
        </p:spPr>
      </p:sp>
      <p:sp>
        <p:nvSpPr>
          <p:cNvPr id="83971" name="Rectangle 3"/>
          <p:cNvSpPr>
            <a:spLocks noGrp="1" noChangeArrowheads="1"/>
          </p:cNvSpPr>
          <p:nvPr>
            <p:ph type="body" idx="1"/>
          </p:nvPr>
        </p:nvSpPr>
        <p:spPr>
          <a:xfrm>
            <a:off x="387697" y="3878792"/>
            <a:ext cx="6263010" cy="4732445"/>
          </a:xfrm>
        </p:spPr>
        <p:txBody>
          <a:bodyPr/>
          <a:lstStyle/>
          <a:p>
            <a:pPr marL="171450" indent="-171450">
              <a:buFont typeface="Arial" panose="020B0604020202020204" pitchFamily="34" charset="0"/>
              <a:buChar char="•"/>
            </a:pPr>
            <a:r>
              <a:rPr lang="en-US" sz="1200" b="0" dirty="0" smtClean="0"/>
              <a:t>Another</a:t>
            </a:r>
            <a:r>
              <a:rPr lang="en-US" sz="1200" b="0" baseline="0" dirty="0" smtClean="0"/>
              <a:t> example that illustrates the need for ethical principles is the Tuskegee Syphilis Study. </a:t>
            </a:r>
          </a:p>
          <a:p>
            <a:pPr marL="628650" lvl="1" indent="-171450">
              <a:buFont typeface="Arial" panose="020B0604020202020204" pitchFamily="34" charset="0"/>
              <a:buChar char="•"/>
            </a:pPr>
            <a:r>
              <a:rPr lang="en-US" sz="1200" b="0" baseline="0" dirty="0" smtClean="0"/>
              <a:t>This study was conducted by the U.S. Public Health Service in Alabama and began as a short-term study to monitor the effects of untreated syphilis.</a:t>
            </a:r>
          </a:p>
          <a:p>
            <a:pPr marL="628650" lvl="1" indent="-171450">
              <a:buFont typeface="Arial" panose="020B0604020202020204" pitchFamily="34" charset="0"/>
              <a:buChar char="•"/>
            </a:pPr>
            <a:r>
              <a:rPr lang="en-US" sz="1200" b="0" baseline="0" dirty="0" smtClean="0"/>
              <a:t>In 1932, </a:t>
            </a:r>
            <a:r>
              <a:rPr lang="en-US" sz="1200" dirty="0" smtClean="0"/>
              <a:t>treatments </a:t>
            </a:r>
            <a:r>
              <a:rPr lang="en-US" sz="1200" dirty="0"/>
              <a:t>for syphilis were relatively ineffective and had severe side </a:t>
            </a:r>
            <a:r>
              <a:rPr lang="en-US" sz="1200" dirty="0" smtClean="0"/>
              <a:t>effects.</a:t>
            </a:r>
          </a:p>
          <a:p>
            <a:pPr marL="628650" lvl="1" indent="-171450">
              <a:buFont typeface="Arial" panose="020B0604020202020204" pitchFamily="34" charset="0"/>
              <a:buChar char="•"/>
            </a:pPr>
            <a:r>
              <a:rPr lang="en-US" sz="1200" dirty="0" smtClean="0"/>
              <a:t>The </a:t>
            </a:r>
            <a:r>
              <a:rPr lang="en-US" sz="1200" dirty="0"/>
              <a:t>intention of the study was in part to measure the prevalence of the disease and to study its natural history</a:t>
            </a:r>
            <a:r>
              <a:rPr lang="en-US" sz="1200" dirty="0" smtClean="0"/>
              <a:t>.</a:t>
            </a:r>
          </a:p>
          <a:p>
            <a:pPr marL="628650" lvl="1" indent="-171450">
              <a:buFont typeface="Arial" panose="020B0604020202020204" pitchFamily="34" charset="0"/>
              <a:buChar char="•"/>
            </a:pPr>
            <a:endParaRPr lang="en-US" sz="1200" dirty="0" smtClean="0"/>
          </a:p>
          <a:p>
            <a:pPr marL="628650" lvl="1"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National Archives - https://research.archives.gov/search?q=Tuskegee%20Syphilis%20Study&amp;highlight=true</a:t>
            </a:r>
          </a:p>
          <a:p>
            <a:pPr marL="171450" lvl="0"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1876900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0313" y="233363"/>
            <a:ext cx="4654550" cy="3490912"/>
          </a:xfrm>
        </p:spPr>
      </p:sp>
      <p:sp>
        <p:nvSpPr>
          <p:cNvPr id="3" name="Notes Placeholder 2"/>
          <p:cNvSpPr>
            <a:spLocks noGrp="1"/>
          </p:cNvSpPr>
          <p:nvPr>
            <p:ph type="body" idx="1"/>
          </p:nvPr>
        </p:nvSpPr>
        <p:spPr>
          <a:xfrm>
            <a:off x="386645" y="3878793"/>
            <a:ext cx="6108982" cy="4732126"/>
          </a:xfrm>
        </p:spPr>
        <p:txBody>
          <a:bodyPr>
            <a:normAutofit lnSpcReduction="10000"/>
          </a:bodyPr>
          <a:lstStyle/>
          <a:p>
            <a:pPr marL="171450" lvl="0" indent="-171450">
              <a:buFont typeface="Arial" panose="020B0604020202020204" pitchFamily="34" charset="0"/>
              <a:buChar char="•"/>
            </a:pPr>
            <a:r>
              <a:rPr lang="en-US" sz="1200" dirty="0" smtClean="0"/>
              <a:t>However, there were signs</a:t>
            </a:r>
            <a:r>
              <a:rPr lang="en-US" sz="1200" baseline="0" dirty="0" smtClean="0"/>
              <a:t> from the start that this study has some serious ethical flaws.</a:t>
            </a:r>
          </a:p>
          <a:p>
            <a:pPr marL="171450" lvl="0" indent="-171450">
              <a:buFont typeface="Arial" panose="020B0604020202020204" pitchFamily="34" charset="0"/>
              <a:buChar char="•"/>
            </a:pPr>
            <a:r>
              <a:rPr lang="en-US" sz="1200" baseline="0" dirty="0" smtClean="0"/>
              <a:t>First, the population that was selected for the study was </a:t>
            </a:r>
            <a:r>
              <a:rPr lang="en-US" sz="1200" b="1" baseline="0" dirty="0" smtClean="0"/>
              <a:t>highly vulnerable</a:t>
            </a:r>
            <a:r>
              <a:rPr lang="en-US" sz="1200" baseline="0" dirty="0" smtClean="0"/>
              <a:t>. Participants were black men from the rural south. The population was poor with high rates of illiteracy. This population also found it difficult to obtain medical 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Second, participants were offered </a:t>
            </a:r>
            <a:r>
              <a:rPr lang="en-US" sz="1200" b="1" baseline="0" dirty="0" smtClean="0"/>
              <a:t>fairly large incentives </a:t>
            </a:r>
            <a:r>
              <a:rPr lang="en-US" sz="1200" baseline="0" dirty="0" smtClean="0"/>
              <a:t>such as burial assistance, medical treatment (not for syphilis), </a:t>
            </a:r>
            <a:r>
              <a:rPr lang="en-US" sz="1400" dirty="0" smtClean="0"/>
              <a:t>free hot meals, and free transportation to and from the hospital with a free stop in town on the way home.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What did </a:t>
            </a:r>
            <a:r>
              <a:rPr lang="en-US" sz="1400" b="1" dirty="0" smtClean="0"/>
              <a:t>participation involve</a:t>
            </a:r>
            <a:r>
              <a:rPr lang="en-US" sz="1400" dirty="0" smtClean="0"/>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Periodic health examinations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Men never told what was going on. Instead they were told they were being treated for</a:t>
            </a:r>
            <a:r>
              <a:rPr lang="en-US" sz="1400" baseline="0" dirty="0" smtClean="0"/>
              <a:t> something called bad blood.</a:t>
            </a:r>
            <a:endParaRPr lang="en-US" sz="140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Denial </a:t>
            </a:r>
            <a:r>
              <a:rPr lang="en-US" sz="1400" dirty="0"/>
              <a:t>of any kind of treatment for </a:t>
            </a:r>
            <a:r>
              <a:rPr lang="en-US" sz="1400" dirty="0" smtClean="0"/>
              <a:t>syphilis, even when penicillin (which was the standard cure) was made</a:t>
            </a:r>
            <a:r>
              <a:rPr lang="en-US" sz="1400" baseline="0" dirty="0" smtClean="0"/>
              <a:t> available</a:t>
            </a:r>
            <a:r>
              <a:rPr lang="en-US" sz="1400" dirty="0" smtClean="0"/>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p>
          <a:p>
            <a:pPr marL="285750" indent="-285750">
              <a:buFont typeface="Arial" panose="020B0604020202020204" pitchFamily="34" charset="0"/>
              <a:buChar char="•"/>
            </a:pPr>
            <a:r>
              <a:rPr lang="en-US" sz="1400" dirty="0"/>
              <a:t>Nearly 400 men had been left to suffer with syphilis long after a treatment was found, but continued for 40 years just so researchers could examine the final stages of the disease. </a:t>
            </a:r>
            <a:r>
              <a:rPr lang="en-US" sz="1400" dirty="0" smtClean="0"/>
              <a:t>The</a:t>
            </a:r>
            <a:r>
              <a:rPr lang="en-US" sz="1400" baseline="0" dirty="0" smtClean="0"/>
              <a:t> </a:t>
            </a:r>
            <a:r>
              <a:rPr lang="en-US" sz="1400" b="1" baseline="0" dirty="0" smtClean="0"/>
              <a:t>results</a:t>
            </a:r>
            <a:r>
              <a:rPr lang="en-US" sz="1400" baseline="0" dirty="0" smtClean="0"/>
              <a:t> included dozens of deaths from syphilis and complications related to syphilis, women and children were infected, and the trust between the medical health community and African Americans would suffer for years to </a:t>
            </a:r>
            <a:r>
              <a:rPr lang="en-US" sz="1400" baseline="0" dirty="0" smtClean="0"/>
              <a:t>come</a:t>
            </a:r>
            <a:r>
              <a:rPr lang="en-US" sz="1400" baseline="0" dirty="0" smtClean="0"/>
              <a:t>. </a:t>
            </a:r>
            <a:endParaRPr lang="en-US" sz="1400" baseline="0" dirty="0" smtClean="0"/>
          </a:p>
          <a:p>
            <a:pPr marL="285750" indent="-285750">
              <a:buFont typeface="Arial" panose="020B0604020202020204" pitchFamily="34" charset="0"/>
              <a:buChar char="•"/>
            </a:pPr>
            <a:endParaRPr lang="en-US" sz="1400" baseline="0" dirty="0" smtClean="0"/>
          </a:p>
          <a:p>
            <a:pPr marL="285750" indent="-285750">
              <a:buFont typeface="Arial" panose="020B0604020202020204" pitchFamily="34" charset="0"/>
              <a:buChar char="•"/>
            </a:pPr>
            <a:endParaRPr lang="en-US" sz="1400" baseline="0" dirty="0" smtClean="0"/>
          </a:p>
          <a:p>
            <a:pPr marL="285750" indent="-285750">
              <a:buFont typeface="Arial" panose="020B0604020202020204" pitchFamily="34" charset="0"/>
              <a:buChar char="•"/>
            </a:pPr>
            <a:r>
              <a:rPr lang="en-US" sz="1400" baseline="0" dirty="0" smtClean="0"/>
              <a:t>More information can be found at https</a:t>
            </a:r>
            <a:r>
              <a:rPr lang="en-US" sz="1400" baseline="0" smtClean="0"/>
              <a:t>://www.cdc.gov/tuskegee/timeline.htm</a:t>
            </a:r>
            <a:endParaRPr lang="en-US" sz="1400"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6</a:t>
            </a:fld>
            <a:endParaRPr lang="en-US"/>
          </a:p>
        </p:txBody>
      </p:sp>
    </p:spTree>
    <p:extLst>
      <p:ext uri="{BB962C8B-B14F-4D97-AF65-F5344CB8AC3E}">
        <p14:creationId xmlns:p14="http://schemas.microsoft.com/office/powerpoint/2010/main" val="3265066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7788"/>
            <a:ext cx="4033837" cy="3025775"/>
          </a:xfrm>
        </p:spPr>
      </p:sp>
      <p:sp>
        <p:nvSpPr>
          <p:cNvPr id="3" name="Notes Placeholder 2"/>
          <p:cNvSpPr>
            <a:spLocks noGrp="1"/>
          </p:cNvSpPr>
          <p:nvPr>
            <p:ph type="body" idx="1"/>
          </p:nvPr>
        </p:nvSpPr>
        <p:spPr>
          <a:xfrm>
            <a:off x="309316" y="3180610"/>
            <a:ext cx="6263640" cy="5818188"/>
          </a:xfrm>
        </p:spPr>
        <p:txBody>
          <a:bodyPr>
            <a:normAutofit lnSpcReduction="10000"/>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 far, we have only discussed medical ethics in research, but </a:t>
            </a:r>
            <a:r>
              <a:rPr lang="en-US" b="1" dirty="0" smtClean="0"/>
              <a:t>psychologists have not been innocent all this time either</a:t>
            </a:r>
            <a:r>
              <a:rPr lang="en-US" dirty="0" smtClean="0"/>
              <a:t>. They have had a part to play in the need to establish guidelines and regulations.</a:t>
            </a:r>
          </a:p>
          <a:p>
            <a:pPr marL="0" lvl="1" indent="0">
              <a:buFont typeface="Arial" panose="020B0604020202020204" pitchFamily="34" charset="0"/>
              <a:buNone/>
            </a:pPr>
            <a:endParaRPr lang="en-US" dirty="0" smtClean="0"/>
          </a:p>
          <a:p>
            <a:pPr marL="171450" lvl="1" indent="-171450">
              <a:buFont typeface="Arial" panose="020B0604020202020204" pitchFamily="34" charset="0"/>
              <a:buChar char="•"/>
            </a:pPr>
            <a:r>
              <a:rPr lang="en-US" dirty="0" smtClean="0"/>
              <a:t>A well</a:t>
            </a:r>
            <a:r>
              <a:rPr lang="en-US" baseline="0" dirty="0" smtClean="0"/>
              <a:t>-known </a:t>
            </a:r>
            <a:r>
              <a:rPr lang="en-US" baseline="0" dirty="0" smtClean="0"/>
              <a:t>psychological study was conducted by Milgram in the 1960s. </a:t>
            </a:r>
            <a:endParaRPr lang="en-US" dirty="0" smtClean="0"/>
          </a:p>
          <a:p>
            <a:pPr marL="171450" lvl="1" indent="-171450">
              <a:buFont typeface="Arial" panose="020B0604020202020204" pitchFamily="34" charset="0"/>
              <a:buChar char="•"/>
            </a:pPr>
            <a:r>
              <a:rPr lang="en-US" dirty="0" smtClean="0"/>
              <a:t>An ad</a:t>
            </a:r>
            <a:r>
              <a:rPr lang="en-US" baseline="0" dirty="0" smtClean="0"/>
              <a:t> was placed</a:t>
            </a:r>
            <a:r>
              <a:rPr lang="en-US" dirty="0" smtClean="0"/>
              <a:t> </a:t>
            </a:r>
            <a:r>
              <a:rPr lang="en-US" dirty="0"/>
              <a:t>in paper to </a:t>
            </a:r>
            <a:r>
              <a:rPr lang="en-US" dirty="0" smtClean="0"/>
              <a:t>order to recruit participants.</a:t>
            </a:r>
            <a:r>
              <a:rPr lang="en-US" baseline="0" dirty="0" smtClean="0"/>
              <a:t> Participants could earn </a:t>
            </a:r>
            <a:r>
              <a:rPr lang="en-US" dirty="0" smtClean="0"/>
              <a:t>$4.50 </a:t>
            </a:r>
            <a:r>
              <a:rPr lang="en-US" dirty="0"/>
              <a:t>for one hour of </a:t>
            </a:r>
            <a:r>
              <a:rPr lang="en-US" dirty="0" smtClean="0"/>
              <a:t>work</a:t>
            </a:r>
            <a:r>
              <a:rPr lang="en-US" baseline="0" dirty="0" smtClean="0"/>
              <a:t> in study purported to examine learning and memory. </a:t>
            </a:r>
          </a:p>
          <a:p>
            <a:pPr marL="171450" lvl="1" indent="-171450">
              <a:buFont typeface="Arial" panose="020B0604020202020204" pitchFamily="34" charset="0"/>
              <a:buChar char="•"/>
            </a:pPr>
            <a:r>
              <a:rPr lang="en-US" baseline="0" dirty="0" smtClean="0"/>
              <a:t>The setting of the study involved a rather stern looking experimenter in a white lab coat and a friendly co-participant (who was actually a researcher playing the part of a participant – called a confederate). </a:t>
            </a:r>
            <a:endParaRPr lang="en-US" dirty="0"/>
          </a:p>
          <a:p>
            <a:pPr marL="171450" lvl="1" indent="-171450">
              <a:buFont typeface="Arial" panose="020B0604020202020204" pitchFamily="34" charset="0"/>
              <a:buChar char="•"/>
            </a:pPr>
            <a:r>
              <a:rPr lang="en-US" dirty="0" smtClean="0"/>
              <a:t>Participants</a:t>
            </a:r>
            <a:r>
              <a:rPr lang="en-US" baseline="0" dirty="0" smtClean="0"/>
              <a:t> were told that the </a:t>
            </a:r>
            <a:r>
              <a:rPr lang="en-US" dirty="0" smtClean="0"/>
              <a:t>study was designed </a:t>
            </a:r>
            <a:r>
              <a:rPr lang="en-US" dirty="0"/>
              <a:t>to investigate the role of punishment in learning, and that one participant will be the “teacher” and one will be the “learner.” </a:t>
            </a:r>
            <a:r>
              <a:rPr lang="en-US" dirty="0" smtClean="0"/>
              <a:t>Although it was set up to look random, participants</a:t>
            </a:r>
            <a:r>
              <a:rPr lang="en-US" baseline="0" dirty="0" smtClean="0"/>
              <a:t> were always set up to play the role of the teacher and the confederate was always the learner.</a:t>
            </a:r>
            <a:endParaRPr lang="en-US" baseline="0" dirty="0"/>
          </a:p>
          <a:p>
            <a:pPr marL="171450" lvl="1" indent="-171450">
              <a:buFont typeface="Arial" panose="020B0604020202020204" pitchFamily="34" charset="0"/>
              <a:buChar char="•"/>
            </a:pPr>
            <a:r>
              <a:rPr lang="en-US" dirty="0" smtClean="0"/>
              <a:t>The confederate was taken </a:t>
            </a:r>
            <a:r>
              <a:rPr lang="en-US" dirty="0"/>
              <a:t>into a </a:t>
            </a:r>
            <a:r>
              <a:rPr lang="en-US" dirty="0" smtClean="0"/>
              <a:t>separate room </a:t>
            </a:r>
            <a:r>
              <a:rPr lang="en-US" dirty="0"/>
              <a:t>and strapped into a chair to prevent movement and an electrode </a:t>
            </a:r>
            <a:r>
              <a:rPr lang="en-US" dirty="0" smtClean="0"/>
              <a:t>was placed </a:t>
            </a:r>
            <a:r>
              <a:rPr lang="en-US" dirty="0"/>
              <a:t>on his </a:t>
            </a:r>
            <a:r>
              <a:rPr lang="en-US" dirty="0" smtClean="0"/>
              <a:t>arm.</a:t>
            </a:r>
            <a:r>
              <a:rPr lang="en-US" baseline="0" dirty="0" smtClean="0"/>
              <a:t> </a:t>
            </a:r>
            <a:r>
              <a:rPr lang="en-US" dirty="0" smtClean="0"/>
              <a:t>The </a:t>
            </a:r>
            <a:r>
              <a:rPr lang="en-US" dirty="0"/>
              <a:t>teacher is taken into an adjoining room that </a:t>
            </a:r>
            <a:r>
              <a:rPr lang="en-US" dirty="0" smtClean="0"/>
              <a:t>contained a shock </a:t>
            </a:r>
            <a:r>
              <a:rPr lang="en-US" dirty="0"/>
              <a:t>generator. </a:t>
            </a:r>
            <a:endParaRPr lang="en-US" dirty="0" smtClean="0"/>
          </a:p>
          <a:p>
            <a:pPr marL="171450" lvl="1" indent="-171450">
              <a:buFont typeface="Arial" panose="020B0604020202020204" pitchFamily="34" charset="0"/>
              <a:buChar char="•"/>
            </a:pPr>
            <a:r>
              <a:rPr lang="en-US" dirty="0" smtClean="0"/>
              <a:t>The </a:t>
            </a:r>
            <a:r>
              <a:rPr lang="en-US" dirty="0"/>
              <a:t>teacher </a:t>
            </a:r>
            <a:r>
              <a:rPr lang="en-US" dirty="0" smtClean="0"/>
              <a:t>was instructed </a:t>
            </a:r>
            <a:r>
              <a:rPr lang="en-US" dirty="0"/>
              <a:t>to read a list of two word pairs and to ask the learner to read them back. </a:t>
            </a:r>
            <a:r>
              <a:rPr lang="en-US" dirty="0" smtClean="0"/>
              <a:t>If </a:t>
            </a:r>
            <a:r>
              <a:rPr lang="en-US" dirty="0"/>
              <a:t>the answer </a:t>
            </a:r>
            <a:r>
              <a:rPr lang="en-US" dirty="0" smtClean="0"/>
              <a:t>was incorrect</a:t>
            </a:r>
            <a:r>
              <a:rPr lang="en-US" dirty="0"/>
              <a:t>, then the teacher </a:t>
            </a:r>
            <a:r>
              <a:rPr lang="en-US" dirty="0" smtClean="0"/>
              <a:t>was supposed </a:t>
            </a:r>
            <a:r>
              <a:rPr lang="en-US" dirty="0"/>
              <a:t>to shock the learner starting at 15 volts. </a:t>
            </a:r>
            <a:r>
              <a:rPr lang="en-US" dirty="0" smtClean="0"/>
              <a:t>Each </a:t>
            </a:r>
            <a:r>
              <a:rPr lang="en-US" dirty="0"/>
              <a:t>time the learner </a:t>
            </a:r>
            <a:r>
              <a:rPr lang="en-US" dirty="0" smtClean="0"/>
              <a:t>missed </a:t>
            </a:r>
            <a:r>
              <a:rPr lang="en-US" dirty="0"/>
              <a:t>a word pair, the teacher was to increase the voltage of the </a:t>
            </a:r>
            <a:r>
              <a:rPr lang="en-US" dirty="0" smtClean="0"/>
              <a:t>shock.</a:t>
            </a:r>
            <a:r>
              <a:rPr lang="en-US" baseline="0" dirty="0" smtClean="0"/>
              <a:t> </a:t>
            </a:r>
          </a:p>
          <a:p>
            <a:pPr marL="171450" lvl="1" indent="-171450">
              <a:buFont typeface="Arial" panose="020B0604020202020204" pitchFamily="34" charset="0"/>
              <a:buChar char="•"/>
            </a:pPr>
            <a:r>
              <a:rPr lang="en-US" baseline="0" dirty="0" smtClean="0"/>
              <a:t>The g</a:t>
            </a:r>
            <a:r>
              <a:rPr lang="en-US" dirty="0" smtClean="0"/>
              <a:t>enerator </a:t>
            </a:r>
            <a:r>
              <a:rPr lang="en-US" dirty="0"/>
              <a:t>has 30 switches in 15 volt increments ranging from 15 volts to 450 </a:t>
            </a:r>
            <a:r>
              <a:rPr lang="en-US" dirty="0" smtClean="0"/>
              <a:t>volts.</a:t>
            </a:r>
            <a:r>
              <a:rPr lang="en-US" baseline="0" dirty="0" smtClean="0"/>
              <a:t> </a:t>
            </a:r>
            <a:r>
              <a:rPr lang="en-US" dirty="0" smtClean="0"/>
              <a:t>Each </a:t>
            </a:r>
            <a:r>
              <a:rPr lang="en-US" dirty="0"/>
              <a:t>switch also had a label ranging from ‘slight shock’ to ‘danger: severe shock’ </a:t>
            </a:r>
            <a:endParaRPr lang="en-US" dirty="0" smtClean="0"/>
          </a:p>
          <a:p>
            <a:pPr marL="171450" lvl="1" indent="-171450">
              <a:buFont typeface="Arial" panose="020B0604020202020204" pitchFamily="34" charset="0"/>
              <a:buChar char="•"/>
            </a:pPr>
            <a:r>
              <a:rPr lang="en-US" dirty="0" smtClean="0"/>
              <a:t>If </a:t>
            </a:r>
            <a:r>
              <a:rPr lang="en-US" dirty="0"/>
              <a:t>teacher expressed concern or doubt about continuing the experiment, the researcher would indicate that he would take full responsibility for any harmful effects. </a:t>
            </a:r>
            <a:endParaRPr lang="en-US" dirty="0" smtClean="0"/>
          </a:p>
          <a:p>
            <a:pPr marL="171450" lvl="1" indent="-171450">
              <a:buFont typeface="Arial" panose="020B0604020202020204" pitchFamily="34" charset="0"/>
              <a:buChar char="•"/>
            </a:pPr>
            <a:endParaRPr lang="en-US" dirty="0" smtClean="0"/>
          </a:p>
          <a:p>
            <a:pPr marL="171450" lvl="1" indent="-171450">
              <a:buFont typeface="Arial" panose="020B0604020202020204" pitchFamily="34" charset="0"/>
              <a:buChar char="•"/>
            </a:pPr>
            <a:r>
              <a:rPr lang="en-US" dirty="0" smtClean="0"/>
              <a:t>What</a:t>
            </a:r>
            <a:r>
              <a:rPr lang="en-US" baseline="0" dirty="0" smtClean="0"/>
              <a:t> were the r</a:t>
            </a:r>
            <a:r>
              <a:rPr lang="en-US" dirty="0" smtClean="0"/>
              <a:t>esults?</a:t>
            </a:r>
            <a:endParaRPr lang="en-US" dirty="0"/>
          </a:p>
          <a:p>
            <a:pPr marL="628650" lvl="2" indent="-171450">
              <a:buFont typeface="Arial" panose="020B0604020202020204" pitchFamily="34" charset="0"/>
              <a:buChar char="•"/>
            </a:pPr>
            <a:r>
              <a:rPr lang="en-US" dirty="0" smtClean="0"/>
              <a:t>65</a:t>
            </a:r>
            <a:r>
              <a:rPr lang="en-US" dirty="0"/>
              <a:t>% of teachers punished the learner to the maximum of 450 </a:t>
            </a:r>
            <a:r>
              <a:rPr lang="en-US" dirty="0" smtClean="0"/>
              <a:t>volts.</a:t>
            </a:r>
            <a:r>
              <a:rPr lang="en-US" baseline="0" dirty="0"/>
              <a:t> </a:t>
            </a:r>
            <a:r>
              <a:rPr lang="en-US" dirty="0" smtClean="0"/>
              <a:t>No </a:t>
            </a:r>
            <a:r>
              <a:rPr lang="en-US" dirty="0"/>
              <a:t>participant stopped before reaching 300 </a:t>
            </a:r>
            <a:r>
              <a:rPr lang="en-US" dirty="0" smtClean="0"/>
              <a:t>volts.</a:t>
            </a:r>
            <a:r>
              <a:rPr lang="en-US" baseline="0" dirty="0"/>
              <a:t> </a:t>
            </a:r>
            <a:r>
              <a:rPr lang="en-US" baseline="0" dirty="0" smtClean="0"/>
              <a:t>It was common for participants (i.e., teachers) to show e</a:t>
            </a:r>
            <a:r>
              <a:rPr lang="en-US" dirty="0" smtClean="0"/>
              <a:t>motional </a:t>
            </a:r>
            <a:r>
              <a:rPr lang="en-US" dirty="0"/>
              <a:t>distress during and after the testing session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There were several</a:t>
            </a:r>
            <a:r>
              <a:rPr lang="en-US" baseline="0" dirty="0" smtClean="0"/>
              <a:t> ethical issues to consider here – including the role of deception in researcher and the amount of stress experienced by research participants. </a:t>
            </a:r>
            <a:endParaRPr lang="en-US"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7</a:t>
            </a:fld>
            <a:endParaRPr lang="en-US"/>
          </a:p>
        </p:txBody>
      </p:sp>
    </p:spTree>
    <p:extLst>
      <p:ext uri="{BB962C8B-B14F-4D97-AF65-F5344CB8AC3E}">
        <p14:creationId xmlns:p14="http://schemas.microsoft.com/office/powerpoint/2010/main" val="3865975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171450" lvl="0" indent="-171450">
              <a:buFont typeface="Arial" panose="020B0604020202020204" pitchFamily="34" charset="0"/>
              <a:buChar char="•"/>
            </a:pPr>
            <a:r>
              <a:rPr lang="en-US" sz="1600" dirty="0" smtClean="0"/>
              <a:t>So </a:t>
            </a:r>
            <a:r>
              <a:rPr lang="en-US" sz="1600" dirty="0"/>
              <a:t>what became of all this in regards to ethical research? </a:t>
            </a:r>
            <a:endParaRPr lang="en-US" sz="1600" dirty="0" smtClean="0"/>
          </a:p>
          <a:p>
            <a:pPr marL="628650" lvl="1" indent="-171450">
              <a:buFont typeface="Arial" panose="020B0604020202020204" pitchFamily="34" charset="0"/>
              <a:buChar char="•"/>
            </a:pPr>
            <a:r>
              <a:rPr lang="en-US" sz="1600" dirty="0" smtClean="0"/>
              <a:t>In </a:t>
            </a:r>
            <a:r>
              <a:rPr lang="en-US" sz="1600" dirty="0"/>
              <a:t>1979, the federal government developed regulations of ethical principals underlying the current regulations and standards that are contained in the Belmont Report. It was the capstone of the National Commission for the Protection of Human Subjects of Biomedical and Behavioral Research. It outlines the ethical principals upon which the ethics of a research study are evaluated in the United States. The Belmont Report embodies the moral consensus upon which stand our present US Federal regulations governing the ethics of human subjects research conduct with Federal funds from the majority of Federal agencies. Our present regulations formulize The Belmont Report's requirements for informed consent and establish another Commission recommendation that formalized and extended the existing peer review system of that time, which has matured into the Institutional Review Board (IRB) system that we have today. </a:t>
            </a:r>
            <a:endParaRPr lang="en-US" sz="1600" dirty="0" smtClean="0"/>
          </a:p>
          <a:p>
            <a:pPr marL="628650" lvl="1" indent="-171450">
              <a:buFont typeface="Arial" panose="020B0604020202020204" pitchFamily="34" charset="0"/>
              <a:buChar char="•"/>
            </a:pPr>
            <a:endParaRPr lang="en-US" sz="1600" dirty="0" smtClean="0"/>
          </a:p>
          <a:p>
            <a:pPr marL="171450" lvl="0" indent="-171450">
              <a:buFont typeface="Arial" panose="020B0604020202020204" pitchFamily="34" charset="0"/>
              <a:buChar char="•"/>
            </a:pPr>
            <a:r>
              <a:rPr lang="en-US" sz="1600" b="1" dirty="0" smtClean="0"/>
              <a:t>Respect </a:t>
            </a:r>
            <a:r>
              <a:rPr lang="en-US" sz="1600" b="1" dirty="0"/>
              <a:t>for </a:t>
            </a:r>
            <a:r>
              <a:rPr lang="en-US" sz="1600" b="1" dirty="0" smtClean="0"/>
              <a:t>persons</a:t>
            </a:r>
          </a:p>
          <a:p>
            <a:pPr marL="628650" lvl="1" indent="-171450">
              <a:buFont typeface="Arial" panose="020B0604020202020204" pitchFamily="34" charset="0"/>
              <a:buChar char="•"/>
            </a:pPr>
            <a:r>
              <a:rPr lang="en-US" sz="1600" dirty="0" smtClean="0"/>
              <a:t>Research </a:t>
            </a:r>
            <a:r>
              <a:rPr lang="en-US" sz="1600" dirty="0"/>
              <a:t>participants must be treated as autonomous individuals capable of making </a:t>
            </a:r>
            <a:r>
              <a:rPr lang="en-US" sz="1600" dirty="0" smtClean="0"/>
              <a:t>decisions</a:t>
            </a:r>
          </a:p>
          <a:p>
            <a:pPr marL="628650" lvl="1" indent="-171450">
              <a:buFont typeface="Arial" panose="020B0604020202020204" pitchFamily="34" charset="0"/>
              <a:buChar char="•"/>
            </a:pPr>
            <a:r>
              <a:rPr lang="en-US" sz="1600" dirty="0" smtClean="0"/>
              <a:t>Persons </a:t>
            </a:r>
            <a:r>
              <a:rPr lang="en-US" sz="1600" dirty="0"/>
              <a:t>with diminished capacity deserve special </a:t>
            </a:r>
            <a:r>
              <a:rPr lang="en-US" sz="1600" dirty="0" smtClean="0"/>
              <a:t>protection</a:t>
            </a:r>
          </a:p>
          <a:p>
            <a:pPr marL="628650" lvl="1" indent="-171450">
              <a:buFont typeface="Arial" panose="020B0604020202020204" pitchFamily="34" charset="0"/>
              <a:buChar char="•"/>
            </a:pPr>
            <a:r>
              <a:rPr lang="en-US" sz="1600" dirty="0" smtClean="0"/>
              <a:t>Research </a:t>
            </a:r>
            <a:r>
              <a:rPr lang="en-US" sz="1600" dirty="0"/>
              <a:t>participants must be volunteers and be fully informed </a:t>
            </a:r>
            <a:endParaRPr lang="en-US" sz="1600" dirty="0" smtClean="0"/>
          </a:p>
          <a:p>
            <a:pPr marL="628650" lvl="1" indent="-171450">
              <a:buFont typeface="Arial" panose="020B0604020202020204" pitchFamily="34" charset="0"/>
              <a:buChar char="•"/>
            </a:pPr>
            <a:endParaRPr lang="en-US" sz="1600" dirty="0" smtClean="0"/>
          </a:p>
          <a:p>
            <a:pPr marL="171450" lvl="0" indent="-171450">
              <a:buFont typeface="Arial" panose="020B0604020202020204" pitchFamily="34" charset="0"/>
              <a:buChar char="•"/>
            </a:pPr>
            <a:r>
              <a:rPr lang="en-US" sz="1600" b="1" dirty="0" smtClean="0"/>
              <a:t>Beneficence</a:t>
            </a:r>
            <a:endParaRPr lang="en-US" sz="1600" b="1" dirty="0"/>
          </a:p>
          <a:p>
            <a:pPr marL="628650" lvl="1" indent="-171450">
              <a:buFont typeface="Arial" panose="020B0604020202020204" pitchFamily="34" charset="0"/>
              <a:buChar char="•"/>
            </a:pPr>
            <a:r>
              <a:rPr lang="en-US" sz="1600" dirty="0" smtClean="0"/>
              <a:t>The </a:t>
            </a:r>
            <a:r>
              <a:rPr lang="en-US" sz="1600" dirty="0"/>
              <a:t>well-being of research participants must be </a:t>
            </a:r>
            <a:r>
              <a:rPr lang="en-US" sz="1600" dirty="0" smtClean="0"/>
              <a:t>protected</a:t>
            </a:r>
          </a:p>
          <a:p>
            <a:pPr marL="628650" lvl="1" indent="-171450">
              <a:buFont typeface="Arial" panose="020B0604020202020204" pitchFamily="34" charset="0"/>
              <a:buChar char="•"/>
            </a:pPr>
            <a:r>
              <a:rPr lang="en-US" sz="1600" dirty="0" smtClean="0"/>
              <a:t>Do </a:t>
            </a:r>
            <a:r>
              <a:rPr lang="en-US" sz="1600" dirty="0"/>
              <a:t>no harm to research </a:t>
            </a:r>
            <a:r>
              <a:rPr lang="en-US" sz="1600" dirty="0" smtClean="0"/>
              <a:t>participants</a:t>
            </a:r>
          </a:p>
          <a:p>
            <a:pPr marL="628650" lvl="1" indent="-171450">
              <a:buFont typeface="Arial" panose="020B0604020202020204" pitchFamily="34" charset="0"/>
              <a:buChar char="•"/>
            </a:pPr>
            <a:r>
              <a:rPr lang="en-US" sz="1600" dirty="0" smtClean="0"/>
              <a:t>Maximize </a:t>
            </a:r>
            <a:r>
              <a:rPr lang="en-US" sz="1600" dirty="0"/>
              <a:t>benefits of research while minimizing harm to </a:t>
            </a:r>
            <a:r>
              <a:rPr lang="en-US" sz="1600" dirty="0" smtClean="0"/>
              <a:t>participants</a:t>
            </a:r>
          </a:p>
          <a:p>
            <a:pPr marL="628650" lvl="1" indent="-171450">
              <a:buFont typeface="Arial" panose="020B0604020202020204" pitchFamily="34" charset="0"/>
              <a:buChar char="•"/>
            </a:pPr>
            <a:endParaRPr lang="en-US" sz="1600" dirty="0" smtClean="0"/>
          </a:p>
          <a:p>
            <a:pPr marL="171450" lvl="0" indent="-171450">
              <a:buFont typeface="Arial" panose="020B0604020202020204" pitchFamily="34" charset="0"/>
              <a:buChar char="•"/>
            </a:pPr>
            <a:r>
              <a:rPr lang="en-US" sz="1600" b="1" dirty="0" smtClean="0"/>
              <a:t>Justice</a:t>
            </a:r>
            <a:endParaRPr lang="en-US" sz="1600" b="1" dirty="0"/>
          </a:p>
          <a:p>
            <a:pPr marL="628650" lvl="1" indent="-171450">
              <a:buFont typeface="Arial" panose="020B0604020202020204" pitchFamily="34" charset="0"/>
              <a:buChar char="•"/>
            </a:pPr>
            <a:r>
              <a:rPr lang="en-US" sz="1600" dirty="0" smtClean="0"/>
              <a:t>The </a:t>
            </a:r>
            <a:r>
              <a:rPr lang="en-US" sz="1600" dirty="0"/>
              <a:t>researcher and participant share equally in the costs and </a:t>
            </a:r>
            <a:r>
              <a:rPr lang="en-US" sz="1400" dirty="0"/>
              <a:t>benefits of </a:t>
            </a:r>
            <a:r>
              <a:rPr lang="en-US" sz="1400" dirty="0" smtClean="0"/>
              <a:t>research</a:t>
            </a:r>
          </a:p>
          <a:p>
            <a:pPr marL="628650" lvl="1" indent="-171450">
              <a:buFont typeface="Arial" panose="020B0604020202020204" pitchFamily="34" charset="0"/>
              <a:buChar char="•"/>
            </a:pPr>
            <a:r>
              <a:rPr lang="en-US" sz="1400" dirty="0" smtClean="0"/>
              <a:t>Precludes </a:t>
            </a:r>
            <a:r>
              <a:rPr lang="en-US" sz="1400" dirty="0"/>
              <a:t>using certain populations for research if they will have difficulty refusing </a:t>
            </a:r>
            <a:r>
              <a:rPr lang="en-US" sz="1400" dirty="0" smtClean="0"/>
              <a:t>participation, and making participation</a:t>
            </a:r>
            <a:r>
              <a:rPr lang="en-US" sz="1400" baseline="0" dirty="0" smtClean="0"/>
              <a:t> as inclusive as </a:t>
            </a:r>
            <a:r>
              <a:rPr lang="en-US" sz="1400" baseline="0" dirty="0" smtClean="0"/>
              <a:t>possible</a:t>
            </a:r>
          </a:p>
          <a:p>
            <a:pPr marL="628650" lvl="1" indent="-171450">
              <a:buFont typeface="Arial" panose="020B0604020202020204" pitchFamily="34" charset="0"/>
              <a:buChar char="•"/>
            </a:pPr>
            <a:endParaRPr lang="en-US" sz="1400" baseline="0" dirty="0" smtClean="0"/>
          </a:p>
          <a:p>
            <a:pPr marL="171450" lvl="0" indent="-171450">
              <a:buFont typeface="Arial" panose="020B0604020202020204" pitchFamily="34" charset="0"/>
              <a:buChar char="•"/>
            </a:pPr>
            <a:r>
              <a:rPr lang="en-US" sz="1400" baseline="0" dirty="0" smtClean="0"/>
              <a:t>Read more about the Belmont Report here - https://www.hhs.gov/ohrp/regulations-and-policy/belmont-report/index.html</a:t>
            </a:r>
            <a:endParaRPr lang="en-US" sz="140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F34D9A1-B647-4C64-BCF6-563469A4B794}" type="slidenum">
              <a:rPr lang="en-US" smtClean="0"/>
              <a:pPr/>
              <a:t>8</a:t>
            </a:fld>
            <a:endParaRPr lang="en-US"/>
          </a:p>
        </p:txBody>
      </p:sp>
    </p:spTree>
    <p:extLst>
      <p:ext uri="{BB962C8B-B14F-4D97-AF65-F5344CB8AC3E}">
        <p14:creationId xmlns:p14="http://schemas.microsoft.com/office/powerpoint/2010/main" val="1025518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indent="-171450">
              <a:buFont typeface="Arial" panose="020B0604020202020204" pitchFamily="34" charset="0"/>
              <a:buChar char="•"/>
            </a:pPr>
            <a:r>
              <a:rPr lang="en-US" dirty="0" smtClean="0"/>
              <a:t>The American Psychological Association (APA) has also developed a code of ethics specifically for psychologists.</a:t>
            </a:r>
            <a:r>
              <a:rPr lang="en-US" baseline="0" dirty="0" smtClean="0"/>
              <a:t> </a:t>
            </a:r>
          </a:p>
          <a:p>
            <a:pPr marL="171450" indent="-171450">
              <a:buFont typeface="Arial" panose="020B0604020202020204" pitchFamily="34" charset="0"/>
              <a:buChar char="•"/>
            </a:pPr>
            <a:r>
              <a:rPr lang="en-US" dirty="0" smtClean="0"/>
              <a:t>1. No harm,</a:t>
            </a:r>
            <a:r>
              <a:rPr lang="en-US" baseline="0" dirty="0" smtClean="0"/>
              <a:t> 2. privacy &amp; confidentiality, 3. IRB approval, 4. competence, 5. record keeping, 6. informed consent, 7. dispensing with informed consent, 8. offering inducements, 9. deception, 10. debriefing</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Psychological research</a:t>
            </a:r>
            <a:r>
              <a:rPr lang="en-US" baseline="0" dirty="0" smtClean="0"/>
              <a:t> must also be approved via an Institutional Review Board (</a:t>
            </a:r>
            <a:r>
              <a:rPr lang="en-US" dirty="0" smtClean="0"/>
              <a:t>IRB)</a:t>
            </a:r>
          </a:p>
          <a:p>
            <a:pPr marL="628650" lvl="1" indent="-171450">
              <a:buFont typeface="Arial" panose="020B0604020202020204" pitchFamily="34" charset="0"/>
              <a:buChar char="•"/>
            </a:pPr>
            <a:r>
              <a:rPr lang="en-US" b="1" baseline="0" dirty="0" smtClean="0"/>
              <a:t>Members</a:t>
            </a:r>
            <a:r>
              <a:rPr lang="en-US" baseline="0" dirty="0" smtClean="0"/>
              <a:t> typically include faculty/administrators of institution and may include members from the community. The members review new research proposals, but also review annual renewals of existing research projects. </a:t>
            </a:r>
          </a:p>
          <a:p>
            <a:pPr marL="628650" lvl="1" indent="-171450">
              <a:buFont typeface="Arial" panose="020B0604020202020204" pitchFamily="34" charset="0"/>
              <a:buChar char="•"/>
            </a:pPr>
            <a:r>
              <a:rPr lang="en-US" baseline="0" dirty="0" smtClean="0"/>
              <a:t>The committee decides </a:t>
            </a:r>
            <a:r>
              <a:rPr lang="en-US" b="1" baseline="0" dirty="0" smtClean="0"/>
              <a:t>whether or not the research proposal is ethical and can be conducted</a:t>
            </a:r>
            <a:r>
              <a:rPr lang="en-US" baseline="0" dirty="0" smtClean="0"/>
              <a:t>. They evaluate the recruitment of participants, any incentives given, the equipment and materials used, the procedures in place to protect the rights of participants, the procedures in place to handle and store the data, etc. </a:t>
            </a:r>
          </a:p>
          <a:p>
            <a:pPr marL="628650" lvl="1" indent="-171450">
              <a:buFont typeface="Arial" panose="020B0604020202020204" pitchFamily="34" charset="0"/>
              <a:buChar char="•"/>
            </a:pPr>
            <a:r>
              <a:rPr lang="en-US" dirty="0" smtClean="0"/>
              <a:t>There are different</a:t>
            </a:r>
            <a:r>
              <a:rPr lang="en-US" baseline="0" dirty="0" smtClean="0"/>
              <a:t> </a:t>
            </a:r>
            <a:r>
              <a:rPr lang="en-US" b="1" baseline="0" dirty="0" smtClean="0"/>
              <a:t>c</a:t>
            </a:r>
            <a:r>
              <a:rPr lang="en-US" b="1" dirty="0" smtClean="0"/>
              <a:t>ategories for review</a:t>
            </a:r>
            <a:r>
              <a:rPr lang="en-US" b="1" baseline="0" dirty="0" smtClean="0"/>
              <a:t> process</a:t>
            </a:r>
            <a:r>
              <a:rPr lang="en-US" baseline="0" dirty="0" smtClean="0"/>
              <a:t>.</a:t>
            </a:r>
          </a:p>
          <a:p>
            <a:pPr marL="1085850" lvl="2" indent="-171450">
              <a:buFont typeface="Arial" panose="020B0604020202020204" pitchFamily="34" charset="0"/>
              <a:buChar char="•"/>
            </a:pPr>
            <a:r>
              <a:rPr lang="en-US" baseline="0" dirty="0" smtClean="0"/>
              <a:t>Category I (Exempt Review) – presents no possible risk to participants (anonymous, observation of public behaviors)</a:t>
            </a:r>
          </a:p>
          <a:p>
            <a:pPr marL="1085850" lvl="2" indent="-171450">
              <a:buFont typeface="Arial" panose="020B0604020202020204" pitchFamily="34" charset="0"/>
              <a:buChar char="•"/>
            </a:pPr>
            <a:r>
              <a:rPr lang="en-US" baseline="0" dirty="0" smtClean="0"/>
              <a:t>Category II (Expedited Review) – minimal risks to participants. Proposals may only need to reviewed by the Chair of the committee rather than the full committee.</a:t>
            </a:r>
          </a:p>
          <a:p>
            <a:pPr marL="1085850" lvl="2" indent="-171450">
              <a:buFont typeface="Arial" panose="020B0604020202020204" pitchFamily="34" charset="0"/>
              <a:buChar char="•"/>
            </a:pPr>
            <a:r>
              <a:rPr lang="en-US" baseline="0" dirty="0" smtClean="0"/>
              <a:t>Category III (Full Review) – this includes at-risk research. The full committee reviews the proposal and the researcher typically attends a meeting to answer questions related to the proposal.</a:t>
            </a:r>
            <a:endParaRPr lang="en-US" baseline="0" dirty="0"/>
          </a:p>
          <a:p>
            <a:pPr marL="628650" lvl="1" indent="-171450">
              <a:buFont typeface="Arial" panose="020B0604020202020204" pitchFamily="34" charset="0"/>
              <a:buChar char="•"/>
            </a:pPr>
            <a:r>
              <a:rPr lang="en-US" baseline="0" dirty="0" smtClean="0"/>
              <a:t>Researchers are given opportunities to address the considers of the IRB.</a:t>
            </a:r>
          </a:p>
        </p:txBody>
      </p:sp>
      <p:sp>
        <p:nvSpPr>
          <p:cNvPr id="4" name="Slide Number Placeholder 3"/>
          <p:cNvSpPr>
            <a:spLocks noGrp="1"/>
          </p:cNvSpPr>
          <p:nvPr>
            <p:ph type="sldNum" sz="quarter" idx="10"/>
          </p:nvPr>
        </p:nvSpPr>
        <p:spPr/>
        <p:txBody>
          <a:bodyPr/>
          <a:lstStyle/>
          <a:p>
            <a:fld id="{3F34D9A1-B647-4C64-BCF6-563469A4B794}" type="slidenum">
              <a:rPr lang="en-US" smtClean="0"/>
              <a:pPr/>
              <a:t>9</a:t>
            </a:fld>
            <a:endParaRPr lang="en-US"/>
          </a:p>
        </p:txBody>
      </p:sp>
    </p:spTree>
    <p:extLst>
      <p:ext uri="{BB962C8B-B14F-4D97-AF65-F5344CB8AC3E}">
        <p14:creationId xmlns:p14="http://schemas.microsoft.com/office/powerpoint/2010/main" val="2883530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863C163-AEF4-45B1-8A59-D77A3F5D43DC}" type="datetimeFigureOut">
              <a:rPr lang="en-US" smtClean="0"/>
              <a:pPr/>
              <a:t>6/27/2017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DAB947-D8E1-4F62-A14A-0EF0F25B2F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63C163-AEF4-45B1-8A59-D77A3F5D43DC}" type="datetimeFigureOut">
              <a:rPr lang="en-US" smtClean="0"/>
              <a:pPr/>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AB947-D8E1-4F62-A14A-0EF0F25B2F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863C163-AEF4-45B1-8A59-D77A3F5D43DC}" type="datetimeFigureOut">
              <a:rPr lang="en-US" smtClean="0"/>
              <a:pPr/>
              <a:t>6/27/2017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0DAB947-D8E1-4F62-A14A-0EF0F25B2F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863C163-AEF4-45B1-8A59-D77A3F5D43DC}" type="datetimeFigureOut">
              <a:rPr lang="en-US" smtClean="0"/>
              <a:pPr/>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DAB947-D8E1-4F62-A14A-0EF0F25B2F7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863C163-AEF4-45B1-8A59-D77A3F5D43DC}" type="datetimeFigureOut">
              <a:rPr lang="en-US" smtClean="0"/>
              <a:pPr/>
              <a:t>6/27/2017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0DAB947-D8E1-4F62-A14A-0EF0F25B2F7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863C163-AEF4-45B1-8A59-D77A3F5D43DC}" type="datetimeFigureOut">
              <a:rPr lang="en-US" smtClean="0"/>
              <a:pPr/>
              <a:t>6/27/2017</a:t>
            </a:fld>
            <a:endParaRPr lang="en-US"/>
          </a:p>
        </p:txBody>
      </p:sp>
      <p:sp>
        <p:nvSpPr>
          <p:cNvPr id="10" name="Slide Number Placeholder 9"/>
          <p:cNvSpPr>
            <a:spLocks noGrp="1"/>
          </p:cNvSpPr>
          <p:nvPr>
            <p:ph type="sldNum" sz="quarter" idx="16"/>
          </p:nvPr>
        </p:nvSpPr>
        <p:spPr/>
        <p:txBody>
          <a:bodyPr rtlCol="0"/>
          <a:lstStyle/>
          <a:p>
            <a:fld id="{70DAB947-D8E1-4F62-A14A-0EF0F25B2F7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863C163-AEF4-45B1-8A59-D77A3F5D43DC}" type="datetimeFigureOut">
              <a:rPr lang="en-US" smtClean="0"/>
              <a:pPr/>
              <a:t>6/27/2017</a:t>
            </a:fld>
            <a:endParaRPr lang="en-US"/>
          </a:p>
        </p:txBody>
      </p:sp>
      <p:sp>
        <p:nvSpPr>
          <p:cNvPr id="12" name="Slide Number Placeholder 11"/>
          <p:cNvSpPr>
            <a:spLocks noGrp="1"/>
          </p:cNvSpPr>
          <p:nvPr>
            <p:ph type="sldNum" sz="quarter" idx="16"/>
          </p:nvPr>
        </p:nvSpPr>
        <p:spPr/>
        <p:txBody>
          <a:bodyPr rtlCol="0"/>
          <a:lstStyle/>
          <a:p>
            <a:fld id="{70DAB947-D8E1-4F62-A14A-0EF0F25B2F7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63C163-AEF4-45B1-8A59-D77A3F5D43DC}" type="datetimeFigureOut">
              <a:rPr lang="en-US" smtClean="0"/>
              <a:pPr/>
              <a:t>6/27/2017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DAB947-D8E1-4F62-A14A-0EF0F25B2F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3C163-AEF4-45B1-8A59-D77A3F5D43DC}" type="datetimeFigureOut">
              <a:rPr lang="en-US" smtClean="0"/>
              <a:pPr/>
              <a:t>6/27/2017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DAB947-D8E1-4F62-A14A-0EF0F25B2F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863C163-AEF4-45B1-8A59-D77A3F5D43DC}" type="datetimeFigureOut">
              <a:rPr lang="en-US" smtClean="0"/>
              <a:pPr/>
              <a:t>6/27/2017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DAB947-D8E1-4F62-A14A-0EF0F25B2F7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863C163-AEF4-45B1-8A59-D77A3F5D43DC}" type="datetimeFigureOut">
              <a:rPr lang="en-US" smtClean="0"/>
              <a:pPr/>
              <a:t>6/27/2017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0DAB947-D8E1-4F62-A14A-0EF0F25B2F7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863C163-AEF4-45B1-8A59-D77A3F5D43DC}" type="datetimeFigureOut">
              <a:rPr lang="en-US" smtClean="0"/>
              <a:pPr/>
              <a:t>6/27/2017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DAB947-D8E1-4F62-A14A-0EF0F25B2F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and Human Participants</a:t>
            </a:r>
            <a:endParaRPr lang="en-US" dirty="0"/>
          </a:p>
        </p:txBody>
      </p:sp>
      <p:sp>
        <p:nvSpPr>
          <p:cNvPr id="3" name="Subtitle 2"/>
          <p:cNvSpPr>
            <a:spLocks noGrp="1"/>
          </p:cNvSpPr>
          <p:nvPr>
            <p:ph type="subTitle" idx="1"/>
          </p:nvPr>
        </p:nvSpPr>
        <p:spPr/>
        <p:txBody>
          <a:bodyPr/>
          <a:lstStyle/>
          <a:p>
            <a:r>
              <a:rPr lang="en-US" dirty="0" smtClean="0"/>
              <a:t>Foundations of Science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in Research</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Vulnerable populations</a:t>
            </a:r>
          </a:p>
          <a:p>
            <a:pPr lvl="1"/>
            <a:r>
              <a:rPr lang="en-US" dirty="0" smtClean="0"/>
              <a:t>Pregnant women, prisoners, adolescents, etc.</a:t>
            </a:r>
          </a:p>
          <a:p>
            <a:pPr lvl="1"/>
            <a:r>
              <a:rPr lang="en-US" dirty="0" smtClean="0"/>
              <a:t>Those not able to give consent</a:t>
            </a:r>
          </a:p>
          <a:p>
            <a:pPr lvl="2"/>
            <a:r>
              <a:rPr lang="en-US" dirty="0" smtClean="0"/>
              <a:t>Assent &amp; consent from legal guardian</a:t>
            </a:r>
          </a:p>
          <a:p>
            <a:pPr lvl="1"/>
            <a:r>
              <a:rPr lang="en-US" dirty="0" smtClean="0"/>
              <a:t>Precautions in place?</a:t>
            </a:r>
          </a:p>
          <a:p>
            <a:pPr lvl="1"/>
            <a:endParaRPr lang="en-US" dirty="0"/>
          </a:p>
          <a:p>
            <a:r>
              <a:rPr lang="en-US" dirty="0" smtClean="0"/>
              <a:t>Amount of risk</a:t>
            </a:r>
          </a:p>
          <a:p>
            <a:pPr lvl="1"/>
            <a:r>
              <a:rPr lang="en-US" dirty="0" smtClean="0"/>
              <a:t>No risk</a:t>
            </a:r>
            <a:r>
              <a:rPr lang="en-US" dirty="0"/>
              <a:t> </a:t>
            </a:r>
            <a:r>
              <a:rPr lang="en-US" dirty="0" smtClean="0"/>
              <a:t>– consent may be optional depending on the nature of the study </a:t>
            </a:r>
          </a:p>
          <a:p>
            <a:pPr lvl="1"/>
            <a:r>
              <a:rPr lang="en-US" dirty="0" smtClean="0"/>
              <a:t>Any risk – consent is mandatory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sz="quarter" idx="1"/>
          </p:nvPr>
        </p:nvSpPr>
        <p:spPr/>
        <p:txBody>
          <a:bodyPr/>
          <a:lstStyle/>
          <a:p>
            <a:r>
              <a:rPr lang="en-US" dirty="0" smtClean="0"/>
              <a:t>Voluntary Participation</a:t>
            </a:r>
          </a:p>
          <a:p>
            <a:endParaRPr lang="en-US" dirty="0" smtClean="0"/>
          </a:p>
          <a:p>
            <a:r>
              <a:rPr lang="en-US" dirty="0" smtClean="0"/>
              <a:t>Consent form</a:t>
            </a:r>
          </a:p>
          <a:p>
            <a:pPr marL="880110" lvl="1" indent="-514350">
              <a:buFont typeface="+mj-lt"/>
              <a:buAutoNum type="arabicPeriod"/>
            </a:pPr>
            <a:r>
              <a:rPr lang="en-US" dirty="0" smtClean="0"/>
              <a:t>General purpose of research</a:t>
            </a:r>
          </a:p>
          <a:p>
            <a:pPr marL="1154430" lvl="2" indent="-514350">
              <a:buFont typeface="+mj-lt"/>
              <a:buAutoNum type="arabicPeriod"/>
            </a:pPr>
            <a:r>
              <a:rPr lang="en-US" dirty="0" smtClean="0"/>
              <a:t>Don’t have to tell participants your hypothesis!</a:t>
            </a:r>
          </a:p>
          <a:p>
            <a:pPr marL="880110" lvl="1" indent="-514350">
              <a:buFont typeface="+mj-lt"/>
              <a:buAutoNum type="arabicPeriod"/>
            </a:pPr>
            <a:r>
              <a:rPr lang="en-US" dirty="0" smtClean="0"/>
              <a:t>Procedures &amp; participants’ responsibilities</a:t>
            </a:r>
          </a:p>
          <a:p>
            <a:pPr marL="1154430" lvl="2" indent="-514350">
              <a:buFont typeface="+mj-lt"/>
              <a:buAutoNum type="arabicPeriod"/>
            </a:pPr>
            <a:r>
              <a:rPr lang="en-US" dirty="0" smtClean="0"/>
              <a:t>Approximate time commitment</a:t>
            </a:r>
          </a:p>
          <a:p>
            <a:pPr marL="880110" lvl="1" indent="-514350">
              <a:buFont typeface="+mj-lt"/>
              <a:buAutoNum type="arabicPeriod"/>
            </a:pPr>
            <a:r>
              <a:rPr lang="en-US" dirty="0" smtClean="0"/>
              <a:t>Risk &amp; Benefits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sz="quarter" idx="1"/>
          </p:nvPr>
        </p:nvSpPr>
        <p:spPr/>
        <p:txBody>
          <a:bodyPr/>
          <a:lstStyle/>
          <a:p>
            <a:pPr marL="880110" lvl="1" indent="-514350">
              <a:buFont typeface="+mj-lt"/>
              <a:buAutoNum type="arabicPeriod" startAt="4"/>
            </a:pPr>
            <a:r>
              <a:rPr lang="en-US" dirty="0" smtClean="0"/>
              <a:t>Privacy/Confidentiality/Protection</a:t>
            </a:r>
          </a:p>
          <a:p>
            <a:pPr marL="1154430" lvl="2" indent="-514350"/>
            <a:r>
              <a:rPr lang="en-US" dirty="0" smtClean="0"/>
              <a:t>Anonymity vs. confidentiality</a:t>
            </a:r>
          </a:p>
          <a:p>
            <a:pPr marL="880110" lvl="1" indent="-514350">
              <a:buFont typeface="+mj-lt"/>
              <a:buAutoNum type="arabicPeriod" startAt="4"/>
            </a:pPr>
            <a:r>
              <a:rPr lang="en-US" dirty="0" smtClean="0"/>
              <a:t>Inducements/Incentives/Benefits </a:t>
            </a:r>
          </a:p>
          <a:p>
            <a:pPr marL="880110" lvl="1" indent="-514350">
              <a:buFont typeface="+mj-lt"/>
              <a:buAutoNum type="arabicPeriod" startAt="4"/>
            </a:pPr>
            <a:r>
              <a:rPr lang="en-US" dirty="0" smtClean="0"/>
              <a:t>Rights of participants</a:t>
            </a:r>
          </a:p>
          <a:p>
            <a:pPr marL="1154430" lvl="2" indent="-514350"/>
            <a:r>
              <a:rPr lang="en-US" dirty="0" smtClean="0"/>
              <a:t>Freedom to withdraw</a:t>
            </a:r>
          </a:p>
          <a:p>
            <a:pPr marL="880110" lvl="1" indent="-514350">
              <a:buFont typeface="+mj-lt"/>
              <a:buAutoNum type="arabicPeriod" startAt="4"/>
            </a:pPr>
            <a:r>
              <a:rPr lang="en-US" dirty="0" smtClean="0"/>
              <a:t>Contact Information</a:t>
            </a:r>
          </a:p>
          <a:p>
            <a:pPr marL="1154430" lvl="2" indent="-514350">
              <a:buFont typeface="+mj-lt"/>
              <a:buAutoNum type="arabicPeriod" startAt="4"/>
            </a:pPr>
            <a:r>
              <a:rPr lang="en-US" dirty="0" smtClean="0"/>
              <a:t>Researcher, IRB</a:t>
            </a:r>
          </a:p>
          <a:p>
            <a:pPr marL="880110" lvl="1" indent="-514350">
              <a:buFont typeface="+mj-lt"/>
              <a:buAutoNum type="arabicPeriod" startAt="4"/>
            </a:pPr>
            <a:r>
              <a:rPr lang="en-US" dirty="0" smtClean="0"/>
              <a:t>Signatures</a:t>
            </a:r>
          </a:p>
          <a:p>
            <a:pPr marL="1154430" lvl="2" indent="-514350"/>
            <a:r>
              <a:rPr lang="en-US" dirty="0" smtClean="0"/>
              <a:t>Participants &amp; Researchers</a:t>
            </a:r>
          </a:p>
          <a:p>
            <a:pPr marL="880110" lvl="1" indent="-514350">
              <a:buFont typeface="+mj-lt"/>
              <a:buAutoNum type="arabicPeriod" startAt="4"/>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Deception Controversy</a:t>
            </a:r>
            <a:endParaRPr lang="en-US" dirty="0"/>
          </a:p>
        </p:txBody>
      </p:sp>
      <p:sp>
        <p:nvSpPr>
          <p:cNvPr id="3" name="Content Placeholder 2"/>
          <p:cNvSpPr>
            <a:spLocks noGrp="1"/>
          </p:cNvSpPr>
          <p:nvPr>
            <p:ph sz="quarter" idx="1"/>
          </p:nvPr>
        </p:nvSpPr>
        <p:spPr/>
        <p:txBody>
          <a:bodyPr/>
          <a:lstStyle/>
          <a:p>
            <a:r>
              <a:rPr lang="en-US" dirty="0" smtClean="0"/>
              <a:t>Why use deception?</a:t>
            </a:r>
          </a:p>
          <a:p>
            <a:pPr lvl="1"/>
            <a:r>
              <a:rPr lang="en-US" dirty="0" smtClean="0"/>
              <a:t>No other way to do some research</a:t>
            </a:r>
          </a:p>
          <a:p>
            <a:pPr lvl="1"/>
            <a:r>
              <a:rPr lang="en-US" dirty="0" smtClean="0"/>
              <a:t>Confederates</a:t>
            </a:r>
          </a:p>
          <a:p>
            <a:pPr lvl="1"/>
            <a:endParaRPr lang="en-US" dirty="0" smtClean="0"/>
          </a:p>
          <a:p>
            <a:r>
              <a:rPr lang="en-US" dirty="0" smtClean="0"/>
              <a:t>Issues</a:t>
            </a:r>
          </a:p>
          <a:p>
            <a:pPr lvl="1"/>
            <a:r>
              <a:rPr lang="en-US" dirty="0" smtClean="0"/>
              <a:t>Limits subject freedom to choose</a:t>
            </a:r>
          </a:p>
          <a:p>
            <a:pPr lvl="1"/>
            <a:r>
              <a:rPr lang="en-US" dirty="0" smtClean="0"/>
              <a:t>Implies subject is untrustworthy</a:t>
            </a:r>
          </a:p>
          <a:p>
            <a:pPr lvl="1"/>
            <a:r>
              <a:rPr lang="en-US" dirty="0" smtClean="0"/>
              <a:t>Negative public image &amp; suspicious population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in Research</a:t>
            </a:r>
            <a:endParaRPr lang="en-US" dirty="0"/>
          </a:p>
        </p:txBody>
      </p:sp>
      <p:sp>
        <p:nvSpPr>
          <p:cNvPr id="3" name="Content Placeholder 2"/>
          <p:cNvSpPr>
            <a:spLocks noGrp="1"/>
          </p:cNvSpPr>
          <p:nvPr>
            <p:ph sz="quarter" idx="1"/>
          </p:nvPr>
        </p:nvSpPr>
        <p:spPr/>
        <p:txBody>
          <a:bodyPr/>
          <a:lstStyle/>
          <a:p>
            <a:r>
              <a:rPr lang="en-US" dirty="0" smtClean="0"/>
              <a:t>Debriefing</a:t>
            </a:r>
          </a:p>
          <a:p>
            <a:pPr lvl="1"/>
            <a:r>
              <a:rPr lang="en-US" dirty="0" smtClean="0"/>
              <a:t>Return participants to same mental/emotional state</a:t>
            </a:r>
          </a:p>
          <a:p>
            <a:pPr lvl="1"/>
            <a:r>
              <a:rPr lang="en-US" dirty="0" smtClean="0"/>
              <a:t>Explain purpose of study</a:t>
            </a:r>
          </a:p>
          <a:p>
            <a:pPr lvl="1"/>
            <a:r>
              <a:rPr lang="en-US" dirty="0" smtClean="0"/>
              <a:t>Explain any deception</a:t>
            </a:r>
          </a:p>
          <a:p>
            <a:pPr lvl="1"/>
            <a:r>
              <a:rPr lang="en-US" dirty="0" smtClean="0"/>
              <a:t>Repeat confidentiality &amp; anonymity</a:t>
            </a:r>
          </a:p>
          <a:p>
            <a:pPr lvl="1"/>
            <a:r>
              <a:rPr lang="en-US" dirty="0" smtClean="0"/>
              <a:t>Get feedback about study</a:t>
            </a:r>
          </a:p>
          <a:p>
            <a:pPr lvl="1"/>
            <a:r>
              <a:rPr lang="en-US" dirty="0" smtClean="0"/>
              <a:t>Give ASAP</a:t>
            </a:r>
          </a:p>
        </p:txBody>
      </p:sp>
      <p:sp>
        <p:nvSpPr>
          <p:cNvPr id="5" name="TextBox 4"/>
          <p:cNvSpPr txBox="1"/>
          <p:nvPr/>
        </p:nvSpPr>
        <p:spPr>
          <a:xfrm>
            <a:off x="6629400" y="533400"/>
            <a:ext cx="1981200" cy="369332"/>
          </a:xfrm>
          <a:prstGeom prst="rect">
            <a:avLst/>
          </a:prstGeom>
          <a:noFill/>
        </p:spPr>
        <p:txBody>
          <a:bodyPr wrap="squar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657600"/>
          </a:xfrm>
        </p:spPr>
        <p:txBody>
          <a:bodyPr/>
          <a:lstStyle/>
          <a:p>
            <a:pPr marL="514350" indent="-514350">
              <a:buAutoNum type="arabicPeriod"/>
            </a:pPr>
            <a:r>
              <a:rPr lang="en-US" dirty="0" smtClean="0"/>
              <a:t>What is the difference between confidentially and anonymity? </a:t>
            </a:r>
          </a:p>
          <a:p>
            <a:pPr marL="514350" indent="-514350">
              <a:buAutoNum type="arabicPeriod"/>
            </a:pPr>
            <a:r>
              <a:rPr lang="en-US" dirty="0" smtClean="0"/>
              <a:t>What are some examples of deception?</a:t>
            </a:r>
          </a:p>
          <a:p>
            <a:pPr marL="514350" indent="-514350">
              <a:buAutoNum type="arabicPeriod"/>
            </a:pPr>
            <a:r>
              <a:rPr lang="en-US" dirty="0" smtClean="0"/>
              <a:t>What are the key aspects of the Belmont report?</a:t>
            </a:r>
          </a:p>
          <a:p>
            <a:pPr marL="514350" indent="-514350">
              <a:buAutoNum type="arabicPeriod"/>
            </a:pPr>
            <a:r>
              <a:rPr lang="en-US" dirty="0" smtClean="0"/>
              <a:t>Identify elements that are typically part of a consent form.</a:t>
            </a:r>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841611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Ethics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Moral principles applied to research</a:t>
            </a:r>
          </a:p>
          <a:p>
            <a:endParaRPr lang="en-US" dirty="0"/>
          </a:p>
          <a:p>
            <a:r>
              <a:rPr lang="en-US" dirty="0" smtClean="0"/>
              <a:t>Ethical responsibility – Who is affected?</a:t>
            </a:r>
          </a:p>
          <a:p>
            <a:pPr lvl="1"/>
            <a:r>
              <a:rPr lang="en-US" u="sng" dirty="0" smtClean="0"/>
              <a:t>Research participants</a:t>
            </a:r>
          </a:p>
          <a:p>
            <a:pPr lvl="1"/>
            <a:r>
              <a:rPr lang="en-US" dirty="0" smtClean="0"/>
              <a:t>Scientific community</a:t>
            </a:r>
          </a:p>
          <a:p>
            <a:pPr lvl="1"/>
            <a:r>
              <a:rPr lang="en-US" dirty="0" smtClean="0"/>
              <a:t>Society</a:t>
            </a:r>
          </a:p>
          <a:p>
            <a:pPr lvl="1"/>
            <a:endParaRPr lang="en-US" dirty="0"/>
          </a:p>
          <a:p>
            <a:r>
              <a:rPr lang="en-US" sz="3200" dirty="0" smtClean="0"/>
              <a:t>Initially determined </a:t>
            </a:r>
            <a:r>
              <a:rPr lang="en-US" sz="3200" dirty="0"/>
              <a:t>by the researchers themselves</a:t>
            </a:r>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The Need for Ethical Principles</a:t>
            </a:r>
            <a:endParaRPr lang="en-US" dirty="0"/>
          </a:p>
        </p:txBody>
      </p:sp>
      <p:sp>
        <p:nvSpPr>
          <p:cNvPr id="43011" name="Rectangle 3"/>
          <p:cNvSpPr>
            <a:spLocks noGrp="1" noChangeArrowheads="1"/>
          </p:cNvSpPr>
          <p:nvPr>
            <p:ph type="body" idx="1"/>
          </p:nvPr>
        </p:nvSpPr>
        <p:spPr>
          <a:xfrm>
            <a:off x="457200" y="1752600"/>
            <a:ext cx="4876800" cy="4343400"/>
          </a:xfrm>
        </p:spPr>
        <p:txBody>
          <a:bodyPr>
            <a:normAutofit/>
          </a:bodyPr>
          <a:lstStyle/>
          <a:p>
            <a:r>
              <a:rPr lang="en-US" dirty="0" smtClean="0"/>
              <a:t>Nazi Germany (1930-1940s) </a:t>
            </a:r>
          </a:p>
          <a:p>
            <a:pPr lvl="1"/>
            <a:r>
              <a:rPr lang="en-US" dirty="0" smtClean="0"/>
              <a:t>Twin studies </a:t>
            </a:r>
          </a:p>
          <a:p>
            <a:pPr lvl="1"/>
            <a:r>
              <a:rPr lang="en-US" dirty="0" smtClean="0"/>
              <a:t>Sterilization experiments</a:t>
            </a:r>
          </a:p>
          <a:p>
            <a:pPr lvl="1"/>
            <a:r>
              <a:rPr lang="en-US" dirty="0" smtClean="0"/>
              <a:t>Hypothermia &amp; High-altitude studies </a:t>
            </a:r>
          </a:p>
          <a:p>
            <a:r>
              <a:rPr lang="en-US" dirty="0"/>
              <a:t>P</a:t>
            </a:r>
            <a:r>
              <a:rPr lang="en-US" dirty="0" smtClean="0"/>
              <a:t>hysicians </a:t>
            </a:r>
            <a:r>
              <a:rPr lang="en-US" dirty="0"/>
              <a:t>tried </a:t>
            </a:r>
            <a:r>
              <a:rPr lang="en-US" dirty="0" smtClean="0"/>
              <a:t>for war crimes</a:t>
            </a:r>
          </a:p>
          <a:p>
            <a:r>
              <a:rPr lang="en-US" dirty="0" smtClean="0"/>
              <a:t>Nuremberg Code of 1947</a:t>
            </a:r>
            <a:endParaRPr lang="en-US" dirty="0"/>
          </a:p>
        </p:txBody>
      </p:sp>
      <p:pic>
        <p:nvPicPr>
          <p:cNvPr id="2" name="Picture 1"/>
          <p:cNvPicPr>
            <a:picLocks noChangeAspect="1"/>
          </p:cNvPicPr>
          <p:nvPr/>
        </p:nvPicPr>
        <p:blipFill>
          <a:blip r:embed="rId3"/>
          <a:stretch>
            <a:fillRect/>
          </a:stretch>
        </p:blipFill>
        <p:spPr>
          <a:xfrm>
            <a:off x="5334000" y="4114800"/>
            <a:ext cx="3167196" cy="2362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blinds(horizontal)">
                                      <p:cBhvr>
                                        <p:cTn id="7" dur="500"/>
                                        <p:tgtEl>
                                          <p:spTgt spid="430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3011">
                                            <p:txEl>
                                              <p:pRg st="2" end="2"/>
                                            </p:txEl>
                                          </p:spTgt>
                                        </p:tgtEl>
                                        <p:attrNameLst>
                                          <p:attrName>style.visibility</p:attrName>
                                        </p:attrNameLst>
                                      </p:cBhvr>
                                      <p:to>
                                        <p:strVal val="visible"/>
                                      </p:to>
                                    </p:set>
                                    <p:animEffect transition="in" filter="blinds(horizontal)">
                                      <p:cBhvr>
                                        <p:cTn id="12" dur="500"/>
                                        <p:tgtEl>
                                          <p:spTgt spid="430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Effect transition="in" filter="blinds(horizontal)">
                                      <p:cBhvr>
                                        <p:cTn id="17" dur="500"/>
                                        <p:tgtEl>
                                          <p:spTgt spid="430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3011">
                                            <p:txEl>
                                              <p:pRg st="4" end="4"/>
                                            </p:txEl>
                                          </p:spTgt>
                                        </p:tgtEl>
                                        <p:attrNameLst>
                                          <p:attrName>style.visibility</p:attrName>
                                        </p:attrNameLst>
                                      </p:cBhvr>
                                      <p:to>
                                        <p:strVal val="visible"/>
                                      </p:to>
                                    </p:set>
                                    <p:animEffect transition="in" filter="blinds(horizontal)">
                                      <p:cBhvr>
                                        <p:cTn id="22" dur="500"/>
                                        <p:tgtEl>
                                          <p:spTgt spid="430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animEffect transition="in" filter="blinds(horizontal)">
                                      <p:cBhvr>
                                        <p:cTn id="27" dur="5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Ethical Principles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Nuremberg Code</a:t>
            </a:r>
          </a:p>
          <a:p>
            <a:pPr lvl="1"/>
            <a:r>
              <a:rPr lang="en-US" dirty="0" smtClean="0"/>
              <a:t>Rules for treating participants</a:t>
            </a:r>
          </a:p>
          <a:p>
            <a:pPr marL="1143000" lvl="2" indent="-457200">
              <a:buFont typeface="+mj-lt"/>
              <a:buAutoNum type="arabicPeriod"/>
            </a:pPr>
            <a:r>
              <a:rPr lang="en-US" dirty="0" smtClean="0"/>
              <a:t>Voluntary agreement</a:t>
            </a:r>
          </a:p>
          <a:p>
            <a:pPr marL="1143000" lvl="2" indent="-457200">
              <a:buFont typeface="+mj-lt"/>
              <a:buAutoNum type="arabicPeriod"/>
            </a:pPr>
            <a:r>
              <a:rPr lang="en-US" dirty="0" smtClean="0"/>
              <a:t>Research must benefit society</a:t>
            </a:r>
          </a:p>
          <a:p>
            <a:pPr marL="1143000" lvl="2" indent="-457200">
              <a:buFont typeface="+mj-lt"/>
              <a:buAutoNum type="arabicPeriod"/>
            </a:pPr>
            <a:r>
              <a:rPr lang="en-US" dirty="0" smtClean="0"/>
              <a:t>Research should be based on previous knowledge</a:t>
            </a:r>
          </a:p>
          <a:p>
            <a:pPr marL="1143000" lvl="2" indent="-457200">
              <a:buFont typeface="+mj-lt"/>
              <a:buAutoNum type="arabicPeriod"/>
            </a:pPr>
            <a:r>
              <a:rPr lang="en-US" dirty="0" smtClean="0"/>
              <a:t>Should not cause mental/physical harm</a:t>
            </a:r>
          </a:p>
          <a:p>
            <a:pPr marL="1143000" lvl="2" indent="-457200">
              <a:buFont typeface="+mj-lt"/>
              <a:buAutoNum type="arabicPeriod"/>
            </a:pPr>
            <a:r>
              <a:rPr lang="en-US" dirty="0" smtClean="0"/>
              <a:t>Don’t conduct if injury/death possible</a:t>
            </a:r>
          </a:p>
          <a:p>
            <a:pPr marL="1143000" lvl="2" indent="-457200">
              <a:buFont typeface="+mj-lt"/>
              <a:buAutoNum type="arabicPeriod"/>
            </a:pPr>
            <a:r>
              <a:rPr lang="en-US" dirty="0" smtClean="0"/>
              <a:t>Risk should be proportional to benefits</a:t>
            </a:r>
          </a:p>
          <a:p>
            <a:pPr marL="1143000" lvl="2" indent="-457200">
              <a:buFont typeface="+mj-lt"/>
              <a:buAutoNum type="arabicPeriod"/>
            </a:pPr>
            <a:r>
              <a:rPr lang="en-US" dirty="0" smtClean="0"/>
              <a:t>Plans &amp; facilities provided to protect participants</a:t>
            </a:r>
          </a:p>
          <a:p>
            <a:pPr marL="1143000" lvl="2" indent="-457200">
              <a:buFont typeface="+mj-lt"/>
              <a:buAutoNum type="arabicPeriod"/>
            </a:pPr>
            <a:r>
              <a:rPr lang="en-US" dirty="0" smtClean="0"/>
              <a:t>Qualified researchers</a:t>
            </a:r>
          </a:p>
          <a:p>
            <a:pPr marL="1143000" lvl="2" indent="-457200">
              <a:buFont typeface="+mj-lt"/>
              <a:buAutoNum type="arabicPeriod"/>
            </a:pPr>
            <a:r>
              <a:rPr lang="en-US" dirty="0" smtClean="0"/>
              <a:t>Participants can stop at anytime w/out penalty</a:t>
            </a:r>
          </a:p>
          <a:p>
            <a:pPr marL="1143000" lvl="2" indent="-457200">
              <a:buFont typeface="+mj-lt"/>
              <a:buAutoNum type="arabicPeriod"/>
            </a:pPr>
            <a:r>
              <a:rPr lang="en-US" dirty="0" smtClean="0"/>
              <a:t>Researchers prepared to discontinue experiment</a:t>
            </a:r>
          </a:p>
          <a:p>
            <a:pPr marL="1143000" lvl="2" indent="-457200">
              <a:buFont typeface="+mj-lt"/>
              <a:buAutoNum type="arabicPeriod"/>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linds(horizont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linds(horizontal)">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The Need for Ethical Principles</a:t>
            </a:r>
            <a:endParaRPr lang="en-US" dirty="0"/>
          </a:p>
        </p:txBody>
      </p:sp>
      <p:sp>
        <p:nvSpPr>
          <p:cNvPr id="44035" name="Rectangle 3"/>
          <p:cNvSpPr>
            <a:spLocks noGrp="1" noChangeArrowheads="1"/>
          </p:cNvSpPr>
          <p:nvPr>
            <p:ph type="body" idx="1"/>
          </p:nvPr>
        </p:nvSpPr>
        <p:spPr>
          <a:xfrm>
            <a:off x="381000" y="1905000"/>
            <a:ext cx="8305800" cy="4191000"/>
          </a:xfrm>
        </p:spPr>
        <p:txBody>
          <a:bodyPr/>
          <a:lstStyle/>
          <a:p>
            <a:r>
              <a:rPr lang="en-US" dirty="0" smtClean="0"/>
              <a:t>1932: Tuskegee Syphilis Study</a:t>
            </a:r>
          </a:p>
          <a:p>
            <a:pPr lvl="1"/>
            <a:r>
              <a:rPr lang="en-US" dirty="0" smtClean="0"/>
              <a:t>U.S. Public Health Service in Alabama</a:t>
            </a:r>
            <a:endParaRPr lang="en-US" dirty="0"/>
          </a:p>
          <a:p>
            <a:pPr lvl="1"/>
            <a:r>
              <a:rPr lang="en-US" dirty="0"/>
              <a:t>Short-term study to monitor untreated </a:t>
            </a:r>
            <a:r>
              <a:rPr lang="en-US" dirty="0" smtClean="0"/>
              <a:t>syphilis</a:t>
            </a:r>
            <a:endParaRPr lang="en-US" dirty="0"/>
          </a:p>
        </p:txBody>
      </p:sp>
      <p:pic>
        <p:nvPicPr>
          <p:cNvPr id="6" name="Picture 5" descr="Drs_&amp;_Subject_with_blood_samples"/>
          <p:cNvPicPr>
            <a:picLocks noChangeAspect="1" noChangeArrowheads="1"/>
          </p:cNvPicPr>
          <p:nvPr/>
        </p:nvPicPr>
        <p:blipFill>
          <a:blip r:embed="rId3" cstate="print"/>
          <a:srcRect/>
          <a:stretch>
            <a:fillRect/>
          </a:stretch>
        </p:blipFill>
        <p:spPr>
          <a:xfrm>
            <a:off x="4724400" y="3733800"/>
            <a:ext cx="4038600" cy="2941638"/>
          </a:xfrm>
          <a:prstGeom prst="rect">
            <a:avLst/>
          </a:prstGeom>
          <a:noFill/>
          <a:ln/>
        </p:spPr>
      </p:pic>
      <p:pic>
        <p:nvPicPr>
          <p:cNvPr id="7" name="Picture 5"/>
          <p:cNvPicPr>
            <a:picLocks noChangeAspect="1" noChangeArrowheads="1"/>
          </p:cNvPicPr>
          <p:nvPr/>
        </p:nvPicPr>
        <p:blipFill>
          <a:blip r:embed="rId4" cstate="print"/>
          <a:srcRect/>
          <a:stretch>
            <a:fillRect/>
          </a:stretch>
        </p:blipFill>
        <p:spPr bwMode="auto">
          <a:xfrm>
            <a:off x="685800" y="3886200"/>
            <a:ext cx="3505200" cy="271780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Ethical Principles</a:t>
            </a:r>
            <a:endParaRPr lang="en-US" dirty="0"/>
          </a:p>
        </p:txBody>
      </p:sp>
      <p:sp>
        <p:nvSpPr>
          <p:cNvPr id="3" name="Content Placeholder 2"/>
          <p:cNvSpPr>
            <a:spLocks noGrp="1"/>
          </p:cNvSpPr>
          <p:nvPr>
            <p:ph sz="quarter" idx="1"/>
          </p:nvPr>
        </p:nvSpPr>
        <p:spPr>
          <a:xfrm>
            <a:off x="612648" y="1600200"/>
            <a:ext cx="8153400" cy="4707636"/>
          </a:xfrm>
        </p:spPr>
        <p:txBody>
          <a:bodyPr>
            <a:normAutofit fontScale="77500" lnSpcReduction="20000"/>
          </a:bodyPr>
          <a:lstStyle/>
          <a:p>
            <a:r>
              <a:rPr lang="en-US" dirty="0" smtClean="0"/>
              <a:t>Tuskegee Syphilis Study</a:t>
            </a:r>
          </a:p>
          <a:p>
            <a:pPr lvl="1"/>
            <a:r>
              <a:rPr lang="en-US" dirty="0" smtClean="0"/>
              <a:t>Vulnerable population</a:t>
            </a:r>
          </a:p>
          <a:p>
            <a:pPr lvl="2"/>
            <a:r>
              <a:rPr lang="en-US" dirty="0" smtClean="0"/>
              <a:t>African Americans, rural, low SES, high rates of illiteracy, difficult to obtain medical care</a:t>
            </a:r>
          </a:p>
          <a:p>
            <a:pPr lvl="1"/>
            <a:r>
              <a:rPr lang="en-US" dirty="0" smtClean="0"/>
              <a:t>Incentives: burial assistance, medical treatment, hot meals, transportation</a:t>
            </a:r>
          </a:p>
          <a:p>
            <a:pPr lvl="1"/>
            <a:r>
              <a:rPr lang="en-US" dirty="0" smtClean="0"/>
              <a:t>What did participation involve?</a:t>
            </a:r>
          </a:p>
          <a:p>
            <a:pPr lvl="2"/>
            <a:r>
              <a:rPr lang="en-US" dirty="0" smtClean="0"/>
              <a:t>Periodic health examinations</a:t>
            </a:r>
          </a:p>
          <a:p>
            <a:pPr lvl="2"/>
            <a:r>
              <a:rPr lang="en-US" dirty="0"/>
              <a:t>N</a:t>
            </a:r>
            <a:r>
              <a:rPr lang="en-US" dirty="0" smtClean="0"/>
              <a:t>ot given info (i.e., treated for “bad blood”)</a:t>
            </a:r>
          </a:p>
          <a:p>
            <a:pPr lvl="2"/>
            <a:r>
              <a:rPr lang="en-US" dirty="0" smtClean="0"/>
              <a:t>Penicillin withheld (standard cure by 1940s)</a:t>
            </a:r>
          </a:p>
          <a:p>
            <a:pPr lvl="1"/>
            <a:r>
              <a:rPr lang="en-US" dirty="0" smtClean="0"/>
              <a:t>Results</a:t>
            </a:r>
          </a:p>
          <a:p>
            <a:pPr lvl="2"/>
            <a:r>
              <a:rPr lang="en-US" dirty="0" smtClean="0"/>
              <a:t>Dozens died from syphilis &amp; complications</a:t>
            </a:r>
          </a:p>
          <a:p>
            <a:pPr lvl="2"/>
            <a:r>
              <a:rPr lang="en-US" dirty="0" smtClean="0"/>
              <a:t>Many women &amp; children infected</a:t>
            </a:r>
          </a:p>
          <a:p>
            <a:pPr lvl="2"/>
            <a:r>
              <a:rPr lang="en-US" dirty="0" smtClean="0"/>
              <a:t>Trust between health community &amp; African </a:t>
            </a:r>
          </a:p>
          <a:p>
            <a:pPr marL="685800" lvl="2" indent="0">
              <a:buNone/>
            </a:pPr>
            <a:r>
              <a:rPr lang="en-US" dirty="0" smtClean="0"/>
              <a:t>    Americans broken</a:t>
            </a:r>
            <a:endParaRPr lang="en-US" dirty="0"/>
          </a:p>
        </p:txBody>
      </p:sp>
      <p:pic>
        <p:nvPicPr>
          <p:cNvPr id="6" name="Picture 5" descr="0029166764"/>
          <p:cNvPicPr>
            <a:picLocks noChangeAspect="1" noChangeArrowheads="1"/>
          </p:cNvPicPr>
          <p:nvPr/>
        </p:nvPicPr>
        <p:blipFill>
          <a:blip r:embed="rId3" cstate="print"/>
          <a:srcRect/>
          <a:stretch>
            <a:fillRect/>
          </a:stretch>
        </p:blipFill>
        <p:spPr>
          <a:xfrm>
            <a:off x="6477000" y="3869436"/>
            <a:ext cx="2438400" cy="2438400"/>
          </a:xfrm>
          <a:prstGeom prst="rect">
            <a:avLst/>
          </a:prstGeom>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linds(horizontal)">
                                      <p:cBhvr>
                                        <p:cTn id="45" dur="500"/>
                                        <p:tgtEl>
                                          <p:spTgt spid="3">
                                            <p:txEl>
                                              <p:pRg st="10" end="10"/>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blinds(horizontal)">
                                      <p:cBhvr>
                                        <p:cTn id="48" dur="500"/>
                                        <p:tgtEl>
                                          <p:spTgt spid="3">
                                            <p:txEl>
                                              <p:pRg st="11" end="11"/>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blinds(horizontal)">
                                      <p:cBhvr>
                                        <p:cTn id="51" dur="500"/>
                                        <p:tgtEl>
                                          <p:spTgt spid="3">
                                            <p:txEl>
                                              <p:pRg st="12" end="12"/>
                                            </p:txEl>
                                          </p:spTgt>
                                        </p:tgtEl>
                                      </p:cBhvr>
                                    </p:animEffect>
                                  </p:childTnLst>
                                </p:cTn>
                              </p:par>
                              <p:par>
                                <p:cTn id="52" presetID="3" presetClass="entr" presetSubtype="10" fill="hold" nodeType="with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blinds(horizontal)">
                                      <p:cBhvr>
                                        <p:cTn id="5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Ethical Principles </a:t>
            </a:r>
            <a:endParaRPr lang="en-US" dirty="0"/>
          </a:p>
        </p:txBody>
      </p:sp>
      <p:sp>
        <p:nvSpPr>
          <p:cNvPr id="3" name="Content Placeholder 2"/>
          <p:cNvSpPr>
            <a:spLocks noGrp="1"/>
          </p:cNvSpPr>
          <p:nvPr>
            <p:ph sz="quarter" idx="1"/>
          </p:nvPr>
        </p:nvSpPr>
        <p:spPr/>
        <p:txBody>
          <a:bodyPr/>
          <a:lstStyle/>
          <a:p>
            <a:r>
              <a:rPr lang="en-US" dirty="0" err="1" smtClean="0"/>
              <a:t>Milgram</a:t>
            </a:r>
            <a:r>
              <a:rPr lang="en-US" dirty="0" smtClean="0"/>
              <a:t> obedience studies (1960s)</a:t>
            </a:r>
          </a:p>
          <a:p>
            <a:pPr lvl="1"/>
            <a:r>
              <a:rPr lang="en-US" dirty="0" smtClean="0"/>
              <a:t>Study concerning the obedience to authority</a:t>
            </a:r>
            <a:endParaRPr lang="en-US" dirty="0"/>
          </a:p>
        </p:txBody>
      </p:sp>
      <p:pic>
        <p:nvPicPr>
          <p:cNvPr id="4" name="Picture 4" descr="milgram2"/>
          <p:cNvPicPr>
            <a:picLocks noChangeAspect="1" noChangeArrowheads="1"/>
          </p:cNvPicPr>
          <p:nvPr/>
        </p:nvPicPr>
        <p:blipFill>
          <a:blip r:embed="rId3" cstate="print"/>
          <a:srcRect/>
          <a:stretch>
            <a:fillRect/>
          </a:stretch>
        </p:blipFill>
        <p:spPr>
          <a:xfrm>
            <a:off x="4724400" y="3200400"/>
            <a:ext cx="4114800" cy="3354388"/>
          </a:xfrm>
          <a:prstGeom prst="rect">
            <a:avLst/>
          </a:prstGeom>
          <a:noFill/>
          <a:ln/>
        </p:spPr>
      </p:pic>
      <p:pic>
        <p:nvPicPr>
          <p:cNvPr id="5" name="Picture 6" descr="milgram3"/>
          <p:cNvPicPr>
            <a:picLocks noChangeAspect="1" noChangeArrowheads="1"/>
          </p:cNvPicPr>
          <p:nvPr/>
        </p:nvPicPr>
        <p:blipFill>
          <a:blip r:embed="rId4" cstate="print"/>
          <a:srcRect/>
          <a:stretch>
            <a:fillRect/>
          </a:stretch>
        </p:blipFill>
        <p:spPr>
          <a:xfrm>
            <a:off x="1295400" y="3810000"/>
            <a:ext cx="2276475" cy="2130425"/>
          </a:xfrm>
          <a:prstGeom prst="rect">
            <a:avLst/>
          </a:prstGeom>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Belmont Report (1970s)</a:t>
            </a:r>
          </a:p>
          <a:p>
            <a:pPr lvl="2"/>
            <a:r>
              <a:rPr lang="en-US" dirty="0" smtClean="0"/>
              <a:t>Respect for persons</a:t>
            </a:r>
          </a:p>
          <a:p>
            <a:pPr lvl="3"/>
            <a:r>
              <a:rPr lang="en-US" dirty="0" smtClean="0"/>
              <a:t>Autonomy</a:t>
            </a:r>
          </a:p>
          <a:p>
            <a:pPr lvl="3"/>
            <a:r>
              <a:rPr lang="en-US" dirty="0" smtClean="0"/>
              <a:t>Special protection for certain individuals</a:t>
            </a:r>
          </a:p>
          <a:p>
            <a:pPr lvl="3"/>
            <a:r>
              <a:rPr lang="en-US" dirty="0" smtClean="0"/>
              <a:t>Informed volunteers</a:t>
            </a:r>
          </a:p>
          <a:p>
            <a:pPr lvl="2"/>
            <a:r>
              <a:rPr lang="en-US" dirty="0" smtClean="0"/>
              <a:t>Beneficence</a:t>
            </a:r>
          </a:p>
          <a:p>
            <a:pPr lvl="3"/>
            <a:r>
              <a:rPr lang="en-US" dirty="0" smtClean="0"/>
              <a:t>Protect well-being</a:t>
            </a:r>
          </a:p>
          <a:p>
            <a:pPr lvl="3"/>
            <a:r>
              <a:rPr lang="en-US" dirty="0" smtClean="0"/>
              <a:t>Do no harm</a:t>
            </a:r>
          </a:p>
          <a:p>
            <a:pPr lvl="3"/>
            <a:r>
              <a:rPr lang="en-US" dirty="0" smtClean="0"/>
              <a:t>Max benefits, min harm</a:t>
            </a:r>
          </a:p>
          <a:p>
            <a:pPr lvl="2"/>
            <a:r>
              <a:rPr lang="en-US" dirty="0" smtClean="0"/>
              <a:t>Justice</a:t>
            </a:r>
          </a:p>
          <a:p>
            <a:pPr lvl="3"/>
            <a:r>
              <a:rPr lang="en-US" dirty="0" smtClean="0"/>
              <a:t>Share in cost/benefit of research</a:t>
            </a:r>
          </a:p>
          <a:p>
            <a:pPr lvl="3"/>
            <a:r>
              <a:rPr lang="en-US" dirty="0" smtClean="0"/>
              <a:t>Participant populations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linds(horizont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linds(horizontal)">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Guidelines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8C7885BD-1BB6-40D9-9ACA-8314A9924665}" type="slidenum">
              <a:rPr lang="en-US"/>
              <a:pPr/>
              <a:t>9</a:t>
            </a:fld>
            <a:endParaRPr lang="en-US"/>
          </a:p>
        </p:txBody>
      </p:sp>
      <p:sp>
        <p:nvSpPr>
          <p:cNvPr id="13315" name="Rectangle 3"/>
          <p:cNvSpPr>
            <a:spLocks noGrp="1" noChangeArrowheads="1"/>
          </p:cNvSpPr>
          <p:nvPr>
            <p:ph sz="quarter" idx="1"/>
          </p:nvPr>
        </p:nvSpPr>
        <p:spPr/>
        <p:txBody>
          <a:bodyPr>
            <a:normAutofit fontScale="92500" lnSpcReduction="20000"/>
          </a:bodyPr>
          <a:lstStyle/>
          <a:p>
            <a:r>
              <a:rPr lang="en-US" sz="2800" dirty="0" smtClean="0"/>
              <a:t>APA Ethics Code</a:t>
            </a:r>
          </a:p>
          <a:p>
            <a:pPr lvl="1"/>
            <a:r>
              <a:rPr lang="en-US" sz="2500" dirty="0" smtClean="0"/>
              <a:t>General principles (aspirational)</a:t>
            </a:r>
          </a:p>
          <a:p>
            <a:pPr lvl="1"/>
            <a:r>
              <a:rPr lang="en-US" sz="2500" dirty="0" smtClean="0"/>
              <a:t>See section 3.2 of Price textbook</a:t>
            </a:r>
          </a:p>
          <a:p>
            <a:endParaRPr lang="en-US" sz="2800" dirty="0" smtClean="0"/>
          </a:p>
          <a:p>
            <a:r>
              <a:rPr lang="en-US" sz="2800" dirty="0" smtClean="0"/>
              <a:t>Cost-Benefit Ratio</a:t>
            </a:r>
          </a:p>
          <a:p>
            <a:endParaRPr lang="en-US" sz="2800" dirty="0" smtClean="0"/>
          </a:p>
          <a:p>
            <a:r>
              <a:rPr lang="en-US" sz="2800" dirty="0" smtClean="0"/>
              <a:t>Institutional Review Board (IRB) approval</a:t>
            </a:r>
          </a:p>
          <a:p>
            <a:pPr lvl="1"/>
            <a:r>
              <a:rPr lang="en-US" sz="2500" dirty="0" smtClean="0"/>
              <a:t>Protection of participants’ rights</a:t>
            </a:r>
          </a:p>
          <a:p>
            <a:pPr lvl="1"/>
            <a:r>
              <a:rPr lang="en-US" sz="2500" dirty="0" smtClean="0"/>
              <a:t>Categories for review process</a:t>
            </a:r>
          </a:p>
          <a:p>
            <a:pPr lvl="2"/>
            <a:r>
              <a:rPr lang="en-US" sz="2200" dirty="0" smtClean="0"/>
              <a:t>Exempt</a:t>
            </a:r>
          </a:p>
          <a:p>
            <a:pPr lvl="2"/>
            <a:r>
              <a:rPr lang="en-US" sz="2200" dirty="0" smtClean="0"/>
              <a:t>Minimal risk research (can be expedited)</a:t>
            </a:r>
          </a:p>
          <a:p>
            <a:pPr lvl="2"/>
            <a:r>
              <a:rPr lang="en-US" sz="2200" dirty="0" smtClean="0"/>
              <a:t>At-risk research</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1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31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3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2436</TotalTime>
  <Words>3578</Words>
  <Application>Microsoft Office PowerPoint</Application>
  <PresentationFormat>On-screen Show (4:3)</PresentationFormat>
  <Paragraphs>294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Tw Cen MT</vt:lpstr>
      <vt:lpstr>Wingdings</vt:lpstr>
      <vt:lpstr>Wingdings 2</vt:lpstr>
      <vt:lpstr>Median</vt:lpstr>
      <vt:lpstr>Ethics and Human Participants</vt:lpstr>
      <vt:lpstr>Research Ethics</vt:lpstr>
      <vt:lpstr>The Need for Ethical Principles</vt:lpstr>
      <vt:lpstr>The Need for Ethical Principles</vt:lpstr>
      <vt:lpstr>The Need for Ethical Principles</vt:lpstr>
      <vt:lpstr>The Need for Ethical Principles</vt:lpstr>
      <vt:lpstr>The Need for Ethical Principles </vt:lpstr>
      <vt:lpstr>Guidelines</vt:lpstr>
      <vt:lpstr>Guidelines</vt:lpstr>
      <vt:lpstr>Ethics in Research</vt:lpstr>
      <vt:lpstr>Informed Consent</vt:lpstr>
      <vt:lpstr>Informed Consent</vt:lpstr>
      <vt:lpstr>Deception Controversy</vt:lpstr>
      <vt:lpstr>Ethics in Research</vt:lpstr>
      <vt:lpstr>Mini-Review</vt:lpstr>
    </vt:vector>
  </TitlesOfParts>
  <Company>Kennesaw State Univerity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JUser</dc:creator>
  <cp:lastModifiedBy>Jennifer Willard</cp:lastModifiedBy>
  <cp:revision>151</cp:revision>
  <dcterms:created xsi:type="dcterms:W3CDTF">2008-09-28T17:40:38Z</dcterms:created>
  <dcterms:modified xsi:type="dcterms:W3CDTF">2017-06-27T14:30:30Z</dcterms:modified>
</cp:coreProperties>
</file>