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61" r:id="rId3"/>
    <p:sldId id="320" r:id="rId4"/>
    <p:sldId id="317" r:id="rId5"/>
    <p:sldId id="318" r:id="rId6"/>
    <p:sldId id="263" r:id="rId7"/>
    <p:sldId id="264" r:id="rId8"/>
    <p:sldId id="321" r:id="rId9"/>
  </p:sldIdLst>
  <p:sldSz cx="9144000" cy="6858000" type="screen4x3"/>
  <p:notesSz cx="69596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67" autoAdjust="0"/>
    <p:restoredTop sz="46412" autoAdjust="0"/>
  </p:normalViewPr>
  <p:slideViewPr>
    <p:cSldViewPr>
      <p:cViewPr varScale="1">
        <p:scale>
          <a:sx n="45" d="100"/>
          <a:sy n="45" d="100"/>
        </p:scale>
        <p:origin x="1722" y="48"/>
      </p:cViewPr>
      <p:guideLst>
        <p:guide orient="horz" pos="2160"/>
        <p:guide pos="2880"/>
      </p:guideLst>
    </p:cSldViewPr>
  </p:slideViewPr>
  <p:outlineViewPr>
    <p:cViewPr>
      <p:scale>
        <a:sx n="33" d="100"/>
        <a:sy n="33" d="100"/>
      </p:scale>
      <p:origin x="48" y="3342"/>
    </p:cViewPr>
  </p:outlineViewPr>
  <p:notesTextViewPr>
    <p:cViewPr>
      <p:scale>
        <a:sx n="100" d="100"/>
        <a:sy n="100" d="100"/>
      </p:scale>
      <p:origin x="0" y="0"/>
    </p:cViewPr>
  </p:notesTextViewPr>
  <p:notesViewPr>
    <p:cSldViewPr>
      <p:cViewPr varScale="1">
        <p:scale>
          <a:sx n="78" d="100"/>
          <a:sy n="78" d="100"/>
        </p:scale>
        <p:origin x="-2082" y="-78"/>
      </p:cViewPr>
      <p:guideLst>
        <p:guide orient="horz" pos="2932"/>
        <p:guide pos="219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5827" cy="465455"/>
          </a:xfrm>
          <a:prstGeom prst="rect">
            <a:avLst/>
          </a:prstGeom>
        </p:spPr>
        <p:txBody>
          <a:bodyPr vert="horz" lIns="93333" tIns="46666" rIns="93333" bIns="46666" rtlCol="0"/>
          <a:lstStyle>
            <a:lvl1pPr algn="l">
              <a:defRPr sz="1200"/>
            </a:lvl1pPr>
          </a:lstStyle>
          <a:p>
            <a:endParaRPr lang="en-US"/>
          </a:p>
        </p:txBody>
      </p:sp>
      <p:sp>
        <p:nvSpPr>
          <p:cNvPr id="3" name="Date Placeholder 2"/>
          <p:cNvSpPr>
            <a:spLocks noGrp="1"/>
          </p:cNvSpPr>
          <p:nvPr>
            <p:ph type="dt" idx="1"/>
          </p:nvPr>
        </p:nvSpPr>
        <p:spPr>
          <a:xfrm>
            <a:off x="3942163" y="1"/>
            <a:ext cx="3015827" cy="465455"/>
          </a:xfrm>
          <a:prstGeom prst="rect">
            <a:avLst/>
          </a:prstGeom>
        </p:spPr>
        <p:txBody>
          <a:bodyPr vert="horz" lIns="93333" tIns="46666" rIns="93333" bIns="46666" rtlCol="0"/>
          <a:lstStyle>
            <a:lvl1pPr algn="r">
              <a:defRPr sz="1200"/>
            </a:lvl1pPr>
          </a:lstStyle>
          <a:p>
            <a:fld id="{4BC8F8AD-5AEC-479F-97C7-D49447859D79}" type="datetimeFigureOut">
              <a:rPr lang="en-US" smtClean="0"/>
              <a:pPr/>
              <a:t>5/15/2017</a:t>
            </a:fld>
            <a:endParaRPr lang="en-US"/>
          </a:p>
        </p:txBody>
      </p:sp>
      <p:sp>
        <p:nvSpPr>
          <p:cNvPr id="4" name="Slide Image Placeholder 3"/>
          <p:cNvSpPr>
            <a:spLocks noGrp="1" noRot="1" noChangeAspect="1"/>
          </p:cNvSpPr>
          <p:nvPr>
            <p:ph type="sldImg" idx="2"/>
          </p:nvPr>
        </p:nvSpPr>
        <p:spPr>
          <a:xfrm>
            <a:off x="1152525" y="698500"/>
            <a:ext cx="4654550" cy="3490913"/>
          </a:xfrm>
          <a:prstGeom prst="rect">
            <a:avLst/>
          </a:prstGeom>
          <a:noFill/>
          <a:ln w="12700">
            <a:solidFill>
              <a:prstClr val="black"/>
            </a:solidFill>
          </a:ln>
        </p:spPr>
        <p:txBody>
          <a:bodyPr vert="horz" lIns="93333" tIns="46666" rIns="93333" bIns="46666" rtlCol="0" anchor="ctr"/>
          <a:lstStyle/>
          <a:p>
            <a:endParaRPr lang="en-US"/>
          </a:p>
        </p:txBody>
      </p:sp>
      <p:sp>
        <p:nvSpPr>
          <p:cNvPr id="5" name="Notes Placeholder 4"/>
          <p:cNvSpPr>
            <a:spLocks noGrp="1"/>
          </p:cNvSpPr>
          <p:nvPr>
            <p:ph type="body" sz="quarter" idx="3"/>
          </p:nvPr>
        </p:nvSpPr>
        <p:spPr>
          <a:xfrm>
            <a:off x="695960" y="4421824"/>
            <a:ext cx="5567680" cy="4189095"/>
          </a:xfrm>
          <a:prstGeom prst="rect">
            <a:avLst/>
          </a:prstGeom>
        </p:spPr>
        <p:txBody>
          <a:bodyPr vert="horz" lIns="93333" tIns="46666" rIns="93333" bIns="4666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15827" cy="465455"/>
          </a:xfrm>
          <a:prstGeom prst="rect">
            <a:avLst/>
          </a:prstGeom>
        </p:spPr>
        <p:txBody>
          <a:bodyPr vert="horz" lIns="93333" tIns="46666" rIns="93333" bIns="46666" rtlCol="0" anchor="b"/>
          <a:lstStyle>
            <a:lvl1pPr algn="l">
              <a:defRPr sz="1200"/>
            </a:lvl1pPr>
          </a:lstStyle>
          <a:p>
            <a:endParaRPr lang="en-US"/>
          </a:p>
        </p:txBody>
      </p:sp>
      <p:sp>
        <p:nvSpPr>
          <p:cNvPr id="7" name="Slide Number Placeholder 6"/>
          <p:cNvSpPr>
            <a:spLocks noGrp="1"/>
          </p:cNvSpPr>
          <p:nvPr>
            <p:ph type="sldNum" sz="quarter" idx="5"/>
          </p:nvPr>
        </p:nvSpPr>
        <p:spPr>
          <a:xfrm>
            <a:off x="3942163" y="8842030"/>
            <a:ext cx="3015827" cy="465455"/>
          </a:xfrm>
          <a:prstGeom prst="rect">
            <a:avLst/>
          </a:prstGeom>
        </p:spPr>
        <p:txBody>
          <a:bodyPr vert="horz" lIns="93333" tIns="46666" rIns="93333" bIns="46666" rtlCol="0" anchor="b"/>
          <a:lstStyle>
            <a:lvl1pPr algn="r">
              <a:defRPr sz="1200"/>
            </a:lvl1pPr>
          </a:lstStyle>
          <a:p>
            <a:fld id="{3F34D9A1-B647-4C64-BCF6-563469A4B794}" type="slidenum">
              <a:rPr lang="en-US" smtClean="0"/>
              <a:pPr/>
              <a:t>‹#›</a:t>
            </a:fld>
            <a:endParaRPr lang="en-US"/>
          </a:p>
        </p:txBody>
      </p:sp>
    </p:spTree>
    <p:extLst>
      <p:ext uri="{BB962C8B-B14F-4D97-AF65-F5344CB8AC3E}">
        <p14:creationId xmlns:p14="http://schemas.microsoft.com/office/powerpoint/2010/main" val="329387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34D9A1-B647-4C64-BCF6-563469A4B794}" type="slidenum">
              <a:rPr lang="en-US" smtClean="0"/>
              <a:pPr/>
              <a:t>1</a:t>
            </a:fld>
            <a:endParaRPr lang="en-US"/>
          </a:p>
        </p:txBody>
      </p:sp>
    </p:spTree>
    <p:extLst>
      <p:ext uri="{BB962C8B-B14F-4D97-AF65-F5344CB8AC3E}">
        <p14:creationId xmlns:p14="http://schemas.microsoft.com/office/powerpoint/2010/main" val="2359550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986B96-3138-4AC9-AB82-E487D44A7E21}" type="slidenum">
              <a:rPr lang="en-US"/>
              <a:pPr/>
              <a:t>2</a:t>
            </a:fld>
            <a:endParaRPr lang="en-US"/>
          </a:p>
        </p:txBody>
      </p:sp>
      <p:sp>
        <p:nvSpPr>
          <p:cNvPr id="144386" name="Rectangle 2"/>
          <p:cNvSpPr>
            <a:spLocks noGrp="1" noRot="1" noChangeAspect="1" noChangeArrowheads="1" noTextEdit="1"/>
          </p:cNvSpPr>
          <p:nvPr>
            <p:ph type="sldImg"/>
          </p:nvPr>
        </p:nvSpPr>
        <p:spPr>
          <a:xfrm>
            <a:off x="1152525" y="233363"/>
            <a:ext cx="4654550" cy="3490912"/>
          </a:xfrm>
          <a:ln/>
        </p:spPr>
      </p:sp>
      <p:sp>
        <p:nvSpPr>
          <p:cNvPr id="144387" name="Rectangle 3"/>
          <p:cNvSpPr>
            <a:spLocks noGrp="1" noChangeArrowheads="1"/>
          </p:cNvSpPr>
          <p:nvPr>
            <p:ph type="body" idx="1"/>
          </p:nvPr>
        </p:nvSpPr>
        <p:spPr>
          <a:xfrm>
            <a:off x="231673" y="3878792"/>
            <a:ext cx="6419033" cy="5197581"/>
          </a:xfrm>
        </p:spPr>
        <p:txBody>
          <a:bodyPr>
            <a:normAutofit lnSpcReduction="10000"/>
          </a:bodyPr>
          <a:lstStyle/>
          <a:p>
            <a:pPr marL="228969" indent="-228969">
              <a:lnSpc>
                <a:spcPct val="90000"/>
              </a:lnSpc>
            </a:pPr>
            <a:r>
              <a:rPr lang="en-US" b="0" dirty="0" smtClean="0"/>
              <a:t>Researchers</a:t>
            </a:r>
            <a:r>
              <a:rPr lang="en-US" b="0" baseline="0" dirty="0" smtClean="0"/>
              <a:t> have a r</a:t>
            </a:r>
            <a:r>
              <a:rPr lang="en-US" b="0" dirty="0" smtClean="0"/>
              <a:t>esponsibility </a:t>
            </a:r>
            <a:r>
              <a:rPr lang="en-US" b="0" dirty="0"/>
              <a:t>to ensure that public reports of research are accurate and </a:t>
            </a:r>
            <a:r>
              <a:rPr lang="en-US" b="0" dirty="0" smtClean="0"/>
              <a:t>honest</a:t>
            </a:r>
          </a:p>
          <a:p>
            <a:pPr marL="228969" indent="-228969">
              <a:lnSpc>
                <a:spcPct val="90000"/>
              </a:lnSpc>
            </a:pPr>
            <a:endParaRPr lang="en-US" b="0" dirty="0"/>
          </a:p>
          <a:p>
            <a:pPr marL="228969" indent="-228969">
              <a:lnSpc>
                <a:spcPct val="90000"/>
              </a:lnSpc>
            </a:pPr>
            <a:r>
              <a:rPr lang="en-US" dirty="0" smtClean="0"/>
              <a:t>There are several different issues that could be considered unethical. </a:t>
            </a:r>
            <a:endParaRPr lang="en-US" dirty="0"/>
          </a:p>
          <a:p>
            <a:pPr marL="228969" indent="-228969">
              <a:lnSpc>
                <a:spcPct val="90000"/>
              </a:lnSpc>
              <a:buFont typeface="Arial" charset="0"/>
              <a:buChar char="•"/>
            </a:pPr>
            <a:r>
              <a:rPr lang="en-US" dirty="0" smtClean="0"/>
              <a:t>First, outright</a:t>
            </a:r>
            <a:r>
              <a:rPr lang="en-US" baseline="0" dirty="0" smtClean="0"/>
              <a:t> </a:t>
            </a:r>
            <a:r>
              <a:rPr lang="en-US" b="1" baseline="0" dirty="0" smtClean="0"/>
              <a:t>fabrication of data</a:t>
            </a:r>
            <a:r>
              <a:rPr lang="en-US" baseline="0" dirty="0" smtClean="0"/>
              <a:t>. This is probably considered the most harmful, but probably the most rare. </a:t>
            </a:r>
          </a:p>
          <a:p>
            <a:pPr marL="228969" indent="-228969">
              <a:lnSpc>
                <a:spcPct val="90000"/>
              </a:lnSpc>
              <a:buFont typeface="Arial" charset="0"/>
              <a:buChar char="•"/>
            </a:pPr>
            <a:r>
              <a:rPr lang="en-US" baseline="0" dirty="0" smtClean="0"/>
              <a:t>It is also problematic when researchers </a:t>
            </a:r>
            <a:r>
              <a:rPr lang="en-US" b="1" baseline="0" dirty="0" smtClean="0"/>
              <a:t>eliminate cases or data without explanation or good reason</a:t>
            </a:r>
            <a:r>
              <a:rPr lang="en-US" baseline="0" dirty="0" smtClean="0"/>
              <a:t>. </a:t>
            </a:r>
          </a:p>
          <a:p>
            <a:pPr marL="686169" lvl="1" indent="-228969">
              <a:lnSpc>
                <a:spcPct val="90000"/>
              </a:lnSpc>
              <a:buFont typeface="Arial" charset="0"/>
              <a:buChar char="•"/>
            </a:pPr>
            <a:r>
              <a:rPr lang="en-US" baseline="0" dirty="0" smtClean="0"/>
              <a:t>When reporting sample size information, researchers should report the full sample and indicate if any participants’ data were eliminated with an explanation. For example, it would not be unethical to say 12 participants were eliminated from the dataset because they failed to complete all measures, because they were suspicion, or because they did not meet the eligibility requirements of the study. Providing this information makes the evaluation of the research more transparent. </a:t>
            </a:r>
          </a:p>
          <a:p>
            <a:pPr marL="228969" indent="-228969">
              <a:lnSpc>
                <a:spcPct val="90000"/>
              </a:lnSpc>
              <a:buFont typeface="Arial" charset="0"/>
              <a:buChar char="•"/>
            </a:pPr>
            <a:r>
              <a:rPr lang="en-US" baseline="0" dirty="0" smtClean="0"/>
              <a:t>Determining which </a:t>
            </a:r>
            <a:r>
              <a:rPr lang="en-US" b="1" baseline="0" dirty="0" smtClean="0"/>
              <a:t>statistical analyses </a:t>
            </a:r>
            <a:r>
              <a:rPr lang="en-US" baseline="0" dirty="0" smtClean="0"/>
              <a:t>to present can sometimes lead to ethical gray areas. When you become more knowledge about statistics, you’ll find that there can be multiple ways to analyze the data. Researchers are supposed to present the analyses that are most appropriate (i.e.., given the research questions, the sample size, the normality of the data, the type of variable). When researcher run many analyses and from that array of analyses they present those results that best support their hypotheses, rather than those that best test their hypotheses, then they run the risk of engaging in unethical research practices.</a:t>
            </a:r>
          </a:p>
          <a:p>
            <a:pPr marL="228969" indent="-228969">
              <a:lnSpc>
                <a:spcPct val="90000"/>
              </a:lnSpc>
              <a:buFont typeface="Arial" charset="0"/>
              <a:buChar char="•"/>
            </a:pPr>
            <a:r>
              <a:rPr lang="en-US" baseline="0" dirty="0" smtClean="0"/>
              <a:t>Researchers must also be careful when deciding how to </a:t>
            </a:r>
            <a:r>
              <a:rPr lang="en-US" b="1" baseline="0" dirty="0" smtClean="0"/>
              <a:t>present their data in figures or graphs</a:t>
            </a:r>
            <a:r>
              <a:rPr lang="en-US" baseline="0" dirty="0" smtClean="0"/>
              <a:t>. Attempts to make the results look more dramatic through presentation can also be considered an ethical issue. If researcher present isolated or </a:t>
            </a:r>
            <a:r>
              <a:rPr lang="en-US" baseline="0" dirty="0" err="1" smtClean="0"/>
              <a:t>nonrepresentative</a:t>
            </a:r>
            <a:r>
              <a:rPr lang="en-US" baseline="0" dirty="0" smtClean="0"/>
              <a:t> cases, scale graphs, or use color or other techniques to misrepresent (i.e., exaggerate or minimize patterns) the data.</a:t>
            </a:r>
          </a:p>
          <a:p>
            <a:pPr marL="228969" indent="-228969">
              <a:lnSpc>
                <a:spcPct val="90000"/>
              </a:lnSpc>
              <a:buFont typeface="Arial" charset="0"/>
              <a:buChar char="•"/>
            </a:pPr>
            <a:r>
              <a:rPr lang="en-US" b="0" dirty="0" smtClean="0"/>
              <a:t>It is also problematic</a:t>
            </a:r>
            <a:r>
              <a:rPr lang="en-US" b="0" baseline="0" dirty="0" smtClean="0"/>
              <a:t> if </a:t>
            </a:r>
            <a:r>
              <a:rPr lang="en-US" b="0" dirty="0" smtClean="0"/>
              <a:t>researchers </a:t>
            </a:r>
            <a:r>
              <a:rPr lang="en-US" b="1" dirty="0" smtClean="0"/>
              <a:t>tamper with the random </a:t>
            </a:r>
            <a:r>
              <a:rPr lang="en-US" b="1" dirty="0"/>
              <a:t>or stated method </a:t>
            </a:r>
            <a:r>
              <a:rPr lang="en-US" b="1" dirty="0" smtClean="0"/>
              <a:t>without</a:t>
            </a:r>
            <a:r>
              <a:rPr lang="en-US" b="1" baseline="0" dirty="0" smtClean="0"/>
              <a:t> good reason</a:t>
            </a:r>
            <a:r>
              <a:rPr lang="en-US" baseline="0" dirty="0" smtClean="0"/>
              <a:t>. For example, if they state they are using random assignment via a coin toss to assign participants to different levels of their independent variable, but then change that method in order to find results that support their hypotheses – well, that’s unethical. Any researcher will tell you that modifications to the design or the method is likely to occur in the early stages of a research project. Researchers may find that their manipulation is not working as intended or that a variable isn’t being assessed in the most effective manner, so changes are necessary. However, it slides into the unethical area when researchers misrepresent the procedures used in the study and/or there is no valid explanation for significant changes. </a:t>
            </a:r>
            <a:endParaRPr lang="en-US" baseline="0" dirty="0"/>
          </a:p>
          <a:p>
            <a:pPr marL="228969" indent="-228969">
              <a:lnSpc>
                <a:spcPct val="90000"/>
              </a:lnSpc>
              <a:buFont typeface="Arial" charset="0"/>
              <a:buChar char="•"/>
            </a:pPr>
            <a:endParaRPr lang="en-US" baseline="0" dirty="0"/>
          </a:p>
        </p:txBody>
      </p:sp>
    </p:spTree>
    <p:extLst>
      <p:ext uri="{BB962C8B-B14F-4D97-AF65-F5344CB8AC3E}">
        <p14:creationId xmlns:p14="http://schemas.microsoft.com/office/powerpoint/2010/main" val="1416568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986B96-3138-4AC9-AB82-E487D44A7E21}" type="slidenum">
              <a:rPr lang="en-US"/>
              <a:pPr/>
              <a:t>3</a:t>
            </a:fld>
            <a:endParaRPr lang="en-US"/>
          </a:p>
        </p:txBody>
      </p:sp>
      <p:sp>
        <p:nvSpPr>
          <p:cNvPr id="144386" name="Rectangle 2"/>
          <p:cNvSpPr>
            <a:spLocks noGrp="1" noRot="1" noChangeAspect="1" noChangeArrowheads="1" noTextEdit="1"/>
          </p:cNvSpPr>
          <p:nvPr>
            <p:ph type="sldImg"/>
          </p:nvPr>
        </p:nvSpPr>
        <p:spPr>
          <a:xfrm>
            <a:off x="1152525" y="233363"/>
            <a:ext cx="4654550" cy="3490912"/>
          </a:xfrm>
          <a:ln/>
        </p:spPr>
      </p:sp>
      <p:sp>
        <p:nvSpPr>
          <p:cNvPr id="144387" name="Rectangle 3"/>
          <p:cNvSpPr>
            <a:spLocks noGrp="1" noChangeArrowheads="1"/>
          </p:cNvSpPr>
          <p:nvPr>
            <p:ph type="body" idx="1"/>
          </p:nvPr>
        </p:nvSpPr>
        <p:spPr>
          <a:xfrm>
            <a:off x="231673" y="3878792"/>
            <a:ext cx="6419033" cy="5197581"/>
          </a:xfrm>
        </p:spPr>
        <p:txBody>
          <a:bodyPr/>
          <a:lstStyle/>
          <a:p>
            <a:pPr marL="228969" indent="-228969">
              <a:lnSpc>
                <a:spcPct val="90000"/>
              </a:lnSpc>
            </a:pPr>
            <a:r>
              <a:rPr lang="en-US" sz="1200" dirty="0" smtClean="0"/>
              <a:t>There is also</a:t>
            </a:r>
            <a:r>
              <a:rPr lang="en-US" sz="1200" baseline="0" dirty="0" smtClean="0"/>
              <a:t> ethical considerations in the writing and publication area.</a:t>
            </a:r>
          </a:p>
          <a:p>
            <a:pPr marL="228969" indent="-228969">
              <a:lnSpc>
                <a:spcPct val="90000"/>
              </a:lnSpc>
              <a:buFont typeface="Arial" charset="0"/>
              <a:buChar char="•"/>
            </a:pPr>
            <a:endParaRPr lang="en-US" sz="1200" dirty="0" smtClean="0"/>
          </a:p>
          <a:p>
            <a:pPr marL="171450" lvl="0" indent="-171450">
              <a:buFont typeface="Arial" charset="0"/>
              <a:buChar char="•"/>
            </a:pPr>
            <a:r>
              <a:rPr lang="en-US" sz="1200" b="1" dirty="0" smtClean="0"/>
              <a:t>Word-for-word plagiarism </a:t>
            </a:r>
            <a:r>
              <a:rPr lang="en-US" sz="1200" dirty="0" smtClean="0"/>
              <a:t>occurs</a:t>
            </a:r>
            <a:r>
              <a:rPr lang="en-US" sz="1200" baseline="0" dirty="0" smtClean="0"/>
              <a:t> when information from a source is copied word for word without the inclusion of quotes and a proper in-text citation. This type of plagiarism also occurs when synonyms are using to replace certain words, but the structure of the sentence remains the same.</a:t>
            </a:r>
            <a:endParaRPr lang="en-US" sz="1200" dirty="0" smtClean="0"/>
          </a:p>
          <a:p>
            <a:pPr marL="171450" lvl="0" indent="-171450">
              <a:buFont typeface="Arial" charset="0"/>
              <a:buChar char="•"/>
            </a:pPr>
            <a:r>
              <a:rPr lang="en-US" sz="1200" b="1" dirty="0" smtClean="0"/>
              <a:t>Paraphrasing plagiarism </a:t>
            </a:r>
            <a:r>
              <a:rPr lang="en-US" sz="1200" dirty="0" smtClean="0"/>
              <a:t>occurs when information from a source has been summarized</a:t>
            </a:r>
            <a:r>
              <a:rPr lang="en-US" sz="1200" baseline="0" dirty="0" smtClean="0"/>
              <a:t> or re-worded without the inclusion of a proper in-text citation.</a:t>
            </a:r>
            <a:endParaRPr lang="en-US" sz="1200" dirty="0" smtClean="0"/>
          </a:p>
          <a:p>
            <a:pPr marL="171450" lvl="0" indent="-171450">
              <a:buFont typeface="Arial" charset="0"/>
              <a:buChar char="•"/>
            </a:pPr>
            <a:r>
              <a:rPr lang="en-US" sz="1200" b="1" dirty="0" smtClean="0"/>
              <a:t>Misrepresenting work </a:t>
            </a:r>
            <a:r>
              <a:rPr lang="en-US" sz="1200" dirty="0" smtClean="0"/>
              <a:t>occurs when information from a source has</a:t>
            </a:r>
            <a:r>
              <a:rPr lang="en-US" sz="1200" baseline="0" dirty="0" smtClean="0"/>
              <a:t> been distorted, misinterpreted, or falsified. </a:t>
            </a:r>
          </a:p>
          <a:p>
            <a:pPr marL="171450" lvl="0" indent="-171450">
              <a:buFont typeface="Arial" charset="0"/>
              <a:buChar char="•"/>
            </a:pPr>
            <a:endParaRPr lang="en-US" sz="1200" baseline="0" dirty="0" smtClean="0"/>
          </a:p>
          <a:p>
            <a:pPr marL="0" lvl="0" indent="0">
              <a:buFont typeface="Arial" charset="0"/>
              <a:buNone/>
            </a:pPr>
            <a:endParaRPr lang="en-US" sz="1200" baseline="0" dirty="0" smtClean="0"/>
          </a:p>
          <a:p>
            <a:pPr marL="0" lvl="0" indent="0">
              <a:buFont typeface="Arial" charset="0"/>
              <a:buNone/>
            </a:pPr>
            <a:r>
              <a:rPr lang="en-US" sz="1200" baseline="0" dirty="0" smtClean="0"/>
              <a:t>Check out the “How to Recognize Plagiarism Tutorials and Tests” website maintained by Indiana University.</a:t>
            </a:r>
            <a:endParaRPr lang="en-US" sz="1200" dirty="0" smtClean="0"/>
          </a:p>
          <a:p>
            <a:pPr marL="229707" lvl="0" indent="-228969">
              <a:lnSpc>
                <a:spcPct val="90000"/>
              </a:lnSpc>
              <a:buFontTx/>
              <a:buChar char="-"/>
            </a:pPr>
            <a:endParaRPr lang="en-US" sz="1200" dirty="0" smtClean="0"/>
          </a:p>
          <a:p>
            <a:pPr marL="228969" indent="-228969">
              <a:lnSpc>
                <a:spcPct val="90000"/>
              </a:lnSpc>
            </a:pPr>
            <a:endParaRPr lang="en-US" sz="1000" dirty="0"/>
          </a:p>
        </p:txBody>
      </p:sp>
    </p:spTree>
    <p:extLst>
      <p:ext uri="{BB962C8B-B14F-4D97-AF65-F5344CB8AC3E}">
        <p14:creationId xmlns:p14="http://schemas.microsoft.com/office/powerpoint/2010/main" val="1707499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As researchers, psychologists are</a:t>
            </a:r>
            <a:r>
              <a:rPr lang="en-US" baseline="0" dirty="0" smtClean="0"/>
              <a:t> responsible for ensuring the public reports of their work are accurate and honest. However, unfortunately, there are lapses in ethics as they relate to researchers’ behavior.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Here</a:t>
            </a:r>
            <a:r>
              <a:rPr lang="en-US" baseline="0" dirty="0" smtClean="0"/>
              <a:t> is one prominent and clear case of a lapse in research ethics. The New York Times article from 2011 discusses the case of </a:t>
            </a:r>
            <a:r>
              <a:rPr lang="en-US" baseline="0" dirty="0" err="1" smtClean="0"/>
              <a:t>Diederik</a:t>
            </a:r>
            <a:r>
              <a:rPr lang="en-US" baseline="0" dirty="0" smtClean="0"/>
              <a:t> </a:t>
            </a:r>
            <a:r>
              <a:rPr lang="en-US" baseline="0" dirty="0" err="1" smtClean="0"/>
              <a:t>Stapel</a:t>
            </a:r>
            <a:r>
              <a:rPr lang="en-US" baseline="0" dirty="0" smtClean="0"/>
              <a:t>, a psychologist from the Netherlands.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You can also view the Association for Psychological Science (APS) Board discuss research integrity.</a:t>
            </a:r>
            <a:endParaRPr lang="en-US" dirty="0"/>
          </a:p>
        </p:txBody>
      </p:sp>
      <p:sp>
        <p:nvSpPr>
          <p:cNvPr id="4" name="Slide Number Placeholder 3"/>
          <p:cNvSpPr>
            <a:spLocks noGrp="1"/>
          </p:cNvSpPr>
          <p:nvPr>
            <p:ph type="sldNum" sz="quarter" idx="10"/>
          </p:nvPr>
        </p:nvSpPr>
        <p:spPr/>
        <p:txBody>
          <a:bodyPr/>
          <a:lstStyle/>
          <a:p>
            <a:fld id="{3F34D9A1-B647-4C64-BCF6-563469A4B794}" type="slidenum">
              <a:rPr lang="en-US" smtClean="0"/>
              <a:pPr/>
              <a:t>4</a:t>
            </a:fld>
            <a:endParaRPr lang="en-US"/>
          </a:p>
        </p:txBody>
      </p:sp>
    </p:spTree>
    <p:extLst>
      <p:ext uri="{BB962C8B-B14F-4D97-AF65-F5344CB8AC3E}">
        <p14:creationId xmlns:p14="http://schemas.microsoft.com/office/powerpoint/2010/main" val="4044173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986B96-3138-4AC9-AB82-E487D44A7E21}" type="slidenum">
              <a:rPr lang="en-US"/>
              <a:pPr/>
              <a:t>5</a:t>
            </a:fld>
            <a:endParaRPr lang="en-US"/>
          </a:p>
        </p:txBody>
      </p:sp>
      <p:sp>
        <p:nvSpPr>
          <p:cNvPr id="144386" name="Rectangle 2"/>
          <p:cNvSpPr>
            <a:spLocks noGrp="1" noRot="1" noChangeAspect="1" noChangeArrowheads="1" noTextEdit="1"/>
          </p:cNvSpPr>
          <p:nvPr>
            <p:ph type="sldImg"/>
          </p:nvPr>
        </p:nvSpPr>
        <p:spPr>
          <a:xfrm>
            <a:off x="1152525" y="233363"/>
            <a:ext cx="4654550" cy="3490912"/>
          </a:xfrm>
          <a:ln/>
        </p:spPr>
      </p:sp>
      <p:sp>
        <p:nvSpPr>
          <p:cNvPr id="144387" name="Rectangle 3"/>
          <p:cNvSpPr>
            <a:spLocks noGrp="1" noChangeArrowheads="1"/>
          </p:cNvSpPr>
          <p:nvPr>
            <p:ph type="body" idx="1"/>
          </p:nvPr>
        </p:nvSpPr>
        <p:spPr>
          <a:xfrm>
            <a:off x="231673" y="3878792"/>
            <a:ext cx="6419033" cy="5197581"/>
          </a:xfrm>
        </p:spPr>
        <p:txBody>
          <a:bodyPr/>
          <a:lstStyle/>
          <a:p>
            <a:pPr marL="0" indent="0">
              <a:lnSpc>
                <a:spcPct val="90000"/>
              </a:lnSpc>
              <a:buFont typeface="Arial" charset="0"/>
              <a:buNone/>
            </a:pPr>
            <a:r>
              <a:rPr lang="en-US" dirty="0" smtClean="0"/>
              <a:t>Another</a:t>
            </a:r>
            <a:r>
              <a:rPr lang="en-US" baseline="0" dirty="0" smtClean="0"/>
              <a:t> issue involves the distinction between partial publication and dual publication.</a:t>
            </a:r>
            <a:endParaRPr lang="en-US" dirty="0"/>
          </a:p>
          <a:p>
            <a:pPr marL="172188" lvl="0" indent="-171450">
              <a:lnSpc>
                <a:spcPct val="90000"/>
              </a:lnSpc>
              <a:buFont typeface="Arial" charset="0"/>
              <a:buChar char="•"/>
            </a:pPr>
            <a:r>
              <a:rPr lang="en-US" b="1" dirty="0" smtClean="0"/>
              <a:t>Partial </a:t>
            </a:r>
            <a:r>
              <a:rPr lang="en-US" b="1" dirty="0"/>
              <a:t>publication </a:t>
            </a:r>
            <a:r>
              <a:rPr lang="en-US" dirty="0" smtClean="0"/>
              <a:t>involves publishing aspects of </a:t>
            </a:r>
            <a:r>
              <a:rPr lang="en-US" dirty="0"/>
              <a:t>the same </a:t>
            </a:r>
            <a:r>
              <a:rPr lang="en-US" dirty="0" smtClean="0"/>
              <a:t>research project in different publication outlets. Typically, there is a good reason for this and each of the different publications</a:t>
            </a:r>
            <a:r>
              <a:rPr lang="en-US" baseline="0" dirty="0" smtClean="0"/>
              <a:t> may have a different focus. This is usually done with studies that have a large sample size, have collected data from participants over longer time periods, or targets difficult to access participants. For example, imagine a project that involves collecting data from parents and their children over a three year period. Imagine some of the data collected involves surveys with 100s of items on them and/or observations in which researchers code several different variables. The amount of data collected in such as study may not be adequately explained in a single article. It is also possible that study was intended to answer one set of questions, but another set of researchers come along and discover that the data in the study may actually be used to answer a different set of questions. Whenever possible, researchers attempt to acknowledge when and where portions of the data were presented. </a:t>
            </a:r>
          </a:p>
          <a:p>
            <a:pPr marL="172188" lvl="0" indent="-171450">
              <a:lnSpc>
                <a:spcPct val="90000"/>
              </a:lnSpc>
              <a:buFont typeface="Arial" charset="0"/>
              <a:buChar char="•"/>
            </a:pPr>
            <a:r>
              <a:rPr lang="en-US" b="1" baseline="0" dirty="0" smtClean="0"/>
              <a:t>Dual publications</a:t>
            </a:r>
            <a:r>
              <a:rPr lang="en-US" baseline="0" dirty="0" smtClean="0"/>
              <a:t> are different – this involves attempts to publish the data from the same project with the same focus in more than one place. If the work was to be published in two places then it gets the appearance that there are two studies that show a particular result – however, it is really just one study that was published in two places. Dual publications can misrepresent the body of literature in a given area </a:t>
            </a:r>
            <a:endParaRPr lang="en-US" sz="1000" dirty="0"/>
          </a:p>
        </p:txBody>
      </p:sp>
    </p:spTree>
    <p:extLst>
      <p:ext uri="{BB962C8B-B14F-4D97-AF65-F5344CB8AC3E}">
        <p14:creationId xmlns:p14="http://schemas.microsoft.com/office/powerpoint/2010/main" val="1705781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3973" y="4421824"/>
            <a:ext cx="5799667" cy="4189095"/>
          </a:xfrm>
        </p:spPr>
        <p:txBody>
          <a:bodyPr>
            <a:normAutofit/>
          </a:bodyPr>
          <a:lstStyle/>
          <a:p>
            <a:pPr marL="171450" lvl="0" indent="-171450">
              <a:buFont typeface="Arial" charset="0"/>
              <a:buChar char="•"/>
            </a:pPr>
            <a:r>
              <a:rPr lang="en-US" sz="1200" baseline="0" dirty="0" smtClean="0"/>
              <a:t>It is important to note that </a:t>
            </a:r>
            <a:r>
              <a:rPr lang="en-US" sz="1200" b="1" dirty="0" smtClean="0"/>
              <a:t>FRAUD is</a:t>
            </a:r>
            <a:r>
              <a:rPr lang="en-US" sz="1200" b="1" baseline="0" dirty="0" smtClean="0"/>
              <a:t> different from ERRORS</a:t>
            </a:r>
            <a:r>
              <a:rPr lang="en-US" sz="1200" b="0" baseline="0" dirty="0" smtClean="0"/>
              <a:t>. Researchers </a:t>
            </a:r>
            <a:r>
              <a:rPr lang="en-US" sz="1200" baseline="0" dirty="0" smtClean="0"/>
              <a:t>will make mistakes, and these mistakes are not always intentional. Regardless, ignorance is not an acceptable defense. Thus, it is important to be knowledgeable about your topic, research methods, and statistics. Having collaborators and a research community is an important </a:t>
            </a:r>
            <a:endParaRPr lang="en-US" sz="1200" dirty="0" smtClean="0"/>
          </a:p>
          <a:p>
            <a:pPr marL="171450" indent="-171450">
              <a:buFont typeface="Arial" panose="020B0604020202020204" pitchFamily="34" charset="0"/>
              <a:buChar char="•"/>
            </a:pPr>
            <a:r>
              <a:rPr lang="en-US" sz="1200" b="1" dirty="0" smtClean="0"/>
              <a:t>Difficult </a:t>
            </a:r>
            <a:r>
              <a:rPr lang="en-US" sz="1200" b="1" dirty="0"/>
              <a:t>to quantify exact </a:t>
            </a:r>
            <a:r>
              <a:rPr lang="en-US" sz="1200" b="1" dirty="0" smtClean="0"/>
              <a:t>prevalence</a:t>
            </a:r>
          </a:p>
          <a:p>
            <a:pPr marL="628650" lvl="1" indent="-171450">
              <a:buFont typeface="Arial" panose="020B0604020202020204" pitchFamily="34" charset="0"/>
              <a:buChar char="•"/>
            </a:pPr>
            <a:r>
              <a:rPr lang="en-US" sz="1200" dirty="0" smtClean="0"/>
              <a:t>Numbers </a:t>
            </a:r>
            <a:r>
              <a:rPr lang="en-US" sz="1200" dirty="0"/>
              <a:t>don’t seem huge, but </a:t>
            </a:r>
            <a:r>
              <a:rPr lang="en-US" sz="1200" dirty="0" smtClean="0"/>
              <a:t>instances of fraud could </a:t>
            </a:r>
            <a:r>
              <a:rPr lang="en-US" sz="1200" dirty="0"/>
              <a:t>be </a:t>
            </a:r>
            <a:r>
              <a:rPr lang="en-US" sz="1200" dirty="0" smtClean="0"/>
              <a:t>underreported.</a:t>
            </a:r>
            <a:endParaRPr lang="en-US" sz="1200" dirty="0"/>
          </a:p>
          <a:p>
            <a:pPr marL="1085850" lvl="2" indent="-171450">
              <a:buFont typeface="Arial" panose="020B0604020202020204" pitchFamily="34" charset="0"/>
              <a:buChar char="•"/>
            </a:pPr>
            <a:r>
              <a:rPr lang="en-US" sz="1200" dirty="0" smtClean="0"/>
              <a:t>Many </a:t>
            </a:r>
            <a:r>
              <a:rPr lang="en-US" sz="1200" dirty="0"/>
              <a:t>researchers who suspect fraud may not report </a:t>
            </a:r>
            <a:r>
              <a:rPr lang="en-US" sz="1200" dirty="0" smtClean="0"/>
              <a:t>it</a:t>
            </a:r>
          </a:p>
          <a:p>
            <a:pPr marL="1085850" lvl="2" indent="-171450">
              <a:buFont typeface="Arial" panose="020B0604020202020204" pitchFamily="34" charset="0"/>
              <a:buChar char="•"/>
            </a:pPr>
            <a:r>
              <a:rPr lang="en-US" sz="1200" dirty="0" smtClean="0"/>
              <a:t>There </a:t>
            </a:r>
            <a:r>
              <a:rPr lang="en-US" sz="1200" dirty="0"/>
              <a:t>may be serious consequences for </a:t>
            </a:r>
            <a:r>
              <a:rPr lang="en-US" sz="1200" dirty="0" smtClean="0"/>
              <a:t>whistle-blowing:</a:t>
            </a:r>
            <a:r>
              <a:rPr lang="en-US" sz="1200" baseline="0" dirty="0" smtClean="0"/>
              <a:t> v</a:t>
            </a:r>
            <a:r>
              <a:rPr lang="en-US" sz="1200" dirty="0" smtClean="0"/>
              <a:t>ilified;</a:t>
            </a:r>
            <a:r>
              <a:rPr lang="en-US" sz="1200" baseline="0" dirty="0" smtClean="0"/>
              <a:t> c</a:t>
            </a:r>
            <a:r>
              <a:rPr lang="en-US" sz="1200" dirty="0" smtClean="0"/>
              <a:t>redibility </a:t>
            </a:r>
            <a:r>
              <a:rPr lang="en-US" sz="1200" dirty="0"/>
              <a:t>called into </a:t>
            </a:r>
            <a:r>
              <a:rPr lang="en-US" sz="1200" dirty="0" smtClean="0"/>
              <a:t>question;</a:t>
            </a:r>
            <a:r>
              <a:rPr lang="en-US" sz="1200" baseline="0" dirty="0" smtClean="0"/>
              <a:t> m</a:t>
            </a:r>
            <a:r>
              <a:rPr lang="en-US" sz="1200" dirty="0" smtClean="0"/>
              <a:t>ay </a:t>
            </a:r>
            <a:r>
              <a:rPr lang="en-US" sz="1200" dirty="0"/>
              <a:t>be </a:t>
            </a:r>
            <a:r>
              <a:rPr lang="en-US" sz="1200" dirty="0" smtClean="0"/>
              <a:t>fired</a:t>
            </a:r>
          </a:p>
          <a:p>
            <a:pPr marL="171450" lvl="0" indent="-171450">
              <a:buFont typeface="Arial" panose="020B0604020202020204" pitchFamily="34" charset="0"/>
              <a:buChar char="•"/>
            </a:pPr>
            <a:r>
              <a:rPr lang="en-US" sz="1200" dirty="0" smtClean="0"/>
              <a:t>Regardless </a:t>
            </a:r>
            <a:r>
              <a:rPr lang="en-US" sz="1200" dirty="0"/>
              <a:t>of actual prevalence, </a:t>
            </a:r>
            <a:r>
              <a:rPr lang="en-US" sz="1200" b="1" dirty="0"/>
              <a:t>even few high-profile cases can be very damaging </a:t>
            </a:r>
            <a:r>
              <a:rPr lang="en-US" sz="1200" dirty="0"/>
              <a:t>to </a:t>
            </a:r>
            <a:r>
              <a:rPr lang="en-US" sz="1200" dirty="0" smtClean="0"/>
              <a:t>science</a:t>
            </a:r>
          </a:p>
          <a:p>
            <a:pPr lvl="0">
              <a:buFontTx/>
              <a:buChar char="-"/>
            </a:pPr>
            <a:endParaRPr lang="en-US" sz="1400" dirty="0" smtClean="0"/>
          </a:p>
          <a:p>
            <a:pPr lvl="0">
              <a:buFontTx/>
              <a:buChar char="-"/>
            </a:pPr>
            <a:endParaRPr lang="en-US" sz="1400" dirty="0"/>
          </a:p>
        </p:txBody>
      </p:sp>
      <p:sp>
        <p:nvSpPr>
          <p:cNvPr id="4" name="Slide Number Placeholder 3"/>
          <p:cNvSpPr>
            <a:spLocks noGrp="1"/>
          </p:cNvSpPr>
          <p:nvPr>
            <p:ph type="sldNum" sz="quarter" idx="10"/>
          </p:nvPr>
        </p:nvSpPr>
        <p:spPr/>
        <p:txBody>
          <a:bodyPr/>
          <a:lstStyle/>
          <a:p>
            <a:fld id="{3F34D9A1-B647-4C64-BCF6-563469A4B794}" type="slidenum">
              <a:rPr lang="en-US" smtClean="0"/>
              <a:pPr/>
              <a:t>6</a:t>
            </a:fld>
            <a:endParaRPr lang="en-US"/>
          </a:p>
        </p:txBody>
      </p:sp>
    </p:spTree>
    <p:extLst>
      <p:ext uri="{BB962C8B-B14F-4D97-AF65-F5344CB8AC3E}">
        <p14:creationId xmlns:p14="http://schemas.microsoft.com/office/powerpoint/2010/main" val="2403000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5960" y="4421825"/>
            <a:ext cx="5567680" cy="3661726"/>
          </a:xfrm>
        </p:spPr>
        <p:txBody>
          <a:bodyPr>
            <a:normAutofit fontScale="85000" lnSpcReduction="20000"/>
          </a:bodyPr>
          <a:lstStyle/>
          <a:p>
            <a:pPr marL="0" indent="0">
              <a:buFont typeface="Arial" panose="020B0604020202020204" pitchFamily="34" charset="0"/>
              <a:buNone/>
            </a:pPr>
            <a:r>
              <a:rPr lang="en-US" sz="1400" dirty="0" smtClean="0"/>
              <a:t>There </a:t>
            </a:r>
            <a:r>
              <a:rPr lang="en-US" sz="1400" dirty="0"/>
              <a:t>are some safeguards against </a:t>
            </a:r>
            <a:r>
              <a:rPr lang="en-US" sz="1400" dirty="0" smtClean="0"/>
              <a:t>fraud.</a:t>
            </a:r>
          </a:p>
          <a:p>
            <a:pPr marL="171450" indent="-171450">
              <a:buFont typeface="Arial" panose="020B0604020202020204" pitchFamily="34" charset="0"/>
              <a:buChar char="•"/>
            </a:pPr>
            <a:r>
              <a:rPr lang="en-US" sz="1400" b="1" dirty="0" smtClean="0"/>
              <a:t>Training </a:t>
            </a:r>
            <a:r>
              <a:rPr lang="en-US" sz="1400" b="1" dirty="0"/>
              <a:t>in ethics </a:t>
            </a:r>
            <a:r>
              <a:rPr lang="en-US" sz="1400" dirty="0"/>
              <a:t>– by training people early in their academic </a:t>
            </a:r>
            <a:r>
              <a:rPr lang="en-US" sz="1400" dirty="0" smtClean="0"/>
              <a:t>careers,</a:t>
            </a:r>
            <a:r>
              <a:rPr lang="en-US" sz="1400" baseline="0" dirty="0" smtClean="0"/>
              <a:t> </a:t>
            </a:r>
            <a:r>
              <a:rPr lang="en-US" sz="1400" dirty="0" smtClean="0"/>
              <a:t>it is hoped</a:t>
            </a:r>
            <a:r>
              <a:rPr lang="en-US" sz="1400" baseline="0" dirty="0" smtClean="0"/>
              <a:t> that researchers will be both knowledgeable and develop </a:t>
            </a:r>
            <a:r>
              <a:rPr lang="en-US" sz="1400" dirty="0" smtClean="0"/>
              <a:t>sense honesty about</a:t>
            </a:r>
            <a:r>
              <a:rPr lang="en-US" sz="1400" baseline="0" dirty="0" smtClean="0"/>
              <a:t> the research process as part of their personal code. </a:t>
            </a:r>
            <a:endParaRPr lang="en-US" sz="1400" baseline="0" dirty="0"/>
          </a:p>
          <a:p>
            <a:pPr marL="171450" indent="-171450">
              <a:buFont typeface="Arial" panose="020B0604020202020204" pitchFamily="34" charset="0"/>
              <a:buChar char="•"/>
            </a:pPr>
            <a:r>
              <a:rPr lang="en-US" sz="1400" dirty="0" smtClean="0"/>
              <a:t>The</a:t>
            </a:r>
            <a:r>
              <a:rPr lang="en-US" sz="1400" baseline="0" dirty="0" smtClean="0"/>
              <a:t> </a:t>
            </a:r>
            <a:r>
              <a:rPr lang="en-US" sz="1400" b="1" baseline="0" dirty="0" smtClean="0"/>
              <a:t>r</a:t>
            </a:r>
            <a:r>
              <a:rPr lang="en-US" sz="1400" b="1" dirty="0" smtClean="0"/>
              <a:t>eplication</a:t>
            </a:r>
            <a:r>
              <a:rPr lang="en-US" sz="1400" dirty="0" smtClean="0"/>
              <a:t> (i.e., repetition of research using the same basic procedures)</a:t>
            </a:r>
            <a:r>
              <a:rPr lang="en-US" sz="1400" baseline="0" dirty="0" smtClean="0"/>
              <a:t> on research findings is thought to also reduce the chances of fraud in research.</a:t>
            </a:r>
          </a:p>
          <a:p>
            <a:pPr marL="628650" lvl="1" indent="-171450">
              <a:buFont typeface="Arial" panose="020B0604020202020204" pitchFamily="34" charset="0"/>
              <a:buChar char="•"/>
            </a:pPr>
            <a:r>
              <a:rPr lang="en-US" sz="1400" baseline="0" dirty="0" smtClean="0"/>
              <a:t>A new trend is to upload data into repositories. Although researchers who publish are typically under o</a:t>
            </a:r>
            <a:r>
              <a:rPr lang="en-US" sz="1400" dirty="0" smtClean="0"/>
              <a:t>bligation </a:t>
            </a:r>
            <a:r>
              <a:rPr lang="en-US" sz="1400" dirty="0"/>
              <a:t>to scientific community to make published data available to others who request them for </a:t>
            </a:r>
            <a:r>
              <a:rPr lang="en-US" sz="1400" dirty="0" smtClean="0"/>
              <a:t>re-analysis,</a:t>
            </a:r>
            <a:r>
              <a:rPr lang="en-US" sz="1400" baseline="0" dirty="0" smtClean="0"/>
              <a:t> there has been an new push to create online repositories to house </a:t>
            </a:r>
            <a:r>
              <a:rPr lang="en-US" sz="1400" dirty="0" smtClean="0"/>
              <a:t> these data.</a:t>
            </a:r>
            <a:r>
              <a:rPr lang="en-US" sz="1400" baseline="0" dirty="0" smtClean="0"/>
              <a:t> Thus, no one is required to request data – the data is freely available for others to examine. There are issues though, such as who maintains the repository. </a:t>
            </a:r>
            <a:endParaRPr lang="en-US" sz="1400" baseline="0" dirty="0"/>
          </a:p>
          <a:p>
            <a:pPr marL="171450" lvl="0" indent="-171450">
              <a:buFont typeface="Arial" panose="020B0604020202020204" pitchFamily="34" charset="0"/>
              <a:buChar char="•"/>
            </a:pPr>
            <a:r>
              <a:rPr lang="en-US" sz="1400" baseline="0" dirty="0" smtClean="0"/>
              <a:t>The </a:t>
            </a:r>
            <a:r>
              <a:rPr lang="en-US" sz="1400" b="1" baseline="0" dirty="0" smtClean="0"/>
              <a:t>p</a:t>
            </a:r>
            <a:r>
              <a:rPr lang="en-US" sz="1400" b="1" dirty="0" smtClean="0"/>
              <a:t>eer review process </a:t>
            </a:r>
            <a:r>
              <a:rPr lang="en-US" sz="1400" dirty="0" smtClean="0"/>
              <a:t>is also meant to guard</a:t>
            </a:r>
            <a:r>
              <a:rPr lang="en-US" sz="1400" baseline="0" dirty="0" smtClean="0"/>
              <a:t> against fraud and increase the quality of the research.</a:t>
            </a:r>
            <a:r>
              <a:rPr lang="en-US" sz="1400" dirty="0" smtClean="0"/>
              <a:t> In </a:t>
            </a:r>
            <a:r>
              <a:rPr lang="en-US" sz="1400" dirty="0"/>
              <a:t>a typical review process, the editor of the journal and a few experts in the field review the paper in extreme detail. The reviewers critically scrutinize every aspect of the research from the justification to the study of the analysis of data. The primary purpose of peer review is to evaluate the quality of the research study and the contributes it makes to scientific knowledge. </a:t>
            </a:r>
            <a:endParaRPr lang="en-US" sz="1400" dirty="0" smtClean="0"/>
          </a:p>
          <a:p>
            <a:pPr marL="171450" lvl="0" indent="-171450">
              <a:buFont typeface="Arial" panose="020B0604020202020204" pitchFamily="34" charset="0"/>
              <a:buChar char="•"/>
            </a:pPr>
            <a:endParaRPr lang="en-US" sz="1400" dirty="0" smtClean="0"/>
          </a:p>
          <a:p>
            <a:pPr marL="171450" lvl="0" indent="-171450">
              <a:buFont typeface="Arial" panose="020B0604020202020204" pitchFamily="34" charset="0"/>
              <a:buChar char="•"/>
            </a:pPr>
            <a:r>
              <a:rPr lang="en-US" sz="1400" dirty="0" smtClean="0"/>
              <a:t>There</a:t>
            </a:r>
            <a:r>
              <a:rPr lang="en-US" sz="1400" baseline="0" dirty="0" smtClean="0"/>
              <a:t> are, of course, s</a:t>
            </a:r>
            <a:r>
              <a:rPr lang="en-US" sz="1400" dirty="0" smtClean="0"/>
              <a:t>erious </a:t>
            </a:r>
            <a:r>
              <a:rPr lang="en-US" sz="1400" dirty="0"/>
              <a:t>consequences if found guilty of </a:t>
            </a:r>
            <a:r>
              <a:rPr lang="en-US" sz="1400" dirty="0" smtClean="0"/>
              <a:t>fraud.</a:t>
            </a:r>
            <a:r>
              <a:rPr lang="en-US" sz="1400" baseline="0" dirty="0" smtClean="0"/>
              <a:t> Researchers could be </a:t>
            </a:r>
            <a:r>
              <a:rPr lang="en-US" sz="1400" dirty="0" smtClean="0"/>
              <a:t>suspended, fired, have their degree removed, and/or</a:t>
            </a:r>
            <a:r>
              <a:rPr lang="en-US" sz="1400" baseline="0" dirty="0" smtClean="0"/>
              <a:t> </a:t>
            </a:r>
            <a:r>
              <a:rPr lang="en-US" sz="1400" dirty="0" smtClean="0"/>
              <a:t>have grant money </a:t>
            </a:r>
            <a:r>
              <a:rPr lang="en-US" sz="1400" dirty="0" err="1" smtClean="0"/>
              <a:t>withdranl</a:t>
            </a:r>
            <a:r>
              <a:rPr lang="en-US" sz="1400" dirty="0" smtClean="0"/>
              <a:t>. </a:t>
            </a:r>
            <a:endParaRPr lang="en-US" sz="1400" dirty="0"/>
          </a:p>
        </p:txBody>
      </p:sp>
      <p:sp>
        <p:nvSpPr>
          <p:cNvPr id="4" name="Slide Number Placeholder 3"/>
          <p:cNvSpPr>
            <a:spLocks noGrp="1"/>
          </p:cNvSpPr>
          <p:nvPr>
            <p:ph type="sldNum" sz="quarter" idx="10"/>
          </p:nvPr>
        </p:nvSpPr>
        <p:spPr/>
        <p:txBody>
          <a:bodyPr/>
          <a:lstStyle/>
          <a:p>
            <a:fld id="{3F34D9A1-B647-4C64-BCF6-563469A4B794}" type="slidenum">
              <a:rPr lang="en-US" smtClean="0"/>
              <a:pPr/>
              <a:t>7</a:t>
            </a:fld>
            <a:endParaRPr lang="en-US"/>
          </a:p>
        </p:txBody>
      </p:sp>
    </p:spTree>
    <p:extLst>
      <p:ext uri="{BB962C8B-B14F-4D97-AF65-F5344CB8AC3E}">
        <p14:creationId xmlns:p14="http://schemas.microsoft.com/office/powerpoint/2010/main" val="2316430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863C163-AEF4-45B1-8A59-D77A3F5D43DC}" type="datetimeFigureOut">
              <a:rPr lang="en-US" smtClean="0"/>
              <a:pPr/>
              <a:t>5/15/2017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0DAB947-D8E1-4F62-A14A-0EF0F25B2F7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63C163-AEF4-45B1-8A59-D77A3F5D43DC}" type="datetimeFigureOut">
              <a:rPr lang="en-US" smtClean="0"/>
              <a:pPr/>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DAB947-D8E1-4F62-A14A-0EF0F25B2F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863C163-AEF4-45B1-8A59-D77A3F5D43DC}" type="datetimeFigureOut">
              <a:rPr lang="en-US" smtClean="0"/>
              <a:pPr/>
              <a:t>5/15/2017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0DAB947-D8E1-4F62-A14A-0EF0F25B2F7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863C163-AEF4-45B1-8A59-D77A3F5D43DC}" type="datetimeFigureOut">
              <a:rPr lang="en-US" smtClean="0"/>
              <a:pPr/>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0DAB947-D8E1-4F62-A14A-0EF0F25B2F7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863C163-AEF4-45B1-8A59-D77A3F5D43DC}" type="datetimeFigureOut">
              <a:rPr lang="en-US" smtClean="0"/>
              <a:pPr/>
              <a:t>5/15/2017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0DAB947-D8E1-4F62-A14A-0EF0F25B2F7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863C163-AEF4-45B1-8A59-D77A3F5D43DC}" type="datetimeFigureOut">
              <a:rPr lang="en-US" smtClean="0"/>
              <a:pPr/>
              <a:t>5/15/2017</a:t>
            </a:fld>
            <a:endParaRPr lang="en-US"/>
          </a:p>
        </p:txBody>
      </p:sp>
      <p:sp>
        <p:nvSpPr>
          <p:cNvPr id="10" name="Slide Number Placeholder 9"/>
          <p:cNvSpPr>
            <a:spLocks noGrp="1"/>
          </p:cNvSpPr>
          <p:nvPr>
            <p:ph type="sldNum" sz="quarter" idx="16"/>
          </p:nvPr>
        </p:nvSpPr>
        <p:spPr/>
        <p:txBody>
          <a:bodyPr rtlCol="0"/>
          <a:lstStyle/>
          <a:p>
            <a:fld id="{70DAB947-D8E1-4F62-A14A-0EF0F25B2F7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863C163-AEF4-45B1-8A59-D77A3F5D43DC}" type="datetimeFigureOut">
              <a:rPr lang="en-US" smtClean="0"/>
              <a:pPr/>
              <a:t>5/15/2017</a:t>
            </a:fld>
            <a:endParaRPr lang="en-US"/>
          </a:p>
        </p:txBody>
      </p:sp>
      <p:sp>
        <p:nvSpPr>
          <p:cNvPr id="12" name="Slide Number Placeholder 11"/>
          <p:cNvSpPr>
            <a:spLocks noGrp="1"/>
          </p:cNvSpPr>
          <p:nvPr>
            <p:ph type="sldNum" sz="quarter" idx="16"/>
          </p:nvPr>
        </p:nvSpPr>
        <p:spPr/>
        <p:txBody>
          <a:bodyPr rtlCol="0"/>
          <a:lstStyle/>
          <a:p>
            <a:fld id="{70DAB947-D8E1-4F62-A14A-0EF0F25B2F7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863C163-AEF4-45B1-8A59-D77A3F5D43DC}" type="datetimeFigureOut">
              <a:rPr lang="en-US" smtClean="0"/>
              <a:pPr/>
              <a:t>5/15/2017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0DAB947-D8E1-4F62-A14A-0EF0F25B2F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3C163-AEF4-45B1-8A59-D77A3F5D43DC}" type="datetimeFigureOut">
              <a:rPr lang="en-US" smtClean="0"/>
              <a:pPr/>
              <a:t>5/15/2017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0DAB947-D8E1-4F62-A14A-0EF0F25B2F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863C163-AEF4-45B1-8A59-D77A3F5D43DC}" type="datetimeFigureOut">
              <a:rPr lang="en-US" smtClean="0"/>
              <a:pPr/>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0DAB947-D8E1-4F62-A14A-0EF0F25B2F7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863C163-AEF4-45B1-8A59-D77A3F5D43DC}" type="datetimeFigureOut">
              <a:rPr lang="en-US" smtClean="0"/>
              <a:pPr/>
              <a:t>5/15/2017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0DAB947-D8E1-4F62-A14A-0EF0F25B2F7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863C163-AEF4-45B1-8A59-D77A3F5D43DC}" type="datetimeFigureOut">
              <a:rPr lang="en-US" smtClean="0"/>
              <a:pPr/>
              <a:t>5/15/2017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0DAB947-D8E1-4F62-A14A-0EF0F25B2F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ndiana.edu/~academy/firstPrinciples/overview/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ytimes.com/2011/11/03/health/research/noted-dutch-psychologist-stapel-accused-of-research-fraud.html?_r=1&amp;scp=1&amp;sq=Fraud%20case%20seen%20as%20a%20red%20flag%20for%20psychology%20research.%20&amp;st=cs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psychologicalscience.org/index.php/publications/observer/scientific-rigor.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Research Ethics</a:t>
            </a:r>
            <a:endParaRPr lang="en-US" dirty="0"/>
          </a:p>
        </p:txBody>
      </p:sp>
      <p:sp>
        <p:nvSpPr>
          <p:cNvPr id="3" name="Subtitle 2"/>
          <p:cNvSpPr>
            <a:spLocks noGrp="1"/>
          </p:cNvSpPr>
          <p:nvPr>
            <p:ph type="subTitle" idx="1"/>
          </p:nvPr>
        </p:nvSpPr>
        <p:spPr/>
        <p:txBody>
          <a:bodyPr/>
          <a:lstStyle/>
          <a:p>
            <a:r>
              <a:rPr lang="en-US" dirty="0" smtClean="0"/>
              <a:t>Foundations of Science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normAutofit/>
          </a:bodyPr>
          <a:lstStyle/>
          <a:p>
            <a:r>
              <a:rPr lang="en-US" dirty="0" smtClean="0"/>
              <a:t>Fraud: Data-Related Issues</a:t>
            </a:r>
            <a:endParaRPr lang="en-US" dirty="0"/>
          </a:p>
        </p:txBody>
      </p:sp>
      <p:sp>
        <p:nvSpPr>
          <p:cNvPr id="143363" name="Rectangle 3"/>
          <p:cNvSpPr>
            <a:spLocks noGrp="1" noChangeArrowheads="1"/>
          </p:cNvSpPr>
          <p:nvPr>
            <p:ph type="body" idx="1"/>
          </p:nvPr>
        </p:nvSpPr>
        <p:spPr>
          <a:xfrm>
            <a:off x="381000" y="1524000"/>
            <a:ext cx="8458200" cy="4572000"/>
          </a:xfrm>
        </p:spPr>
        <p:txBody>
          <a:bodyPr>
            <a:normAutofit/>
          </a:bodyPr>
          <a:lstStyle/>
          <a:p>
            <a:pPr lvl="1"/>
            <a:r>
              <a:rPr lang="en-US" dirty="0" smtClean="0"/>
              <a:t>Fabrication of data</a:t>
            </a:r>
          </a:p>
          <a:p>
            <a:pPr lvl="1"/>
            <a:r>
              <a:rPr lang="en-US" dirty="0" smtClean="0"/>
              <a:t>Eliminating cases or data without explanation or good reason</a:t>
            </a:r>
            <a:endParaRPr lang="en-US" dirty="0"/>
          </a:p>
          <a:p>
            <a:pPr lvl="1"/>
            <a:r>
              <a:rPr lang="en-US" dirty="0" smtClean="0"/>
              <a:t>Shopping for ‘best’ results</a:t>
            </a:r>
          </a:p>
          <a:p>
            <a:pPr lvl="2"/>
            <a:r>
              <a:rPr lang="en-US" dirty="0" smtClean="0"/>
              <a:t>Presenting statistical analyses that best supports hypotheses rather than those that are most appropriate</a:t>
            </a:r>
          </a:p>
          <a:p>
            <a:pPr lvl="1"/>
            <a:r>
              <a:rPr lang="en-US" dirty="0" smtClean="0"/>
              <a:t>Graphic distortions</a:t>
            </a:r>
          </a:p>
          <a:p>
            <a:pPr lvl="2"/>
            <a:r>
              <a:rPr lang="en-US" dirty="0" smtClean="0"/>
              <a:t>Making results look more dramatic through presentation</a:t>
            </a:r>
            <a:endParaRPr lang="en-US" dirty="0"/>
          </a:p>
          <a:p>
            <a:pPr lvl="1"/>
            <a:r>
              <a:rPr lang="en-US" dirty="0"/>
              <a:t>Tampering </a:t>
            </a:r>
            <a:r>
              <a:rPr lang="en-US" dirty="0" smtClean="0"/>
              <a:t>with the </a:t>
            </a:r>
            <a:r>
              <a:rPr lang="en-US" dirty="0"/>
              <a:t>random or stated </a:t>
            </a:r>
            <a:r>
              <a:rPr lang="en-US" dirty="0" smtClean="0"/>
              <a:t>method without good reason</a:t>
            </a:r>
            <a:endParaRPr lang="en-US" dirty="0"/>
          </a:p>
          <a:p>
            <a:pPr lvl="2">
              <a:buNone/>
            </a:pPr>
            <a:endParaRPr lang="en-US" sz="2100" dirty="0"/>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Effect transition="in" filter="blinds(horizontal)">
                                      <p:cBhvr>
                                        <p:cTn id="7" dur="500"/>
                                        <p:tgtEl>
                                          <p:spTgt spid="143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12" dur="500"/>
                                        <p:tgtEl>
                                          <p:spTgt spid="143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17" dur="500"/>
                                        <p:tgtEl>
                                          <p:spTgt spid="143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22" dur="500"/>
                                        <p:tgtEl>
                                          <p:spTgt spid="1433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43363">
                                            <p:txEl>
                                              <p:pRg st="4" end="4"/>
                                            </p:txEl>
                                          </p:spTgt>
                                        </p:tgtEl>
                                        <p:attrNameLst>
                                          <p:attrName>style.visibility</p:attrName>
                                        </p:attrNameLst>
                                      </p:cBhvr>
                                      <p:to>
                                        <p:strVal val="visible"/>
                                      </p:to>
                                    </p:set>
                                    <p:animEffect transition="in" filter="blinds(horizontal)">
                                      <p:cBhvr>
                                        <p:cTn id="27" dur="500"/>
                                        <p:tgtEl>
                                          <p:spTgt spid="1433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43363">
                                            <p:txEl>
                                              <p:pRg st="5" end="5"/>
                                            </p:txEl>
                                          </p:spTgt>
                                        </p:tgtEl>
                                        <p:attrNameLst>
                                          <p:attrName>style.visibility</p:attrName>
                                        </p:attrNameLst>
                                      </p:cBhvr>
                                      <p:to>
                                        <p:strVal val="visible"/>
                                      </p:to>
                                    </p:set>
                                    <p:animEffect transition="in" filter="blinds(horizontal)">
                                      <p:cBhvr>
                                        <p:cTn id="32" dur="500"/>
                                        <p:tgtEl>
                                          <p:spTgt spid="1433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43363">
                                            <p:txEl>
                                              <p:pRg st="6" end="6"/>
                                            </p:txEl>
                                          </p:spTgt>
                                        </p:tgtEl>
                                        <p:attrNameLst>
                                          <p:attrName>style.visibility</p:attrName>
                                        </p:attrNameLst>
                                      </p:cBhvr>
                                      <p:to>
                                        <p:strVal val="visible"/>
                                      </p:to>
                                    </p:set>
                                    <p:animEffect transition="in" filter="blinds(horizontal)">
                                      <p:cBhvr>
                                        <p:cTn id="37" dur="500"/>
                                        <p:tgtEl>
                                          <p:spTgt spid="143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normAutofit/>
          </a:bodyPr>
          <a:lstStyle/>
          <a:p>
            <a:r>
              <a:rPr lang="en-US" dirty="0" smtClean="0"/>
              <a:t>Authorship/Publication Issues</a:t>
            </a:r>
            <a:endParaRPr lang="en-US" dirty="0"/>
          </a:p>
        </p:txBody>
      </p:sp>
      <p:sp>
        <p:nvSpPr>
          <p:cNvPr id="143363" name="Rectangle 3"/>
          <p:cNvSpPr>
            <a:spLocks noGrp="1" noChangeArrowheads="1"/>
          </p:cNvSpPr>
          <p:nvPr>
            <p:ph type="body" idx="1"/>
          </p:nvPr>
        </p:nvSpPr>
        <p:spPr>
          <a:xfrm>
            <a:off x="381000" y="1524000"/>
            <a:ext cx="8458200" cy="4572000"/>
          </a:xfrm>
        </p:spPr>
        <p:txBody>
          <a:bodyPr>
            <a:normAutofit/>
          </a:bodyPr>
          <a:lstStyle/>
          <a:p>
            <a:r>
              <a:rPr lang="en-US" sz="2700" dirty="0" smtClean="0"/>
              <a:t>Plagiarism</a:t>
            </a:r>
          </a:p>
          <a:p>
            <a:pPr lvl="1"/>
            <a:r>
              <a:rPr lang="en-US" sz="2400" dirty="0" smtClean="0"/>
              <a:t>Word-for-word plagiarism</a:t>
            </a:r>
          </a:p>
          <a:p>
            <a:pPr lvl="1"/>
            <a:r>
              <a:rPr lang="en-US" sz="2400" dirty="0" smtClean="0"/>
              <a:t>Paraphrasing plagiarism</a:t>
            </a:r>
          </a:p>
          <a:p>
            <a:pPr lvl="1"/>
            <a:r>
              <a:rPr lang="en-US" sz="2400" dirty="0" smtClean="0"/>
              <a:t>Misrepresenting work</a:t>
            </a:r>
          </a:p>
          <a:p>
            <a:pPr lvl="1"/>
            <a:endParaRPr lang="en-US" sz="2400" dirty="0"/>
          </a:p>
          <a:p>
            <a:pPr lvl="1"/>
            <a:endParaRPr lang="en-US" sz="2400" dirty="0" smtClean="0"/>
          </a:p>
          <a:p>
            <a:r>
              <a:rPr lang="en-US" sz="2700" dirty="0" smtClean="0"/>
              <a:t>How to Recognize Plagiarism: Tutorials and Tests</a:t>
            </a:r>
          </a:p>
          <a:p>
            <a:pPr lvl="1"/>
            <a:r>
              <a:rPr lang="en-US" sz="2400" dirty="0" smtClean="0">
                <a:hlinkClick r:id="rId3"/>
              </a:rPr>
              <a:t>https</a:t>
            </a:r>
            <a:r>
              <a:rPr lang="en-US" sz="2400" dirty="0">
                <a:hlinkClick r:id="rId3"/>
              </a:rPr>
              <a:t>://www.indiana.edu/~</a:t>
            </a:r>
            <a:r>
              <a:rPr lang="en-US" sz="2400" dirty="0" smtClean="0">
                <a:hlinkClick r:id="rId3"/>
              </a:rPr>
              <a:t>academy/firstPrinciples/overview/index.html</a:t>
            </a:r>
            <a:r>
              <a:rPr lang="en-US" sz="2400" dirty="0" smtClean="0"/>
              <a:t> </a:t>
            </a:r>
            <a:endParaRPr lang="en-US" sz="2400" dirty="0"/>
          </a:p>
          <a:p>
            <a:endParaRPr lang="en-US" sz="2800" dirty="0"/>
          </a:p>
        </p:txBody>
      </p:sp>
    </p:spTree>
    <p:extLst>
      <p:ext uri="{BB962C8B-B14F-4D97-AF65-F5344CB8AC3E}">
        <p14:creationId xmlns:p14="http://schemas.microsoft.com/office/powerpoint/2010/main" val="676660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Effect transition="in" filter="blinds(horizontal)">
                                      <p:cBhvr>
                                        <p:cTn id="7" dur="500"/>
                                        <p:tgtEl>
                                          <p:spTgt spid="143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12" dur="500"/>
                                        <p:tgtEl>
                                          <p:spTgt spid="143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17" dur="500"/>
                                        <p:tgtEl>
                                          <p:spTgt spid="143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22" dur="500"/>
                                        <p:tgtEl>
                                          <p:spTgt spid="1433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43363">
                                            <p:txEl>
                                              <p:pRg st="6" end="6"/>
                                            </p:txEl>
                                          </p:spTgt>
                                        </p:tgtEl>
                                        <p:attrNameLst>
                                          <p:attrName>style.visibility</p:attrName>
                                        </p:attrNameLst>
                                      </p:cBhvr>
                                      <p:to>
                                        <p:strVal val="visible"/>
                                      </p:to>
                                    </p:set>
                                    <p:animEffect transition="in" filter="blinds(horizontal)">
                                      <p:cBhvr>
                                        <p:cTn id="27" dur="500"/>
                                        <p:tgtEl>
                                          <p:spTgt spid="14336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43363">
                                            <p:txEl>
                                              <p:pRg st="7" end="7"/>
                                            </p:txEl>
                                          </p:spTgt>
                                        </p:tgtEl>
                                        <p:attrNameLst>
                                          <p:attrName>style.visibility</p:attrName>
                                        </p:attrNameLst>
                                      </p:cBhvr>
                                      <p:to>
                                        <p:strVal val="visible"/>
                                      </p:to>
                                    </p:set>
                                    <p:animEffect transition="in" filter="blinds(horizontal)">
                                      <p:cBhvr>
                                        <p:cTn id="32" dur="500"/>
                                        <p:tgtEl>
                                          <p:spTgt spid="1433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Lapse in Ethics</a:t>
            </a:r>
            <a:endParaRPr lang="en-US" dirty="0"/>
          </a:p>
        </p:txBody>
      </p:sp>
      <p:sp>
        <p:nvSpPr>
          <p:cNvPr id="3" name="Content Placeholder 2"/>
          <p:cNvSpPr>
            <a:spLocks noGrp="1"/>
          </p:cNvSpPr>
          <p:nvPr>
            <p:ph sz="quarter" idx="1"/>
          </p:nvPr>
        </p:nvSpPr>
        <p:spPr/>
        <p:txBody>
          <a:bodyPr>
            <a:normAutofit fontScale="92500" lnSpcReduction="10000"/>
          </a:bodyPr>
          <a:lstStyle/>
          <a:p>
            <a:r>
              <a:rPr lang="nl-NL" dirty="0" smtClean="0"/>
              <a:t>Diederik Stapel committed academic fraud</a:t>
            </a:r>
          </a:p>
          <a:p>
            <a:endParaRPr lang="nl-NL" dirty="0" smtClean="0"/>
          </a:p>
          <a:p>
            <a:r>
              <a:rPr lang="nl-NL" dirty="0" smtClean="0"/>
              <a:t>New York Times Article</a:t>
            </a:r>
            <a:endParaRPr lang="nl-NL" dirty="0"/>
          </a:p>
          <a:p>
            <a:pPr lvl="1"/>
            <a:r>
              <a:rPr lang="nl-NL" dirty="0">
                <a:hlinkClick r:id="rId3" invalidUrl="http://www.nytimes.com/2011/11/03/health/research/noted-dutch-psychologist-stapel-accused-of-research-fraud.html?_r=1&amp;scp=1&amp;sq=Fraud case seen as a red flag for psychology research. &amp;st=cse"/>
              </a:rPr>
              <a:t>http://www.nytimes.com/2011/11/03/health/research/noted-dutch-psychologist-stapel-accused-of-research-fraud.html?_r=1&amp;scp=1&amp;sq=Fraud%20case%20seen%20as%20a%20red%20flag%20for%20psychology%20research.%</a:t>
            </a:r>
            <a:r>
              <a:rPr lang="nl-NL" dirty="0" smtClean="0">
                <a:hlinkClick r:id="rId3" invalidUrl="http://www.nytimes.com/2011/11/03/health/research/noted-dutch-psychologist-stapel-accused-of-research-fraud.html?_r=1&amp;scp=1&amp;sq=Fraud case seen as a red flag for psychology research. &amp;st=cse"/>
              </a:rPr>
              <a:t>20&amp;st=cse</a:t>
            </a:r>
            <a:endParaRPr lang="nl-NL" dirty="0" smtClean="0"/>
          </a:p>
          <a:p>
            <a:r>
              <a:rPr lang="nl-NL" dirty="0" smtClean="0"/>
              <a:t>APS Board discussion of research integrity</a:t>
            </a:r>
          </a:p>
          <a:p>
            <a:pPr lvl="1"/>
            <a:r>
              <a:rPr lang="en-US" dirty="0">
                <a:hlinkClick r:id="rId4"/>
              </a:rPr>
              <a:t>http://</a:t>
            </a:r>
            <a:r>
              <a:rPr lang="en-US" dirty="0" smtClean="0">
                <a:hlinkClick r:id="rId4"/>
              </a:rPr>
              <a:t>www.psychologicalscience.org/index.php/publications/observer/scientific-rigor.html</a:t>
            </a:r>
            <a:endParaRPr lang="en-US" dirty="0" smtClean="0"/>
          </a:p>
          <a:p>
            <a:endParaRPr lang="en-US" dirty="0"/>
          </a:p>
        </p:txBody>
      </p:sp>
    </p:spTree>
    <p:extLst>
      <p:ext uri="{BB962C8B-B14F-4D97-AF65-F5344CB8AC3E}">
        <p14:creationId xmlns:p14="http://schemas.microsoft.com/office/powerpoint/2010/main" val="2604635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normAutofit/>
          </a:bodyPr>
          <a:lstStyle/>
          <a:p>
            <a:r>
              <a:rPr lang="en-US" dirty="0" smtClean="0"/>
              <a:t>Authorship/Publication Issues</a:t>
            </a:r>
            <a:endParaRPr lang="en-US" dirty="0"/>
          </a:p>
        </p:txBody>
      </p:sp>
      <p:sp>
        <p:nvSpPr>
          <p:cNvPr id="143363" name="Rectangle 3"/>
          <p:cNvSpPr>
            <a:spLocks noGrp="1" noChangeArrowheads="1"/>
          </p:cNvSpPr>
          <p:nvPr>
            <p:ph type="body" idx="1"/>
          </p:nvPr>
        </p:nvSpPr>
        <p:spPr>
          <a:xfrm>
            <a:off x="381000" y="1524000"/>
            <a:ext cx="8458200" cy="4572000"/>
          </a:xfrm>
        </p:spPr>
        <p:txBody>
          <a:bodyPr>
            <a:normAutofit/>
          </a:bodyPr>
          <a:lstStyle/>
          <a:p>
            <a:r>
              <a:rPr lang="en-US" sz="2700" dirty="0" smtClean="0"/>
              <a:t>Partial </a:t>
            </a:r>
            <a:r>
              <a:rPr lang="en-US" sz="2700" dirty="0"/>
              <a:t>Publication </a:t>
            </a:r>
            <a:r>
              <a:rPr lang="en-US" sz="2700" dirty="0" smtClean="0"/>
              <a:t>versus </a:t>
            </a:r>
            <a:r>
              <a:rPr lang="en-US" sz="2700" dirty="0"/>
              <a:t>Dual </a:t>
            </a:r>
            <a:r>
              <a:rPr lang="en-US" sz="2700" dirty="0" smtClean="0"/>
              <a:t>Publication</a:t>
            </a:r>
          </a:p>
          <a:p>
            <a:pPr lvl="1"/>
            <a:r>
              <a:rPr lang="en-US" sz="2400" dirty="0" smtClean="0"/>
              <a:t>Partial Publication (with justification)</a:t>
            </a:r>
          </a:p>
          <a:p>
            <a:pPr lvl="2"/>
            <a:r>
              <a:rPr lang="en-US" sz="2100" dirty="0" smtClean="0"/>
              <a:t>Publishing parts of study in multiple places, each with different focus </a:t>
            </a:r>
          </a:p>
          <a:p>
            <a:pPr lvl="2"/>
            <a:r>
              <a:rPr lang="en-US" sz="2100" dirty="0" smtClean="0"/>
              <a:t>May only use subset of participants, certain measures</a:t>
            </a:r>
          </a:p>
          <a:p>
            <a:pPr lvl="1"/>
            <a:r>
              <a:rPr lang="en-US" sz="2400" dirty="0" smtClean="0"/>
              <a:t>Dual Publication</a:t>
            </a:r>
          </a:p>
          <a:p>
            <a:pPr lvl="2"/>
            <a:r>
              <a:rPr lang="en-US" sz="2100" dirty="0" smtClean="0"/>
              <a:t>Publishing same work twice (not allowed)</a:t>
            </a:r>
          </a:p>
          <a:p>
            <a:endParaRPr lang="en-US" sz="2800" dirty="0"/>
          </a:p>
        </p:txBody>
      </p:sp>
    </p:spTree>
    <p:extLst>
      <p:ext uri="{BB962C8B-B14F-4D97-AF65-F5344CB8AC3E}">
        <p14:creationId xmlns:p14="http://schemas.microsoft.com/office/powerpoint/2010/main" val="217438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Effect transition="in" filter="blinds(horizontal)">
                                      <p:cBhvr>
                                        <p:cTn id="7" dur="500"/>
                                        <p:tgtEl>
                                          <p:spTgt spid="143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12" dur="500"/>
                                        <p:tgtEl>
                                          <p:spTgt spid="143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17" dur="500"/>
                                        <p:tgtEl>
                                          <p:spTgt spid="143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22" dur="500"/>
                                        <p:tgtEl>
                                          <p:spTgt spid="1433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43363">
                                            <p:txEl>
                                              <p:pRg st="4" end="4"/>
                                            </p:txEl>
                                          </p:spTgt>
                                        </p:tgtEl>
                                        <p:attrNameLst>
                                          <p:attrName>style.visibility</p:attrName>
                                        </p:attrNameLst>
                                      </p:cBhvr>
                                      <p:to>
                                        <p:strVal val="visible"/>
                                      </p:to>
                                    </p:set>
                                    <p:animEffect transition="in" filter="blinds(horizontal)">
                                      <p:cBhvr>
                                        <p:cTn id="27" dur="500"/>
                                        <p:tgtEl>
                                          <p:spTgt spid="1433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43363">
                                            <p:txEl>
                                              <p:pRg st="5" end="5"/>
                                            </p:txEl>
                                          </p:spTgt>
                                        </p:tgtEl>
                                        <p:attrNameLst>
                                          <p:attrName>style.visibility</p:attrName>
                                        </p:attrNameLst>
                                      </p:cBhvr>
                                      <p:to>
                                        <p:strVal val="visible"/>
                                      </p:to>
                                    </p:set>
                                    <p:animEffect transition="in" filter="blinds(horizontal)">
                                      <p:cBhvr>
                                        <p:cTn id="32" dur="500"/>
                                        <p:tgtEl>
                                          <p:spTgt spid="143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 of Research Fraud</a:t>
            </a:r>
            <a:endParaRPr lang="en-US" dirty="0"/>
          </a:p>
        </p:txBody>
      </p:sp>
      <p:sp>
        <p:nvSpPr>
          <p:cNvPr id="3" name="Content Placeholder 2"/>
          <p:cNvSpPr>
            <a:spLocks noGrp="1"/>
          </p:cNvSpPr>
          <p:nvPr>
            <p:ph sz="quarter" idx="1"/>
          </p:nvPr>
        </p:nvSpPr>
        <p:spPr/>
        <p:txBody>
          <a:bodyPr/>
          <a:lstStyle/>
          <a:p>
            <a:r>
              <a:rPr lang="en-US" dirty="0" smtClean="0"/>
              <a:t>Fraud is different from errors</a:t>
            </a:r>
          </a:p>
          <a:p>
            <a:r>
              <a:rPr lang="en-US" dirty="0" smtClean="0"/>
              <a:t>Difficult to quantify exact prevalence</a:t>
            </a:r>
          </a:p>
          <a:p>
            <a:pPr lvl="1"/>
            <a:r>
              <a:rPr lang="en-US" dirty="0" smtClean="0"/>
              <a:t>Numbers don’t seem huge, but could be underreported</a:t>
            </a:r>
          </a:p>
          <a:p>
            <a:r>
              <a:rPr lang="en-US" dirty="0" smtClean="0"/>
              <a:t>Even a high-profile case can be very damaging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Safeguards against fraud</a:t>
            </a:r>
            <a:endParaRPr lang="en-US" dirty="0"/>
          </a:p>
        </p:txBody>
      </p:sp>
      <p:sp>
        <p:nvSpPr>
          <p:cNvPr id="3" name="Content Placeholder 2"/>
          <p:cNvSpPr>
            <a:spLocks noGrp="1"/>
          </p:cNvSpPr>
          <p:nvPr>
            <p:ph sz="quarter" idx="1"/>
          </p:nvPr>
        </p:nvSpPr>
        <p:spPr/>
        <p:txBody>
          <a:bodyPr/>
          <a:lstStyle/>
          <a:p>
            <a:r>
              <a:rPr lang="en-US" dirty="0" smtClean="0"/>
              <a:t>Training in ethics</a:t>
            </a:r>
          </a:p>
          <a:p>
            <a:r>
              <a:rPr lang="en-US" dirty="0" smtClean="0"/>
              <a:t>Replication</a:t>
            </a:r>
          </a:p>
          <a:p>
            <a:pPr lvl="1"/>
            <a:r>
              <a:rPr lang="en-US" dirty="0"/>
              <a:t>Repositories </a:t>
            </a:r>
          </a:p>
          <a:p>
            <a:r>
              <a:rPr lang="en-US" dirty="0" smtClean="0"/>
              <a:t>Peer Review process</a:t>
            </a:r>
          </a:p>
          <a:p>
            <a:pPr lvl="1"/>
            <a:r>
              <a:rPr lang="en-US" dirty="0" smtClean="0"/>
              <a:t>Blind review, independently reviewed by multiple experts in the field, editor makes decision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09600" y="2743200"/>
            <a:ext cx="7885113" cy="3276600"/>
          </a:xfrm>
        </p:spPr>
        <p:txBody>
          <a:bodyPr/>
          <a:lstStyle/>
          <a:p>
            <a:pPr marL="514350" indent="-514350">
              <a:buAutoNum type="arabicPeriod"/>
            </a:pPr>
            <a:r>
              <a:rPr lang="en-US" dirty="0" smtClean="0"/>
              <a:t>Explain the difference between word-for-word plagiarism.</a:t>
            </a:r>
          </a:p>
          <a:p>
            <a:pPr marL="514350" indent="-514350">
              <a:buAutoNum type="arabicPeriod"/>
            </a:pPr>
            <a:r>
              <a:rPr lang="en-US" dirty="0" smtClean="0"/>
              <a:t>How is the peer review process intended to reduce fraud?</a:t>
            </a:r>
            <a:endParaRPr lang="en-US" dirty="0"/>
          </a:p>
        </p:txBody>
      </p:sp>
      <p:sp>
        <p:nvSpPr>
          <p:cNvPr id="3" name="Title 2"/>
          <p:cNvSpPr>
            <a:spLocks noGrp="1"/>
          </p:cNvSpPr>
          <p:nvPr>
            <p:ph type="title"/>
          </p:nvPr>
        </p:nvSpPr>
        <p:spPr/>
        <p:txBody>
          <a:bodyPr/>
          <a:lstStyle/>
          <a:p>
            <a:r>
              <a:rPr lang="en-US" dirty="0" smtClean="0"/>
              <a:t>Mini-Review</a:t>
            </a:r>
            <a:endParaRPr lang="en-US" dirty="0"/>
          </a:p>
        </p:txBody>
      </p:sp>
    </p:spTree>
    <p:extLst>
      <p:ext uri="{BB962C8B-B14F-4D97-AF65-F5344CB8AC3E}">
        <p14:creationId xmlns:p14="http://schemas.microsoft.com/office/powerpoint/2010/main" val="1667476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2293</TotalTime>
  <Words>1582</Words>
  <Application>Microsoft Office PowerPoint</Application>
  <PresentationFormat>On-screen Show (4:3)</PresentationFormat>
  <Paragraphs>92</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Tw Cen MT</vt:lpstr>
      <vt:lpstr>Wingdings</vt:lpstr>
      <vt:lpstr>Wingdings 2</vt:lpstr>
      <vt:lpstr>Median</vt:lpstr>
      <vt:lpstr>Research Ethics</vt:lpstr>
      <vt:lpstr>Fraud: Data-Related Issues</vt:lpstr>
      <vt:lpstr>Authorship/Publication Issues</vt:lpstr>
      <vt:lpstr>Lapse in Ethics</vt:lpstr>
      <vt:lpstr>Authorship/Publication Issues</vt:lpstr>
      <vt:lpstr>Prevalence of Research Fraud</vt:lpstr>
      <vt:lpstr>Safeguards against fraud</vt:lpstr>
      <vt:lpstr>Mini-Review</vt:lpstr>
    </vt:vector>
  </TitlesOfParts>
  <Company>Kennesaw State Univerity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dc:title>
  <dc:creator>JUser</dc:creator>
  <cp:lastModifiedBy>Jennifer Willard</cp:lastModifiedBy>
  <cp:revision>147</cp:revision>
  <dcterms:created xsi:type="dcterms:W3CDTF">2008-09-28T17:40:38Z</dcterms:created>
  <dcterms:modified xsi:type="dcterms:W3CDTF">2017-05-15T19:27:54Z</dcterms:modified>
</cp:coreProperties>
</file>