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70" r:id="rId2"/>
    <p:sldId id="271" r:id="rId3"/>
    <p:sldId id="272" r:id="rId4"/>
    <p:sldId id="273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84946" autoAdjust="0"/>
  </p:normalViewPr>
  <p:slideViewPr>
    <p:cSldViewPr>
      <p:cViewPr varScale="1">
        <p:scale>
          <a:sx n="92" d="100"/>
          <a:sy n="92" d="100"/>
        </p:scale>
        <p:origin x="5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548" y="492"/>
      </p:cViewPr>
      <p:guideLst>
        <p:guide orient="horz" pos="2880"/>
        <p:guide pos="2160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0315-63BE-4C1B-A423-AD639C82E13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16644-4133-4E59-9F3C-904C9146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8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93EC0-200E-4481-B27A-8A1384EFFFA2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E62A-6E4C-48F0-9130-25A046427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5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additional instruction</a:t>
            </a:r>
            <a:r>
              <a:rPr lang="en-US" baseline="0" dirty="0" smtClean="0"/>
              <a:t> refer to the Grammar module and to Grammar Girl: http://www.quickanddirtytips.com/education/grammar/who-versus-whom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0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Remember: </a:t>
            </a:r>
          </a:p>
          <a:p>
            <a:r>
              <a:rPr lang="en-US" dirty="0" smtClean="0"/>
              <a:t>The subject is</a:t>
            </a:r>
            <a:r>
              <a:rPr lang="en-US" baseline="0" dirty="0" smtClean="0"/>
              <a:t> the person who is doing something. The object is the person who is having something done to him or 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4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can answer</a:t>
            </a:r>
            <a:r>
              <a:rPr lang="en-US" baseline="0" dirty="0" smtClean="0"/>
              <a:t> the question with </a:t>
            </a:r>
            <a:r>
              <a:rPr lang="en-US" i="1" baseline="0" dirty="0" smtClean="0"/>
              <a:t>he</a:t>
            </a:r>
            <a:r>
              <a:rPr lang="en-US" baseline="0" dirty="0" smtClean="0"/>
              <a:t>, then you should use </a:t>
            </a:r>
            <a:r>
              <a:rPr lang="en-US" i="1" baseline="0" dirty="0" smtClean="0"/>
              <a:t>who </a:t>
            </a:r>
            <a:r>
              <a:rPr lang="en-US" i="0" baseline="0" dirty="0" smtClean="0"/>
              <a:t>in the question.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can answer the question with </a:t>
            </a:r>
            <a:r>
              <a:rPr lang="en-US" i="1" baseline="0" dirty="0" smtClean="0"/>
              <a:t>him</a:t>
            </a:r>
            <a:r>
              <a:rPr lang="en-US" baseline="0" dirty="0" smtClean="0"/>
              <a:t>, then you should use </a:t>
            </a:r>
            <a:r>
              <a:rPr lang="en-US" i="1" baseline="0" dirty="0" smtClean="0"/>
              <a:t>whom </a:t>
            </a:r>
            <a:r>
              <a:rPr lang="en-US" i="0" baseline="0" dirty="0" smtClean="0"/>
              <a:t>in the question.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5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</a:t>
            </a:r>
            <a:r>
              <a:rPr lang="en-US" i="1" baseline="0" dirty="0" smtClean="0"/>
              <a:t>who</a:t>
            </a:r>
            <a:r>
              <a:rPr lang="en-US" baseline="0" dirty="0" smtClean="0"/>
              <a:t> only to refer to humans. Use </a:t>
            </a:r>
            <a:r>
              <a:rPr lang="en-US" i="1" baseline="0" dirty="0" smtClean="0"/>
              <a:t>that</a:t>
            </a:r>
            <a:r>
              <a:rPr lang="en-US" baseline="0" dirty="0" smtClean="0"/>
              <a:t> to refer to nonhumans, as in: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That’s the dog </a:t>
            </a:r>
            <a:r>
              <a:rPr lang="en-US" i="1" baseline="0" dirty="0" smtClean="0">
                <a:solidFill>
                  <a:srgbClr val="FF0000"/>
                </a:solidFill>
              </a:rPr>
              <a:t>that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smtClean="0"/>
              <a:t>chased me. </a:t>
            </a:r>
            <a:r>
              <a:rPr lang="en-US" baseline="0" dirty="0" smtClean="0">
                <a:solidFill>
                  <a:srgbClr val="FF0000"/>
                </a:solidFill>
              </a:rPr>
              <a:t>It</a:t>
            </a:r>
            <a:r>
              <a:rPr lang="en-US" baseline="0" dirty="0" smtClean="0"/>
              <a:t> chased 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7E62A-6E4C-48F0-9130-25A046427A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64DD8B-7362-4EF0-8842-027853820A3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DFB74A-105A-4239-8850-F70D2C60A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vs. Whom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Who/Whom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whom</a:t>
            </a:r>
            <a:r>
              <a:rPr lang="en-US" dirty="0" smtClean="0"/>
              <a:t> are pronouns that take the place of a noun.</a:t>
            </a:r>
          </a:p>
          <a:p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i="1" dirty="0" smtClean="0">
                <a:solidFill>
                  <a:srgbClr val="FF0000"/>
                </a:solidFill>
              </a:rPr>
              <a:t>who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when referring to the </a:t>
            </a:r>
            <a:r>
              <a:rPr lang="en-US" dirty="0" smtClean="0">
                <a:solidFill>
                  <a:srgbClr val="FF0000"/>
                </a:solidFill>
              </a:rPr>
              <a:t>subject </a:t>
            </a:r>
            <a:r>
              <a:rPr lang="en-US" dirty="0" smtClean="0"/>
              <a:t>of a clause.</a:t>
            </a:r>
          </a:p>
          <a:p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i="1" dirty="0" smtClean="0">
                <a:solidFill>
                  <a:srgbClr val="0070C0"/>
                </a:solidFill>
              </a:rPr>
              <a:t>whom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when referring to the </a:t>
            </a:r>
            <a:r>
              <a:rPr lang="en-US" dirty="0" smtClean="0">
                <a:solidFill>
                  <a:srgbClr val="0070C0"/>
                </a:solidFill>
              </a:rPr>
              <a:t>object </a:t>
            </a:r>
            <a:r>
              <a:rPr lang="en-US" dirty="0" smtClean="0"/>
              <a:t>of a preposition.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asking a question in which you are deciding whether to use </a:t>
            </a:r>
            <a:r>
              <a:rPr lang="en-US" i="1" dirty="0" smtClean="0">
                <a:solidFill>
                  <a:srgbClr val="FF0000"/>
                </a:solidFill>
              </a:rPr>
              <a:t>who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0070C0"/>
                </a:solidFill>
              </a:rPr>
              <a:t>whom</a:t>
            </a:r>
            <a:r>
              <a:rPr lang="en-US" i="1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ask yourself whether the question can be answered with </a:t>
            </a: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him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He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Who</a:t>
            </a:r>
            <a:r>
              <a:rPr lang="en-US" dirty="0"/>
              <a:t> is going? </a:t>
            </a:r>
            <a:r>
              <a:rPr lang="en-US" dirty="0">
                <a:solidFill>
                  <a:srgbClr val="FF0000"/>
                </a:solidFill>
              </a:rPr>
              <a:t>He</a:t>
            </a:r>
            <a:r>
              <a:rPr lang="en-US" dirty="0"/>
              <a:t> is.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Him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whom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Whom</a:t>
            </a:r>
            <a:r>
              <a:rPr lang="en-US" dirty="0" smtClean="0"/>
              <a:t> are you going with? I’m going with </a:t>
            </a:r>
            <a:r>
              <a:rPr lang="en-US" dirty="0" smtClean="0">
                <a:solidFill>
                  <a:srgbClr val="0070C0"/>
                </a:solidFill>
              </a:rPr>
              <a:t>him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/</a:t>
            </a:r>
            <a:r>
              <a:rPr lang="en-US" strike="sngStrike" dirty="0" smtClean="0"/>
              <a:t>Whom </a:t>
            </a:r>
            <a:r>
              <a:rPr lang="en-US" dirty="0" smtClean="0"/>
              <a:t>took out the trash?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took out the trash.</a:t>
            </a:r>
          </a:p>
          <a:p>
            <a:r>
              <a:rPr lang="en-US" strike="sngStrike" dirty="0" smtClean="0"/>
              <a:t>Who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70C0"/>
                </a:solidFill>
              </a:rPr>
              <a:t>Whom </a:t>
            </a:r>
            <a:r>
              <a:rPr lang="en-US" dirty="0" smtClean="0"/>
              <a:t>does this belong to?</a:t>
            </a:r>
          </a:p>
          <a:p>
            <a:pPr lvl="1"/>
            <a:r>
              <a:rPr lang="en-US" dirty="0" smtClean="0"/>
              <a:t>It belongs to </a:t>
            </a:r>
            <a:r>
              <a:rPr lang="en-US" dirty="0" smtClean="0">
                <a:solidFill>
                  <a:srgbClr val="0070C0"/>
                </a:solidFill>
              </a:rPr>
              <a:t>him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That’s the person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/</a:t>
            </a:r>
            <a:r>
              <a:rPr lang="en-US" strike="sngStrike" dirty="0" smtClean="0"/>
              <a:t>whom</a:t>
            </a:r>
            <a:r>
              <a:rPr lang="en-US" dirty="0" smtClean="0"/>
              <a:t> chased me.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chased me.</a:t>
            </a:r>
          </a:p>
          <a:p>
            <a:r>
              <a:rPr lang="en-US" dirty="0" smtClean="0"/>
              <a:t>I don’t know </a:t>
            </a:r>
            <a:r>
              <a:rPr lang="en-US" strike="sngStrike" dirty="0" smtClean="0"/>
              <a:t>who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70C0"/>
                </a:solidFill>
              </a:rPr>
              <a:t>whom</a:t>
            </a:r>
            <a:r>
              <a:rPr lang="en-US" dirty="0" smtClean="0"/>
              <a:t> the story is about.</a:t>
            </a:r>
          </a:p>
          <a:p>
            <a:pPr lvl="1"/>
            <a:r>
              <a:rPr lang="en-US" dirty="0" smtClean="0"/>
              <a:t>The story is about </a:t>
            </a:r>
            <a:r>
              <a:rPr lang="en-US" dirty="0" smtClean="0">
                <a:solidFill>
                  <a:srgbClr val="0070C0"/>
                </a:solidFill>
              </a:rPr>
              <a:t>him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3292</TotalTime>
  <Words>256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Civic</vt:lpstr>
      <vt:lpstr>Who vs. Whom</vt:lpstr>
      <vt:lpstr>Who/Whom</vt:lpstr>
      <vt:lpstr>Tip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</dc:title>
  <dc:creator>juser</dc:creator>
  <cp:lastModifiedBy>Beth Kirsner</cp:lastModifiedBy>
  <cp:revision>45</cp:revision>
  <cp:lastPrinted>2014-09-09T21:51:45Z</cp:lastPrinted>
  <dcterms:created xsi:type="dcterms:W3CDTF">2014-06-02T21:20:52Z</dcterms:created>
  <dcterms:modified xsi:type="dcterms:W3CDTF">2017-06-07T19:49:24Z</dcterms:modified>
</cp:coreProperties>
</file>