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3" autoAdjust="0"/>
    <p:restoredTop sz="73285" autoAdjust="0"/>
  </p:normalViewPr>
  <p:slideViewPr>
    <p:cSldViewPr>
      <p:cViewPr varScale="1">
        <p:scale>
          <a:sx n="80" d="100"/>
          <a:sy n="80" d="100"/>
        </p:scale>
        <p:origin x="1164" y="78"/>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02F8C2-67AA-4CA0-BA3B-D8337E189764}" type="datetimeFigureOut">
              <a:rPr lang="en-US" smtClean="0"/>
              <a:t>6/7/2017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55D960-876A-4FC3-9501-91D98CD16770}" type="slidenum">
              <a:rPr lang="en-US" smtClean="0"/>
              <a:t>‹#›</a:t>
            </a:fld>
            <a:endParaRPr lang="en-US"/>
          </a:p>
        </p:txBody>
      </p:sp>
    </p:spTree>
    <p:extLst>
      <p:ext uri="{BB962C8B-B14F-4D97-AF65-F5344CB8AC3E}">
        <p14:creationId xmlns:p14="http://schemas.microsoft.com/office/powerpoint/2010/main" val="4022441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more information on</a:t>
            </a:r>
            <a:r>
              <a:rPr lang="en-US" baseline="0" dirty="0" smtClean="0"/>
              <a:t> deciding between </a:t>
            </a:r>
            <a:r>
              <a:rPr lang="en-US" i="1" baseline="0" dirty="0" smtClean="0"/>
              <a:t>that</a:t>
            </a:r>
            <a:r>
              <a:rPr lang="en-US" baseline="0" dirty="0" smtClean="0"/>
              <a:t> vs. </a:t>
            </a:r>
            <a:r>
              <a:rPr lang="en-US" i="1" baseline="0" dirty="0" smtClean="0"/>
              <a:t>which</a:t>
            </a:r>
            <a:r>
              <a:rPr lang="en-US" baseline="0" dirty="0" smtClean="0"/>
              <a:t>, please visit: http://www.quickanddirtytips.com/education/grammar/which-versus-that-0</a:t>
            </a:r>
          </a:p>
          <a:p>
            <a:endParaRPr lang="en-US" baseline="0" dirty="0" smtClean="0"/>
          </a:p>
          <a:p>
            <a:r>
              <a:rPr lang="en-US" dirty="0" smtClean="0"/>
              <a:t>Also visit: http://www.dailywritingtips.com/that-vs-which/</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additional instruction on this topic, refer</a:t>
            </a:r>
            <a:r>
              <a:rPr lang="en-US" baseline="0" dirty="0" smtClean="0"/>
              <a:t> to the </a:t>
            </a:r>
            <a:r>
              <a:rPr lang="en-US" b="1" baseline="0" dirty="0" smtClean="0"/>
              <a:t>That vs. Which</a:t>
            </a:r>
            <a:r>
              <a:rPr lang="en-US" b="1" dirty="0" smtClean="0"/>
              <a:t> </a:t>
            </a:r>
            <a:r>
              <a:rPr lang="en-US" b="0" dirty="0" smtClean="0"/>
              <a:t>section</a:t>
            </a:r>
            <a:r>
              <a:rPr lang="en-US" b="0" baseline="0" dirty="0" smtClean="0"/>
              <a:t> of the Grammar </a:t>
            </a:r>
            <a:r>
              <a:rPr lang="en-US" b="0" dirty="0" smtClean="0"/>
              <a:t>module.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For a short exercise</a:t>
            </a:r>
            <a:r>
              <a:rPr lang="en-US" b="0" baseline="0" dirty="0" smtClean="0"/>
              <a:t> on “that” vs. “which” vs. “who”, please visit: http://grammar.ccc.commnet.edu/grammar/quizzes/which_quiz.htm</a:t>
            </a:r>
            <a:endParaRPr lang="en-US" b="0" dirty="0" smtClean="0"/>
          </a:p>
          <a:p>
            <a:endParaRPr lang="en-US" dirty="0"/>
          </a:p>
        </p:txBody>
      </p:sp>
      <p:sp>
        <p:nvSpPr>
          <p:cNvPr id="4" name="Slide Number Placeholder 3"/>
          <p:cNvSpPr>
            <a:spLocks noGrp="1"/>
          </p:cNvSpPr>
          <p:nvPr>
            <p:ph type="sldNum" sz="quarter" idx="10"/>
          </p:nvPr>
        </p:nvSpPr>
        <p:spPr/>
        <p:txBody>
          <a:bodyPr/>
          <a:lstStyle/>
          <a:p>
            <a:fld id="{4455D960-876A-4FC3-9501-91D98CD16770}" type="slidenum">
              <a:rPr lang="en-US" smtClean="0"/>
              <a:t>1</a:t>
            </a:fld>
            <a:endParaRPr lang="en-US"/>
          </a:p>
        </p:txBody>
      </p:sp>
    </p:spTree>
    <p:extLst>
      <p:ext uri="{BB962C8B-B14F-4D97-AF65-F5344CB8AC3E}">
        <p14:creationId xmlns:p14="http://schemas.microsoft.com/office/powerpoint/2010/main" val="1295672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part of the sentence that is underlined is called the </a:t>
            </a:r>
            <a:r>
              <a:rPr lang="en-US" b="1" baseline="0" dirty="0" smtClean="0"/>
              <a:t>restrictive clause</a:t>
            </a:r>
            <a:r>
              <a:rPr lang="en-US" baseline="0" dirty="0" smtClean="0"/>
              <a:t>. </a:t>
            </a:r>
          </a:p>
          <a:p>
            <a:endParaRPr lang="en-US" baseline="0" dirty="0" smtClean="0"/>
          </a:p>
          <a:p>
            <a:r>
              <a:rPr lang="en-US" baseline="0" dirty="0" smtClean="0"/>
              <a:t>There are multiple mice (as implied by the use of the plural, </a:t>
            </a:r>
            <a:r>
              <a:rPr lang="en-US" i="1" baseline="0" dirty="0" smtClean="0"/>
              <a:t>mice</a:t>
            </a:r>
            <a:r>
              <a:rPr lang="en-US" baseline="0" dirty="0" smtClean="0"/>
              <a:t>, rather than a single, </a:t>
            </a:r>
            <a:r>
              <a:rPr lang="en-US" i="1" baseline="0" dirty="0" smtClean="0"/>
              <a:t>mouse</a:t>
            </a:r>
            <a:r>
              <a:rPr lang="en-US" baseline="0" dirty="0" smtClean="0"/>
              <a:t>). The point of the sentence is to indicate clearly which of the mice were drowsy by providing what is sometimes called essential information. Calling the restrictive clause </a:t>
            </a:r>
            <a:r>
              <a:rPr lang="en-US" i="1" baseline="0" dirty="0" smtClean="0"/>
              <a:t>essential</a:t>
            </a:r>
            <a:r>
              <a:rPr lang="en-US" baseline="0" dirty="0" smtClean="0"/>
              <a:t> does not imply that it is important; it implies that it is necessary to clarify which mice were drowsy because not all of them were. This sentence indicates that only those given the experimental drug were drowsy, not the others (i.e., not those that were not given the experimental drug). </a:t>
            </a:r>
          </a:p>
          <a:p>
            <a:endParaRPr lang="en-US" baseline="0" dirty="0" smtClean="0"/>
          </a:p>
          <a:p>
            <a:r>
              <a:rPr lang="en-US" baseline="0" dirty="0" smtClean="0"/>
              <a:t>As you will see on the next slide, if you used </a:t>
            </a:r>
            <a:r>
              <a:rPr lang="en-US" i="1" baseline="0" dirty="0" smtClean="0"/>
              <a:t>which</a:t>
            </a:r>
            <a:r>
              <a:rPr lang="en-US" baseline="0" dirty="0" smtClean="0"/>
              <a:t> (preceded by a comma)  instead of </a:t>
            </a:r>
            <a:r>
              <a:rPr lang="en-US" i="1" baseline="0" dirty="0" smtClean="0"/>
              <a:t>that</a:t>
            </a:r>
            <a:r>
              <a:rPr lang="en-US" baseline="0" dirty="0" smtClean="0"/>
              <a:t>, you would imply that all the mice were drowsy. </a:t>
            </a:r>
          </a:p>
        </p:txBody>
      </p:sp>
      <p:sp>
        <p:nvSpPr>
          <p:cNvPr id="4" name="Slide Number Placeholder 3"/>
          <p:cNvSpPr>
            <a:spLocks noGrp="1"/>
          </p:cNvSpPr>
          <p:nvPr>
            <p:ph type="sldNum" sz="quarter" idx="10"/>
          </p:nvPr>
        </p:nvSpPr>
        <p:spPr/>
        <p:txBody>
          <a:bodyPr/>
          <a:lstStyle/>
          <a:p>
            <a:fld id="{4455D960-876A-4FC3-9501-91D98CD16770}" type="slidenum">
              <a:rPr lang="en-US" smtClean="0"/>
              <a:t>2</a:t>
            </a:fld>
            <a:endParaRPr lang="en-US"/>
          </a:p>
        </p:txBody>
      </p:sp>
    </p:spTree>
    <p:extLst>
      <p:ext uri="{BB962C8B-B14F-4D97-AF65-F5344CB8AC3E}">
        <p14:creationId xmlns:p14="http://schemas.microsoft.com/office/powerpoint/2010/main" val="3613184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part of the sentence that is underlined is called the </a:t>
            </a:r>
            <a:r>
              <a:rPr lang="en-US" b="1" baseline="0" dirty="0" smtClean="0">
                <a:solidFill>
                  <a:srgbClr val="0070C0"/>
                </a:solidFill>
              </a:rPr>
              <a:t>non</a:t>
            </a:r>
            <a:r>
              <a:rPr lang="en-US" b="1" baseline="0" dirty="0" smtClean="0"/>
              <a:t>restrictive clause</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are multiple mice (as implied by the use of the plural, </a:t>
            </a:r>
            <a:r>
              <a:rPr lang="en-US" i="1" baseline="0" dirty="0" smtClean="0"/>
              <a:t>mice</a:t>
            </a:r>
            <a:r>
              <a:rPr lang="en-US" baseline="0" dirty="0" smtClean="0"/>
              <a:t>, rather than a single </a:t>
            </a:r>
            <a:r>
              <a:rPr lang="en-US" i="1" baseline="0" dirty="0" smtClean="0"/>
              <a:t>mouse</a:t>
            </a:r>
            <a:r>
              <a:rPr lang="en-US" baseline="0" dirty="0" smtClean="0"/>
              <a:t>). The point of the sentence is to provide additional (nonessential) information about the mice. This sentence indicates that all the mice were drowsy, and that the mice were given the drug. The sense in which the information about the drug is nonessential is that it is not required to clarify which mice were drowsy. Nonessential does not imply that the information about the drug is not important.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b="0" baseline="0" dirty="0" smtClean="0"/>
          </a:p>
          <a:p>
            <a:r>
              <a:rPr lang="en-US" b="0" baseline="0" dirty="0" smtClean="0"/>
              <a:t>A </a:t>
            </a:r>
            <a:r>
              <a:rPr lang="en-US" b="1" baseline="0" dirty="0" smtClean="0">
                <a:solidFill>
                  <a:srgbClr val="0070C0"/>
                </a:solidFill>
              </a:rPr>
              <a:t>non</a:t>
            </a:r>
            <a:r>
              <a:rPr lang="en-US" b="1" baseline="0" dirty="0" smtClean="0">
                <a:solidFill>
                  <a:schemeClr val="tx1"/>
                </a:solidFill>
              </a:rPr>
              <a:t>restrictive clause </a:t>
            </a:r>
            <a:r>
              <a:rPr lang="en-US" b="0" baseline="0" dirty="0" smtClean="0"/>
              <a:t>is always placed between commas. </a:t>
            </a:r>
            <a:br>
              <a:rPr lang="en-US" b="0" baseline="0" dirty="0" smtClean="0"/>
            </a:br>
            <a:r>
              <a:rPr lang="en-US" b="0" baseline="0" dirty="0" smtClean="0"/>
              <a:t>Correct: The mice</a:t>
            </a:r>
            <a:r>
              <a:rPr lang="en-US" b="1" baseline="0" dirty="0" smtClean="0"/>
              <a:t>,</a:t>
            </a:r>
            <a:r>
              <a:rPr lang="en-US" b="0" baseline="0" dirty="0" smtClean="0"/>
              <a:t> which are white</a:t>
            </a:r>
            <a:r>
              <a:rPr lang="en-US" b="1" baseline="0" dirty="0" smtClean="0"/>
              <a:t>,</a:t>
            </a:r>
            <a:r>
              <a:rPr lang="en-US" b="0" baseline="0" dirty="0" smtClean="0"/>
              <a:t> are given the placebo.</a:t>
            </a:r>
            <a:br>
              <a:rPr lang="en-US" b="0" baseline="0" dirty="0" smtClean="0"/>
            </a:br>
            <a:r>
              <a:rPr lang="en-US" b="0" baseline="0" dirty="0" smtClean="0"/>
              <a:t>Incorrect: The mice which are white are given the placebo. </a:t>
            </a:r>
            <a:endParaRPr lang="en-US" dirty="0"/>
          </a:p>
        </p:txBody>
      </p:sp>
      <p:sp>
        <p:nvSpPr>
          <p:cNvPr id="4" name="Slide Number Placeholder 3"/>
          <p:cNvSpPr>
            <a:spLocks noGrp="1"/>
          </p:cNvSpPr>
          <p:nvPr>
            <p:ph type="sldNum" sz="quarter" idx="10"/>
          </p:nvPr>
        </p:nvSpPr>
        <p:spPr/>
        <p:txBody>
          <a:bodyPr/>
          <a:lstStyle/>
          <a:p>
            <a:fld id="{4455D960-876A-4FC3-9501-91D98CD16770}" type="slidenum">
              <a:rPr lang="en-US" smtClean="0"/>
              <a:t>3</a:t>
            </a:fld>
            <a:endParaRPr lang="en-US"/>
          </a:p>
        </p:txBody>
      </p:sp>
    </p:spTree>
    <p:extLst>
      <p:ext uri="{BB962C8B-B14F-4D97-AF65-F5344CB8AC3E}">
        <p14:creationId xmlns:p14="http://schemas.microsoft.com/office/powerpoint/2010/main" val="1270941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sentences using </a:t>
            </a:r>
            <a:r>
              <a:rPr lang="en-US" i="1" dirty="0" smtClean="0">
                <a:solidFill>
                  <a:srgbClr val="FF0000"/>
                </a:solidFill>
              </a:rPr>
              <a:t>that</a:t>
            </a:r>
            <a:r>
              <a:rPr lang="en-US" dirty="0" smtClean="0">
                <a:solidFill>
                  <a:schemeClr val="tx1"/>
                </a:solidFill>
              </a:rPr>
              <a:t>,</a:t>
            </a:r>
            <a:r>
              <a:rPr lang="en-US" baseline="0" dirty="0" smtClean="0">
                <a:solidFill>
                  <a:schemeClr val="tx1"/>
                </a:solidFill>
              </a:rPr>
              <a:t> only the mice or dogs described in the restrictive (a.k.a., essential) clause experienced the relevant event or behavior (i.e., placebo or stay). </a:t>
            </a:r>
          </a:p>
          <a:p>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the sentences using </a:t>
            </a:r>
            <a:r>
              <a:rPr lang="en-US" i="1" dirty="0" smtClean="0">
                <a:solidFill>
                  <a:srgbClr val="0070C0"/>
                </a:solidFill>
              </a:rPr>
              <a:t>which</a:t>
            </a:r>
            <a:r>
              <a:rPr lang="en-US" dirty="0" smtClean="0">
                <a:solidFill>
                  <a:schemeClr val="tx1"/>
                </a:solidFill>
              </a:rPr>
              <a:t>,</a:t>
            </a:r>
            <a:r>
              <a:rPr lang="en-US" baseline="0" dirty="0" smtClean="0">
                <a:solidFill>
                  <a:schemeClr val="tx1"/>
                </a:solidFill>
              </a:rPr>
              <a:t> all the mice or dogs experienced the relevant event or behavior, and in addition, the mice were all white and the dogs all took the obedience class. </a:t>
            </a:r>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4455D960-876A-4FC3-9501-91D98CD16770}" type="slidenum">
              <a:rPr lang="en-US" smtClean="0"/>
              <a:t>4</a:t>
            </a:fld>
            <a:endParaRPr lang="en-US"/>
          </a:p>
        </p:txBody>
      </p:sp>
    </p:spTree>
    <p:extLst>
      <p:ext uri="{BB962C8B-B14F-4D97-AF65-F5344CB8AC3E}">
        <p14:creationId xmlns:p14="http://schemas.microsoft.com/office/powerpoint/2010/main" val="4002969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The people </a:t>
            </a:r>
            <a:r>
              <a:rPr lang="en-US" b="1" dirty="0" smtClean="0">
                <a:solidFill>
                  <a:srgbClr val="00B050"/>
                </a:solidFill>
              </a:rPr>
              <a:t>who </a:t>
            </a:r>
            <a:r>
              <a:rPr lang="en-US" b="1" dirty="0" smtClean="0"/>
              <a:t>ate the pizza threw up. </a:t>
            </a:r>
            <a:r>
              <a:rPr lang="en-US" dirty="0" smtClean="0"/>
              <a:t>This indicates</a:t>
            </a:r>
            <a:r>
              <a:rPr lang="en-US" baseline="0" dirty="0" smtClean="0"/>
              <a:t> that only the people who ate the pizza threw up. It implies that there were other people who did not throw up (the ones who did not eat the pizza).</a:t>
            </a:r>
          </a:p>
          <a:p>
            <a:endParaRPr lang="en-US" dirty="0" smtClean="0"/>
          </a:p>
          <a:p>
            <a:r>
              <a:rPr lang="en-US" b="1" dirty="0" smtClean="0"/>
              <a:t>The people, </a:t>
            </a:r>
            <a:r>
              <a:rPr lang="en-US" b="1" dirty="0" smtClean="0">
                <a:solidFill>
                  <a:srgbClr val="00B050"/>
                </a:solidFill>
              </a:rPr>
              <a:t>who</a:t>
            </a:r>
            <a:r>
              <a:rPr lang="en-US" b="1" dirty="0" smtClean="0"/>
              <a:t> ate the pizza, threw up. </a:t>
            </a:r>
            <a:r>
              <a:rPr lang="en-US" dirty="0" smtClean="0"/>
              <a:t>This indicates that everyone included in group described by </a:t>
            </a:r>
            <a:r>
              <a:rPr lang="en-US" i="1" dirty="0" smtClean="0"/>
              <a:t>the people </a:t>
            </a:r>
            <a:r>
              <a:rPr lang="en-US" dirty="0" smtClean="0"/>
              <a:t>threw up, and they were also the ones</a:t>
            </a:r>
            <a:r>
              <a:rPr lang="en-US" baseline="0" dirty="0" smtClean="0"/>
              <a:t> who ate the pizza. Here, eating the pizza is nonessential information because it does not restrict the group of people who threw up, whereas it is essential information in the previous sentence. </a:t>
            </a:r>
            <a:endParaRPr lang="en-US" dirty="0" smtClean="0"/>
          </a:p>
          <a:p>
            <a:endParaRPr lang="en-US" dirty="0" smtClean="0"/>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dogs </a:t>
            </a:r>
            <a:r>
              <a:rPr lang="en-US" b="1" dirty="0" smtClean="0">
                <a:solidFill>
                  <a:srgbClr val="FF0000"/>
                </a:solidFill>
              </a:rPr>
              <a:t>that </a:t>
            </a:r>
            <a:r>
              <a:rPr lang="en-US" b="1" dirty="0" smtClean="0"/>
              <a:t>ate the pizza threw up</a:t>
            </a:r>
            <a:r>
              <a:rPr lang="en-US" dirty="0" smtClean="0"/>
              <a:t>. This indicates</a:t>
            </a:r>
            <a:r>
              <a:rPr lang="en-US" baseline="0" dirty="0" smtClean="0"/>
              <a:t> that only the dogs that ate the pizza threw up. It implies that there were other dogs that did not throw up (the ones that did not eat the pizza).</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dogs, </a:t>
            </a:r>
            <a:r>
              <a:rPr lang="en-US" b="1" dirty="0" smtClean="0">
                <a:solidFill>
                  <a:srgbClr val="0070C0"/>
                </a:solidFill>
              </a:rPr>
              <a:t>which</a:t>
            </a:r>
            <a:r>
              <a:rPr lang="en-US" b="1" i="1" dirty="0" smtClean="0">
                <a:solidFill>
                  <a:srgbClr val="0070C0"/>
                </a:solidFill>
              </a:rPr>
              <a:t> </a:t>
            </a:r>
            <a:r>
              <a:rPr lang="en-US" b="1" dirty="0" smtClean="0"/>
              <a:t>ate the pizza, threw up</a:t>
            </a:r>
            <a:r>
              <a:rPr lang="en-US" dirty="0" smtClean="0"/>
              <a:t>. This indicates that all the dogs</a:t>
            </a:r>
            <a:r>
              <a:rPr lang="en-US" i="1" dirty="0" smtClean="0"/>
              <a:t> </a:t>
            </a:r>
            <a:r>
              <a:rPr lang="en-US" dirty="0" smtClean="0"/>
              <a:t>threw up, and all</a:t>
            </a:r>
            <a:r>
              <a:rPr lang="en-US" baseline="0" dirty="0" smtClean="0"/>
              <a:t> the dogs ate the pizza. Here, eating the pizza is nonessential information because it does not restrict the group of dogs who threw up, whereas it is essential information in the previous sentence. </a:t>
            </a:r>
            <a:endParaRPr lang="en-US" dirty="0" smtClean="0"/>
          </a:p>
          <a:p>
            <a:endParaRPr lang="en-US" dirty="0" smtClean="0"/>
          </a:p>
          <a:p>
            <a:r>
              <a:rPr lang="en-US" baseline="0" dirty="0" smtClean="0"/>
              <a:t/>
            </a:r>
            <a:br>
              <a:rPr lang="en-US" baseline="0" dirty="0" smtClean="0"/>
            </a:br>
            <a:r>
              <a:rPr lang="en-US" baseline="0" dirty="0" smtClean="0"/>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4455D960-876A-4FC3-9501-91D98CD16770}" type="slidenum">
              <a:rPr lang="en-US" smtClean="0"/>
              <a:t>6</a:t>
            </a:fld>
            <a:endParaRPr lang="en-US"/>
          </a:p>
        </p:txBody>
      </p:sp>
    </p:spTree>
    <p:extLst>
      <p:ext uri="{BB962C8B-B14F-4D97-AF65-F5344CB8AC3E}">
        <p14:creationId xmlns:p14="http://schemas.microsoft.com/office/powerpoint/2010/main" val="2046676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E7CBF7B-B999-4E39-9FF9-3A6270B02E12}" type="datetimeFigureOut">
              <a:rPr lang="en-US" smtClean="0"/>
              <a:t>6/7/2017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8FF148A-FB82-4552-9D8E-2769EE96AC3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7CBF7B-B999-4E39-9FF9-3A6270B02E12}"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FF148A-FB82-4552-9D8E-2769EE96AC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8FF148A-FB82-4552-9D8E-2769EE96AC3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7CBF7B-B999-4E39-9FF9-3A6270B02E12}"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E7CBF7B-B999-4E39-9FF9-3A6270B02E12}"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8FF148A-FB82-4552-9D8E-2769EE96AC3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E7CBF7B-B999-4E39-9FF9-3A6270B02E12}" type="datetimeFigureOut">
              <a:rPr lang="en-US" smtClean="0"/>
              <a:t>6/7/2017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8FF148A-FB82-4552-9D8E-2769EE96AC3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E7CBF7B-B999-4E39-9FF9-3A6270B02E12}"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FF148A-FB82-4552-9D8E-2769EE96AC3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E7CBF7B-B999-4E39-9FF9-3A6270B02E12}" type="datetimeFigureOut">
              <a:rPr lang="en-US" smtClean="0"/>
              <a:t>6/7/2017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8FF148A-FB82-4552-9D8E-2769EE96AC3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7CBF7B-B999-4E39-9FF9-3A6270B02E12}" type="datetimeFigureOut">
              <a:rPr lang="en-US" smtClean="0"/>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8FF148A-FB82-4552-9D8E-2769EE96AC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E7CBF7B-B999-4E39-9FF9-3A6270B02E12}" type="datetimeFigureOut">
              <a:rPr lang="en-US" smtClean="0"/>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8FF148A-FB82-4552-9D8E-2769EE96AC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8FF148A-FB82-4552-9D8E-2769EE96AC3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E7CBF7B-B999-4E39-9FF9-3A6270B02E12}" type="datetimeFigureOut">
              <a:rPr lang="en-US" smtClean="0"/>
              <a:t>6/7/2017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8FF148A-FB82-4552-9D8E-2769EE96AC3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E7CBF7B-B999-4E39-9FF9-3A6270B02E12}" type="datetimeFigureOut">
              <a:rPr lang="en-US" smtClean="0"/>
              <a:t>6/7/2017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E7CBF7B-B999-4E39-9FF9-3A6270B02E12}" type="datetimeFigureOut">
              <a:rPr lang="en-US" smtClean="0"/>
              <a:t>6/7/2017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8FF148A-FB82-4552-9D8E-2769EE96AC3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buFont typeface="Arial" pitchFamily="34" charset="0"/>
              <a:buChar char="•"/>
            </a:pPr>
            <a:r>
              <a:rPr lang="en-US" dirty="0" smtClean="0"/>
              <a:t>When it is appropriate to use </a:t>
            </a:r>
          </a:p>
          <a:p>
            <a:pPr>
              <a:buFont typeface="Arial" pitchFamily="34" charset="0"/>
              <a:buChar char="•"/>
            </a:pPr>
            <a:r>
              <a:rPr lang="en-US" i="1" dirty="0" smtClean="0"/>
              <a:t>that</a:t>
            </a:r>
            <a:r>
              <a:rPr lang="en-US" dirty="0" smtClean="0"/>
              <a:t> VS. </a:t>
            </a:r>
            <a:r>
              <a:rPr lang="en-US" i="1" dirty="0" smtClean="0"/>
              <a:t>which</a:t>
            </a:r>
          </a:p>
          <a:p>
            <a:pPr>
              <a:buFont typeface="Arial" pitchFamily="34" charset="0"/>
              <a:buChar char="•"/>
            </a:pPr>
            <a:endParaRPr lang="en-US" dirty="0" smtClean="0"/>
          </a:p>
          <a:p>
            <a:pPr>
              <a:buFont typeface="Arial" pitchFamily="34" charset="0"/>
              <a:buChar char="•"/>
            </a:pPr>
            <a:r>
              <a:rPr lang="en-US" dirty="0" smtClean="0"/>
              <a:t>When to use </a:t>
            </a:r>
            <a:r>
              <a:rPr lang="en-US" i="1" dirty="0" smtClean="0"/>
              <a:t>Who</a:t>
            </a:r>
            <a:r>
              <a:rPr lang="en-US" dirty="0" smtClean="0"/>
              <a:t> instead of </a:t>
            </a:r>
            <a:r>
              <a:rPr lang="en-US" i="1" dirty="0" smtClean="0"/>
              <a:t>that</a:t>
            </a:r>
          </a:p>
        </p:txBody>
      </p:sp>
      <p:sp>
        <p:nvSpPr>
          <p:cNvPr id="2" name="Title 1"/>
          <p:cNvSpPr>
            <a:spLocks noGrp="1"/>
          </p:cNvSpPr>
          <p:nvPr>
            <p:ph type="ctrTitle"/>
          </p:nvPr>
        </p:nvSpPr>
        <p:spPr/>
        <p:txBody>
          <a:bodyPr/>
          <a:lstStyle/>
          <a:p>
            <a:r>
              <a:rPr lang="en-US" dirty="0" smtClean="0"/>
              <a:t>That vs. Which (and Who)</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a:t>
            </a:r>
            <a:endParaRPr lang="en-US" dirty="0"/>
          </a:p>
        </p:txBody>
      </p:sp>
      <p:sp>
        <p:nvSpPr>
          <p:cNvPr id="3" name="Content Placeholder 2"/>
          <p:cNvSpPr>
            <a:spLocks noGrp="1"/>
          </p:cNvSpPr>
          <p:nvPr>
            <p:ph sz="quarter" idx="1"/>
          </p:nvPr>
        </p:nvSpPr>
        <p:spPr/>
        <p:txBody>
          <a:bodyPr>
            <a:normAutofit/>
          </a:bodyPr>
          <a:lstStyle/>
          <a:p>
            <a:pPr>
              <a:spcAft>
                <a:spcPts val="1000"/>
              </a:spcAft>
            </a:pPr>
            <a:r>
              <a:rPr lang="en-US" i="1" dirty="0" smtClean="0">
                <a:solidFill>
                  <a:srgbClr val="FF0000"/>
                </a:solidFill>
              </a:rPr>
              <a:t>That</a:t>
            </a:r>
            <a:r>
              <a:rPr lang="en-US" dirty="0" smtClean="0"/>
              <a:t> should be used to introduce a restrictive clause. A </a:t>
            </a:r>
            <a:r>
              <a:rPr lang="en-US" b="1" dirty="0" smtClean="0"/>
              <a:t>restrictive clause</a:t>
            </a:r>
            <a:r>
              <a:rPr lang="en-US" dirty="0" smtClean="0"/>
              <a:t> is one that is essential to the meaning of a sentence. If a restrictive clause is removed, the meaning of the sentence will change.</a:t>
            </a:r>
          </a:p>
          <a:p>
            <a:pPr marL="0" indent="0">
              <a:buNone/>
            </a:pPr>
            <a:r>
              <a:rPr lang="en-US" sz="2400" b="1" dirty="0" smtClean="0"/>
              <a:t>Correct</a:t>
            </a:r>
            <a:r>
              <a:rPr lang="en-US" sz="2400" dirty="0" smtClean="0"/>
              <a:t>: The mice </a:t>
            </a:r>
            <a:r>
              <a:rPr lang="en-US" sz="2400" u="sng" dirty="0" smtClean="0">
                <a:solidFill>
                  <a:srgbClr val="FF0000"/>
                </a:solidFill>
              </a:rPr>
              <a:t>that</a:t>
            </a:r>
            <a:r>
              <a:rPr lang="en-US" sz="2400" u="sng" dirty="0" smtClean="0"/>
              <a:t> were given the experimental drug </a:t>
            </a:r>
            <a:r>
              <a:rPr lang="en-US" sz="2400" dirty="0" smtClean="0"/>
              <a:t>were drowsy.</a:t>
            </a:r>
          </a:p>
          <a:p>
            <a:pPr marL="0" indent="0">
              <a:buNone/>
            </a:pPr>
            <a:endParaRPr lang="en-US" sz="2400" dirty="0" smtClean="0"/>
          </a:p>
          <a:p>
            <a:pPr marL="0" indent="0">
              <a:buNone/>
            </a:pPr>
            <a:r>
              <a:rPr lang="en-US" sz="2400" dirty="0" smtClean="0"/>
              <a:t>This sentence implies that some mice were given the drug and others were not; only those that were given the drug were drowsy. </a:t>
            </a:r>
          </a:p>
          <a:p>
            <a:pPr marL="0" indent="0">
              <a:buNone/>
            </a:pP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a:t>
            </a:r>
            <a:endParaRPr lang="en-US" dirty="0"/>
          </a:p>
        </p:txBody>
      </p:sp>
      <p:sp>
        <p:nvSpPr>
          <p:cNvPr id="3" name="Content Placeholder 2"/>
          <p:cNvSpPr>
            <a:spLocks noGrp="1"/>
          </p:cNvSpPr>
          <p:nvPr>
            <p:ph sz="quarter" idx="1"/>
          </p:nvPr>
        </p:nvSpPr>
        <p:spPr/>
        <p:txBody>
          <a:bodyPr>
            <a:normAutofit/>
          </a:bodyPr>
          <a:lstStyle/>
          <a:p>
            <a:r>
              <a:rPr lang="en-US" i="1" dirty="0" smtClean="0">
                <a:solidFill>
                  <a:srgbClr val="0070C0"/>
                </a:solidFill>
              </a:rPr>
              <a:t>Which</a:t>
            </a:r>
            <a:r>
              <a:rPr lang="en-US" dirty="0" smtClean="0"/>
              <a:t> should be used to introduce a </a:t>
            </a:r>
            <a:r>
              <a:rPr lang="en-US" dirty="0" smtClean="0">
                <a:solidFill>
                  <a:srgbClr val="0070C0"/>
                </a:solidFill>
              </a:rPr>
              <a:t>non</a:t>
            </a:r>
            <a:r>
              <a:rPr lang="en-US" dirty="0" smtClean="0"/>
              <a:t>restrictive clause. A </a:t>
            </a:r>
            <a:r>
              <a:rPr lang="en-US" b="1" dirty="0" smtClean="0">
                <a:solidFill>
                  <a:srgbClr val="0070C0"/>
                </a:solidFill>
              </a:rPr>
              <a:t>non</a:t>
            </a:r>
            <a:r>
              <a:rPr lang="en-US" b="1" dirty="0" smtClean="0"/>
              <a:t>restrictive</a:t>
            </a:r>
            <a:r>
              <a:rPr lang="en-US" dirty="0" smtClean="0"/>
              <a:t> clause can be left out and the meaning of the rest of the sentence will not be changed.</a:t>
            </a:r>
          </a:p>
          <a:p>
            <a:pPr marL="0" indent="0">
              <a:buNone/>
            </a:pPr>
            <a:endParaRPr lang="en-US" sz="1000" b="1" dirty="0" smtClean="0"/>
          </a:p>
          <a:p>
            <a:pPr marL="0" indent="0">
              <a:buNone/>
            </a:pPr>
            <a:r>
              <a:rPr lang="en-US" sz="2400" b="1" dirty="0" smtClean="0"/>
              <a:t>Correct</a:t>
            </a:r>
            <a:r>
              <a:rPr lang="en-US" sz="2400" dirty="0"/>
              <a:t>: The </a:t>
            </a:r>
            <a:r>
              <a:rPr lang="en-US" sz="2400" dirty="0" smtClean="0"/>
              <a:t>mice, </a:t>
            </a:r>
            <a:r>
              <a:rPr lang="en-US" sz="2400" u="sng" dirty="0">
                <a:solidFill>
                  <a:srgbClr val="0070C0"/>
                </a:solidFill>
              </a:rPr>
              <a:t>which</a:t>
            </a:r>
            <a:r>
              <a:rPr lang="en-US" sz="2400" u="sng" dirty="0">
                <a:solidFill>
                  <a:srgbClr val="FF0000"/>
                </a:solidFill>
              </a:rPr>
              <a:t> </a:t>
            </a:r>
            <a:r>
              <a:rPr lang="en-US" sz="2400" u="sng" dirty="0"/>
              <a:t>were given the experimental </a:t>
            </a:r>
            <a:r>
              <a:rPr lang="en-US" sz="2400" u="sng" dirty="0" smtClean="0"/>
              <a:t>drug, </a:t>
            </a:r>
            <a:r>
              <a:rPr lang="en-US" sz="2400" dirty="0"/>
              <a:t>were drowsy</a:t>
            </a:r>
            <a:r>
              <a:rPr lang="en-US" sz="2400" dirty="0" smtClean="0"/>
              <a:t>.</a:t>
            </a:r>
          </a:p>
          <a:p>
            <a:pPr marL="0" indent="0">
              <a:buNone/>
            </a:pPr>
            <a:endParaRPr lang="en-US" sz="2400" dirty="0"/>
          </a:p>
          <a:p>
            <a:pPr marL="0" indent="0">
              <a:buNone/>
            </a:pPr>
            <a:r>
              <a:rPr lang="en-US" sz="2800" dirty="0"/>
              <a:t>This sentence implies that </a:t>
            </a:r>
            <a:r>
              <a:rPr lang="en-US" sz="2800" dirty="0" smtClean="0"/>
              <a:t>all the mice </a:t>
            </a:r>
            <a:r>
              <a:rPr lang="en-US" sz="2800" dirty="0"/>
              <a:t>were given the </a:t>
            </a:r>
            <a:r>
              <a:rPr lang="en-US" sz="2800" dirty="0" smtClean="0"/>
              <a:t>drug, and all were </a:t>
            </a:r>
            <a:r>
              <a:rPr lang="en-US" sz="2800" dirty="0"/>
              <a:t>drowsy. </a:t>
            </a:r>
          </a:p>
          <a:p>
            <a:pPr marL="0" indent="0">
              <a:buNone/>
            </a:pPr>
            <a:endParaRPr lang="en-US" dirty="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vs. Which Changes the Meaning</a:t>
            </a:r>
            <a:endParaRPr lang="en-US" dirty="0"/>
          </a:p>
        </p:txBody>
      </p:sp>
      <p:sp>
        <p:nvSpPr>
          <p:cNvPr id="3" name="Content Placeholder 2"/>
          <p:cNvSpPr>
            <a:spLocks noGrp="1"/>
          </p:cNvSpPr>
          <p:nvPr>
            <p:ph sz="quarter" idx="1"/>
          </p:nvPr>
        </p:nvSpPr>
        <p:spPr/>
        <p:txBody>
          <a:bodyPr/>
          <a:lstStyle/>
          <a:p>
            <a:r>
              <a:rPr lang="en-US" dirty="0"/>
              <a:t>The mice </a:t>
            </a:r>
            <a:r>
              <a:rPr lang="en-US" dirty="0">
                <a:solidFill>
                  <a:srgbClr val="FF0000"/>
                </a:solidFill>
              </a:rPr>
              <a:t>that </a:t>
            </a:r>
            <a:r>
              <a:rPr lang="en-US" dirty="0"/>
              <a:t>were white were given the placebo.</a:t>
            </a:r>
          </a:p>
          <a:p>
            <a:r>
              <a:rPr lang="en-US" dirty="0" smtClean="0"/>
              <a:t>The </a:t>
            </a:r>
            <a:r>
              <a:rPr lang="en-US" dirty="0"/>
              <a:t>mice, </a:t>
            </a:r>
            <a:r>
              <a:rPr lang="en-US" dirty="0">
                <a:solidFill>
                  <a:srgbClr val="0070C0"/>
                </a:solidFill>
              </a:rPr>
              <a:t>which</a:t>
            </a:r>
            <a:r>
              <a:rPr lang="en-US" dirty="0"/>
              <a:t> </a:t>
            </a:r>
            <a:r>
              <a:rPr lang="en-US" dirty="0" smtClean="0"/>
              <a:t>were </a:t>
            </a:r>
            <a:r>
              <a:rPr lang="en-US" dirty="0"/>
              <a:t>white, </a:t>
            </a:r>
            <a:r>
              <a:rPr lang="en-US" dirty="0" smtClean="0"/>
              <a:t>were </a:t>
            </a:r>
            <a:r>
              <a:rPr lang="en-US" dirty="0"/>
              <a:t>given the </a:t>
            </a:r>
            <a:r>
              <a:rPr lang="en-US" dirty="0" smtClean="0"/>
              <a:t>placebo.</a:t>
            </a:r>
          </a:p>
          <a:p>
            <a:endParaRPr lang="en-US" dirty="0"/>
          </a:p>
          <a:p>
            <a:r>
              <a:rPr lang="en-US" dirty="0" smtClean="0"/>
              <a:t>The dogs </a:t>
            </a:r>
            <a:r>
              <a:rPr lang="en-US" dirty="0">
                <a:solidFill>
                  <a:srgbClr val="FF0000"/>
                </a:solidFill>
              </a:rPr>
              <a:t>that </a:t>
            </a:r>
            <a:r>
              <a:rPr lang="en-US" dirty="0" smtClean="0"/>
              <a:t>took the obedience class would stay on command.</a:t>
            </a:r>
          </a:p>
          <a:p>
            <a:r>
              <a:rPr lang="en-US" dirty="0" smtClean="0"/>
              <a:t>The dogs, </a:t>
            </a:r>
            <a:r>
              <a:rPr lang="en-US" dirty="0">
                <a:solidFill>
                  <a:srgbClr val="0070C0"/>
                </a:solidFill>
              </a:rPr>
              <a:t>which</a:t>
            </a:r>
            <a:r>
              <a:rPr lang="en-US" dirty="0"/>
              <a:t> </a:t>
            </a:r>
            <a:r>
              <a:rPr lang="en-US" dirty="0" smtClean="0"/>
              <a:t>took the obedience class, would stay on command.</a:t>
            </a:r>
            <a:endParaRPr lang="en-US" dirty="0"/>
          </a:p>
          <a:p>
            <a:endParaRPr lang="en-US" i="1" dirty="0"/>
          </a:p>
          <a:p>
            <a:endParaRPr lang="en-US" dirty="0"/>
          </a:p>
        </p:txBody>
      </p:sp>
    </p:spTree>
    <p:extLst>
      <p:ext uri="{BB962C8B-B14F-4D97-AF65-F5344CB8AC3E}">
        <p14:creationId xmlns:p14="http://schemas.microsoft.com/office/powerpoint/2010/main" val="56015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Maximize Clarity</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The </a:t>
            </a:r>
            <a:r>
              <a:rPr lang="en-US" dirty="0" smtClean="0"/>
              <a:t>dogs </a:t>
            </a:r>
            <a:r>
              <a:rPr lang="en-US" dirty="0">
                <a:solidFill>
                  <a:srgbClr val="FF0000"/>
                </a:solidFill>
              </a:rPr>
              <a:t>that</a:t>
            </a:r>
            <a:r>
              <a:rPr lang="en-US" dirty="0"/>
              <a:t> ate the dark chocolate chips had to have </a:t>
            </a:r>
            <a:r>
              <a:rPr lang="en-US" dirty="0" smtClean="0"/>
              <a:t>their stomachs </a:t>
            </a:r>
            <a:r>
              <a:rPr lang="en-US" dirty="0"/>
              <a:t>pumped, but the one </a:t>
            </a:r>
            <a:r>
              <a:rPr lang="en-US" dirty="0">
                <a:solidFill>
                  <a:srgbClr val="FF0000"/>
                </a:solidFill>
              </a:rPr>
              <a:t>that</a:t>
            </a:r>
            <a:r>
              <a:rPr lang="en-US" dirty="0"/>
              <a:t> ate the butterscotch chips did not. </a:t>
            </a:r>
          </a:p>
          <a:p>
            <a:endParaRPr lang="en-US" dirty="0"/>
          </a:p>
          <a:p>
            <a:pPr marL="0" indent="0">
              <a:lnSpc>
                <a:spcPts val="3000"/>
              </a:lnSpc>
              <a:buNone/>
            </a:pPr>
            <a:r>
              <a:rPr lang="en-US" sz="2200" dirty="0" smtClean="0"/>
              <a:t>Only some dogs had to have their stomachs pumped; those were the ones that ate dark chocolate, which is poisonous to dogs in pretty small amounts. This part of the sentence implies that there were other dogs that did not have to have their stomachs pumped, and the second clause tells us which ones were so fortunate. Butterscotch chips are not toxic to dogs. </a:t>
            </a:r>
            <a:endParaRPr lang="en-US" sz="2200" dirty="0"/>
          </a:p>
        </p:txBody>
      </p:sp>
    </p:spTree>
    <p:extLst>
      <p:ext uri="{BB962C8B-B14F-4D97-AF65-F5344CB8AC3E}">
        <p14:creationId xmlns:p14="http://schemas.microsoft.com/office/powerpoint/2010/main" val="1658561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sz="quarter" idx="1"/>
          </p:nvPr>
        </p:nvSpPr>
        <p:spPr/>
        <p:txBody>
          <a:bodyPr>
            <a:normAutofit/>
          </a:bodyPr>
          <a:lstStyle/>
          <a:p>
            <a:r>
              <a:rPr lang="en-US" dirty="0" smtClean="0"/>
              <a:t>Use </a:t>
            </a:r>
            <a:r>
              <a:rPr lang="en-US" i="1" dirty="0" smtClean="0">
                <a:solidFill>
                  <a:srgbClr val="FF0000"/>
                </a:solidFill>
              </a:rPr>
              <a:t>that</a:t>
            </a:r>
            <a:r>
              <a:rPr lang="en-US" dirty="0" smtClean="0"/>
              <a:t> or </a:t>
            </a:r>
            <a:r>
              <a:rPr lang="en-US" i="1" dirty="0" smtClean="0">
                <a:solidFill>
                  <a:srgbClr val="0070C0"/>
                </a:solidFill>
              </a:rPr>
              <a:t>which</a:t>
            </a:r>
            <a:r>
              <a:rPr lang="en-US" dirty="0" smtClean="0"/>
              <a:t> when </a:t>
            </a:r>
            <a:r>
              <a:rPr lang="en-US" dirty="0"/>
              <a:t>referring to an object, </a:t>
            </a:r>
            <a:r>
              <a:rPr lang="en-US" dirty="0" smtClean="0"/>
              <a:t>but use </a:t>
            </a:r>
            <a:r>
              <a:rPr lang="en-US" i="1" dirty="0" smtClean="0">
                <a:solidFill>
                  <a:srgbClr val="00B050"/>
                </a:solidFill>
              </a:rPr>
              <a:t>who</a:t>
            </a:r>
            <a:r>
              <a:rPr lang="en-US" dirty="0" smtClean="0"/>
              <a:t> when referring to a </a:t>
            </a:r>
            <a:r>
              <a:rPr lang="en-US" dirty="0"/>
              <a:t>person.</a:t>
            </a:r>
          </a:p>
          <a:p>
            <a:endParaRPr lang="en-US" dirty="0" smtClean="0"/>
          </a:p>
          <a:p>
            <a:pPr marL="0" indent="0">
              <a:buNone/>
            </a:pPr>
            <a:r>
              <a:rPr lang="en-US" dirty="0" smtClean="0"/>
              <a:t>The people </a:t>
            </a:r>
            <a:r>
              <a:rPr lang="en-US" dirty="0" smtClean="0">
                <a:solidFill>
                  <a:srgbClr val="00B050"/>
                </a:solidFill>
              </a:rPr>
              <a:t>who </a:t>
            </a:r>
            <a:r>
              <a:rPr lang="en-US" dirty="0" smtClean="0"/>
              <a:t>ate the pizza threw up. </a:t>
            </a:r>
          </a:p>
          <a:p>
            <a:pPr marL="0" indent="0">
              <a:buNone/>
            </a:pPr>
            <a:r>
              <a:rPr lang="en-US" dirty="0" smtClean="0"/>
              <a:t>The people, </a:t>
            </a:r>
            <a:r>
              <a:rPr lang="en-US" dirty="0" smtClean="0">
                <a:solidFill>
                  <a:srgbClr val="00B050"/>
                </a:solidFill>
              </a:rPr>
              <a:t>who</a:t>
            </a:r>
            <a:r>
              <a:rPr lang="en-US" dirty="0" smtClean="0"/>
              <a:t> ate the pizza, threw up. </a:t>
            </a:r>
          </a:p>
          <a:p>
            <a:endParaRPr lang="en-US" dirty="0" smtClean="0"/>
          </a:p>
          <a:p>
            <a:pPr marL="0" indent="0">
              <a:buNone/>
            </a:pPr>
            <a:r>
              <a:rPr lang="en-US" dirty="0" smtClean="0"/>
              <a:t>The dogs </a:t>
            </a:r>
            <a:r>
              <a:rPr lang="en-US" dirty="0" smtClean="0">
                <a:solidFill>
                  <a:srgbClr val="FF0000"/>
                </a:solidFill>
              </a:rPr>
              <a:t>that </a:t>
            </a:r>
            <a:r>
              <a:rPr lang="en-US" dirty="0"/>
              <a:t>ate the </a:t>
            </a:r>
            <a:r>
              <a:rPr lang="en-US" dirty="0" smtClean="0"/>
              <a:t>pizza threw up. </a:t>
            </a:r>
          </a:p>
          <a:p>
            <a:pPr marL="0" indent="0">
              <a:buNone/>
            </a:pPr>
            <a:r>
              <a:rPr lang="en-US" dirty="0" smtClean="0"/>
              <a:t>The dogs, </a:t>
            </a:r>
            <a:r>
              <a:rPr lang="en-US" dirty="0">
                <a:solidFill>
                  <a:srgbClr val="0070C0"/>
                </a:solidFill>
              </a:rPr>
              <a:t>w</a:t>
            </a:r>
            <a:r>
              <a:rPr lang="en-US" dirty="0" smtClean="0">
                <a:solidFill>
                  <a:srgbClr val="0070C0"/>
                </a:solidFill>
              </a:rPr>
              <a:t>hich</a:t>
            </a:r>
            <a:r>
              <a:rPr lang="en-US" i="1" dirty="0" smtClean="0">
                <a:solidFill>
                  <a:srgbClr val="0070C0"/>
                </a:solidFill>
              </a:rPr>
              <a:t> </a:t>
            </a:r>
            <a:r>
              <a:rPr lang="en-US" dirty="0"/>
              <a:t>ate the </a:t>
            </a:r>
            <a:r>
              <a:rPr lang="en-US" dirty="0" smtClean="0"/>
              <a:t>pizza, threw up.</a:t>
            </a:r>
          </a:p>
          <a:p>
            <a:endParaRPr lang="en-US" dirty="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1359</TotalTime>
  <Words>945</Words>
  <Application>Microsoft Office PowerPoint</Application>
  <PresentationFormat>On-screen Show (4:3)</PresentationFormat>
  <Paragraphs>72</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Georgia</vt:lpstr>
      <vt:lpstr>Wingdings</vt:lpstr>
      <vt:lpstr>Wingdings 2</vt:lpstr>
      <vt:lpstr>Civic</vt:lpstr>
      <vt:lpstr>That vs. Which (and Who)</vt:lpstr>
      <vt:lpstr>That</vt:lpstr>
      <vt:lpstr>Which</vt:lpstr>
      <vt:lpstr>That vs. Which Changes the Meaning</vt:lpstr>
      <vt:lpstr>Maximize Clarity</vt:lpstr>
      <vt:lpstr>Who</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 vs. Which</dc:title>
  <dc:creator>Taylor Bonno</dc:creator>
  <cp:lastModifiedBy>Beth Kirsner</cp:lastModifiedBy>
  <cp:revision>59</cp:revision>
  <dcterms:created xsi:type="dcterms:W3CDTF">2014-06-18T01:01:31Z</dcterms:created>
  <dcterms:modified xsi:type="dcterms:W3CDTF">2017-06-07T19:50:19Z</dcterms:modified>
</cp:coreProperties>
</file>