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70B"/>
    <a:srgbClr val="5BE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76" autoAdjust="0"/>
  </p:normalViewPr>
  <p:slideViewPr>
    <p:cSldViewPr>
      <p:cViewPr varScale="1">
        <p:scale>
          <a:sx n="87" d="100"/>
          <a:sy n="87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548" y="4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3EC0-200E-4481-B27A-8A1384EFFFA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E62A-6E4C-48F0-9130-25A046427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5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Comparative&amp;oldid=60727808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lesson, we will focus on numerous</a:t>
            </a:r>
            <a:r>
              <a:rPr lang="en-US" baseline="0" dirty="0" smtClean="0"/>
              <a:t> </a:t>
            </a:r>
            <a:r>
              <a:rPr lang="en-US" dirty="0" smtClean="0"/>
              <a:t>aspects</a:t>
            </a:r>
            <a:r>
              <a:rPr lang="en-US" baseline="0" dirty="0" smtClean="0"/>
              <a:t> of word choice.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Since</a:t>
            </a:r>
            <a:r>
              <a:rPr lang="en-US" dirty="0" smtClean="0"/>
              <a:t> and </a:t>
            </a:r>
            <a:r>
              <a:rPr lang="en-US" i="1" dirty="0" smtClean="0"/>
              <a:t>while</a:t>
            </a:r>
            <a:r>
              <a:rPr lang="en-US" dirty="0" smtClean="0"/>
              <a:t> refer to time and should be used exclusively for that purpose.</a:t>
            </a:r>
          </a:p>
          <a:p>
            <a:r>
              <a:rPr lang="en-US" dirty="0" smtClean="0"/>
              <a:t>Sin</a:t>
            </a:r>
            <a:r>
              <a:rPr lang="en-US" i="1" dirty="0" smtClean="0"/>
              <a:t>ce</a:t>
            </a:r>
            <a:r>
              <a:rPr lang="en-US" dirty="0" smtClean="0"/>
              <a:t> refers to the time that has elapsed prior to an event. The use of </a:t>
            </a:r>
            <a:r>
              <a:rPr lang="en-US" i="1" dirty="0" smtClean="0"/>
              <a:t>since</a:t>
            </a:r>
            <a:r>
              <a:rPr lang="en-US" dirty="0" smtClean="0"/>
              <a:t> to mean </a:t>
            </a:r>
            <a:r>
              <a:rPr lang="en-US" i="1" dirty="0" smtClean="0"/>
              <a:t>because</a:t>
            </a:r>
            <a:r>
              <a:rPr lang="en-US" dirty="0" smtClean="0"/>
              <a:t> is incorrect. Substitute </a:t>
            </a:r>
            <a:r>
              <a:rPr lang="en-US" i="1" dirty="0" smtClean="0"/>
              <a:t>because</a:t>
            </a:r>
            <a:r>
              <a:rPr lang="en-US" dirty="0" smtClean="0"/>
              <a:t> when that is what you mean. </a:t>
            </a:r>
          </a:p>
          <a:p>
            <a:r>
              <a:rPr lang="en-US" dirty="0" smtClean="0"/>
              <a:t>Sometimes substituting the phrase</a:t>
            </a:r>
            <a:r>
              <a:rPr lang="en-US" baseline="0" dirty="0" smtClean="0"/>
              <a:t> </a:t>
            </a:r>
            <a:r>
              <a:rPr lang="en-US" i="1" baseline="0" dirty="0" smtClean="0"/>
              <a:t>given that </a:t>
            </a:r>
            <a:r>
              <a:rPr lang="en-US" i="0" baseline="0" dirty="0" smtClean="0"/>
              <a:t>can be appropriate in the place of </a:t>
            </a:r>
            <a:r>
              <a:rPr lang="en-US" i="1" baseline="0" dirty="0" smtClean="0"/>
              <a:t>because</a:t>
            </a:r>
            <a:r>
              <a:rPr lang="en-US" i="0" baseline="0" dirty="0" smtClean="0"/>
              <a:t>, as in this example:</a:t>
            </a:r>
          </a:p>
          <a:p>
            <a:r>
              <a:rPr lang="en-US" dirty="0" smtClean="0"/>
              <a:t>She believed</a:t>
            </a:r>
            <a:r>
              <a:rPr lang="en-US" baseline="0" dirty="0" smtClean="0"/>
              <a:t> the rules were being followed, </a:t>
            </a:r>
            <a:r>
              <a:rPr lang="en-US" i="1" baseline="0" dirty="0" smtClean="0"/>
              <a:t>given that </a:t>
            </a:r>
            <a:r>
              <a:rPr lang="en-US" baseline="0" dirty="0" smtClean="0"/>
              <a:t>the forms had been completed.</a:t>
            </a:r>
          </a:p>
          <a:p>
            <a:endParaRPr lang="en-US" dirty="0" smtClean="0"/>
          </a:p>
          <a:p>
            <a:r>
              <a:rPr lang="en-US" i="1" dirty="0" smtClean="0"/>
              <a:t>While</a:t>
            </a:r>
            <a:r>
              <a:rPr lang="en-US" dirty="0" smtClean="0"/>
              <a:t> refers to things that occur simultaneously. The use of </a:t>
            </a:r>
            <a:r>
              <a:rPr lang="en-US" i="1" dirty="0" smtClean="0"/>
              <a:t>while</a:t>
            </a:r>
            <a:r>
              <a:rPr lang="en-US" dirty="0" smtClean="0"/>
              <a:t> to mean </a:t>
            </a:r>
            <a:r>
              <a:rPr lang="en-US" i="1" dirty="0" smtClean="0"/>
              <a:t>though</a:t>
            </a:r>
            <a:r>
              <a:rPr lang="en-US" dirty="0" smtClean="0"/>
              <a:t> or </a:t>
            </a:r>
            <a:r>
              <a:rPr lang="en-US" i="1" dirty="0" smtClean="0"/>
              <a:t>although</a:t>
            </a:r>
            <a:r>
              <a:rPr lang="en-US" dirty="0" smtClean="0"/>
              <a:t> is incorrect. Substitute </a:t>
            </a:r>
            <a:r>
              <a:rPr lang="en-US" i="1" dirty="0" smtClean="0"/>
              <a:t>though</a:t>
            </a:r>
            <a:r>
              <a:rPr lang="en-US" dirty="0" smtClean="0"/>
              <a:t> or </a:t>
            </a:r>
            <a:r>
              <a:rPr lang="en-US" i="1" dirty="0" smtClean="0"/>
              <a:t>although</a:t>
            </a:r>
            <a:r>
              <a:rPr lang="en-US" dirty="0" smtClean="0"/>
              <a:t> when that is what you mean. </a:t>
            </a:r>
          </a:p>
          <a:p>
            <a:endParaRPr lang="en-US" dirty="0" smtClean="0"/>
          </a:p>
          <a:p>
            <a:r>
              <a:rPr lang="en-US" dirty="0" smtClean="0"/>
              <a:t>For more information </a:t>
            </a:r>
            <a:r>
              <a:rPr lang="en-US" smtClean="0"/>
              <a:t>see</a:t>
            </a:r>
            <a:r>
              <a:rPr lang="en-US" baseline="0" smtClean="0"/>
              <a:t> </a:t>
            </a:r>
            <a:r>
              <a:rPr lang="en-US" baseline="0" smtClean="0"/>
              <a:t>p. </a:t>
            </a:r>
            <a:r>
              <a:rPr lang="en-US" baseline="0" dirty="0" smtClean="0"/>
              <a:t>84 of the APA manual.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4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Sex </a:t>
            </a:r>
            <a:r>
              <a:rPr lang="en-US" i="0" dirty="0" smtClean="0"/>
              <a:t>refers to the biological makeup of an individual,</a:t>
            </a:r>
            <a:r>
              <a:rPr lang="en-US" i="0" baseline="0" dirty="0" smtClean="0"/>
              <a:t> and the words </a:t>
            </a:r>
            <a:r>
              <a:rPr lang="en-US" i="1" baseline="0" dirty="0" smtClean="0"/>
              <a:t>female</a:t>
            </a:r>
            <a:r>
              <a:rPr lang="en-US" i="0" baseline="0" dirty="0" smtClean="0"/>
              <a:t> and </a:t>
            </a:r>
            <a:r>
              <a:rPr lang="en-US" i="1" baseline="0" dirty="0" smtClean="0"/>
              <a:t>male</a:t>
            </a:r>
            <a:r>
              <a:rPr lang="en-US" i="0" baseline="0" dirty="0" smtClean="0"/>
              <a:t> are used to describe someone with XX or XY chromosomes, respectively.</a:t>
            </a:r>
          </a:p>
          <a:p>
            <a:r>
              <a:rPr lang="en-US" i="1" baseline="0" dirty="0" smtClean="0"/>
              <a:t>Gender</a:t>
            </a:r>
            <a:r>
              <a:rPr lang="en-US" baseline="0" dirty="0" smtClean="0"/>
              <a:t> refers to the socially constructed behaviors associated with female and male individuals within a given society.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way APA style dictates the use of female and male can make the distinction between sex and gender even more confusing than it already is. </a:t>
            </a:r>
          </a:p>
          <a:p>
            <a:r>
              <a:rPr lang="en-US" baseline="0" dirty="0" smtClean="0"/>
              <a:t>Simply know that APA style does NOT permit the use of </a:t>
            </a:r>
            <a:r>
              <a:rPr lang="en-US" i="1" baseline="0" dirty="0" smtClean="0"/>
              <a:t>female</a:t>
            </a:r>
            <a:r>
              <a:rPr lang="en-US" baseline="0" dirty="0" smtClean="0"/>
              <a:t> or </a:t>
            </a:r>
            <a:r>
              <a:rPr lang="en-US" i="1" baseline="0" dirty="0" smtClean="0"/>
              <a:t>male</a:t>
            </a:r>
            <a:r>
              <a:rPr lang="en-US" baseline="0" dirty="0" smtClean="0"/>
              <a:t> as nouns. Thus, you can </a:t>
            </a:r>
            <a:r>
              <a:rPr lang="en-US" b="1" baseline="0" dirty="0" smtClean="0">
                <a:solidFill>
                  <a:srgbClr val="FF0000"/>
                </a:solidFill>
              </a:rPr>
              <a:t>NEVER</a:t>
            </a:r>
            <a:r>
              <a:rPr lang="en-US" baseline="0" dirty="0" smtClean="0">
                <a:solidFill>
                  <a:srgbClr val="FF0000"/>
                </a:solidFill>
              </a:rPr>
              <a:t> say</a:t>
            </a:r>
            <a:r>
              <a:rPr lang="en-US" baseline="0" dirty="0" smtClean="0"/>
              <a:t> female</a:t>
            </a:r>
            <a:r>
              <a:rPr lang="en-US" b="1" baseline="0" dirty="0" smtClean="0">
                <a:solidFill>
                  <a:srgbClr val="FF0000"/>
                </a:solidFill>
              </a:rPr>
              <a:t>s</a:t>
            </a:r>
            <a:r>
              <a:rPr lang="en-US" baseline="0" dirty="0" smtClean="0"/>
              <a:t> or male</a:t>
            </a:r>
            <a:r>
              <a:rPr lang="en-US" b="1" baseline="0" dirty="0" smtClean="0">
                <a:solidFill>
                  <a:srgbClr val="FF0000"/>
                </a:solidFill>
              </a:rPr>
              <a:t>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Instead, get in the habit of using female and male only to modify nouns, as in female lab rats, male chimpanzees, female teenagers, etc.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more information see </a:t>
            </a:r>
            <a:r>
              <a:rPr lang="en-US" baseline="0" dirty="0" smtClean="0"/>
              <a:t>p. </a:t>
            </a:r>
            <a:r>
              <a:rPr lang="en-US" baseline="0" dirty="0" smtClean="0"/>
              <a:t>73 in the APA manual.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Comparative adjectives create a “comparison between two (or more) entities or groups of entities in quality, quantity, or degree” (“Comparative,” 2014, </a:t>
            </a:r>
            <a:r>
              <a:rPr lang="en-US" dirty="0" err="1" smtClean="0"/>
              <a:t>para</a:t>
            </a:r>
            <a:r>
              <a:rPr lang="en-US" dirty="0" smtClean="0"/>
              <a:t>. 1). </a:t>
            </a:r>
          </a:p>
          <a:p>
            <a:endParaRPr lang="en-US" dirty="0" smtClean="0"/>
          </a:p>
          <a:p>
            <a:r>
              <a:rPr lang="en-US" dirty="0" smtClean="0"/>
              <a:t>Comparative adjectives</a:t>
            </a:r>
            <a:r>
              <a:rPr lang="en-US" baseline="0" dirty="0" smtClean="0"/>
              <a:t> either: 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end in </a:t>
            </a:r>
            <a:r>
              <a:rPr lang="en-US" dirty="0" smtClean="0"/>
              <a:t>the suffix </a:t>
            </a:r>
            <a:r>
              <a:rPr lang="en-US" i="1" dirty="0" smtClean="0"/>
              <a:t>-</a:t>
            </a:r>
            <a:r>
              <a:rPr lang="en-US" i="1" dirty="0" err="1" smtClean="0"/>
              <a:t>er</a:t>
            </a:r>
            <a:r>
              <a:rPr lang="en-US" dirty="0" smtClean="0"/>
              <a:t> (e.g., smaller) or </a:t>
            </a:r>
          </a:p>
          <a:p>
            <a:pPr marL="228600" indent="-228600">
              <a:buAutoNum type="alphaLcParenBoth"/>
            </a:pPr>
            <a:r>
              <a:rPr lang="en-US" dirty="0" smtClean="0"/>
              <a:t>use a word of comparison (</a:t>
            </a:r>
            <a:r>
              <a:rPr lang="en-US" i="1" dirty="0" smtClean="0"/>
              <a:t>as</a:t>
            </a:r>
            <a:r>
              <a:rPr lang="en-US" dirty="0" smtClean="0"/>
              <a:t>, </a:t>
            </a:r>
            <a:r>
              <a:rPr lang="en-US" i="1" dirty="0" smtClean="0"/>
              <a:t>more</a:t>
            </a:r>
            <a:r>
              <a:rPr lang="en-US" dirty="0" smtClean="0"/>
              <a:t>, </a:t>
            </a:r>
            <a:r>
              <a:rPr lang="en-US" i="1" dirty="0" smtClean="0"/>
              <a:t>less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combined</a:t>
            </a:r>
            <a:r>
              <a:rPr lang="en-US" baseline="0" dirty="0" smtClean="0"/>
              <a:t> with the </a:t>
            </a:r>
            <a:r>
              <a:rPr lang="en-US" dirty="0" smtClean="0"/>
              <a:t>word </a:t>
            </a:r>
            <a:r>
              <a:rPr lang="en-US" i="1" dirty="0" smtClean="0"/>
              <a:t>as</a:t>
            </a:r>
            <a:r>
              <a:rPr lang="en-US" dirty="0" smtClean="0"/>
              <a:t> or </a:t>
            </a:r>
            <a:r>
              <a:rPr lang="en-US" i="1" dirty="0" smtClean="0"/>
              <a:t>than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It is rarely </a:t>
            </a:r>
            <a:r>
              <a:rPr lang="en-US" baseline="0" dirty="0" smtClean="0"/>
              <a:t>acceptable in scientific writing to omit the second portion of the comparison (the part starting with </a:t>
            </a:r>
            <a:r>
              <a:rPr lang="en-US" i="1" baseline="0" dirty="0" smtClean="0">
                <a:solidFill>
                  <a:srgbClr val="FF0000"/>
                </a:solidFill>
              </a:rPr>
              <a:t>than </a:t>
            </a:r>
            <a:r>
              <a:rPr lang="en-US" baseline="0" dirty="0" smtClean="0"/>
              <a:t>or</a:t>
            </a:r>
            <a:r>
              <a:rPr lang="en-US" i="1" baseline="0" dirty="0" smtClean="0"/>
              <a:t> </a:t>
            </a:r>
            <a:r>
              <a:rPr lang="en-US" i="1" baseline="0" dirty="0" smtClean="0">
                <a:solidFill>
                  <a:srgbClr val="FF0000"/>
                </a:solidFill>
              </a:rPr>
              <a:t>as </a:t>
            </a:r>
            <a:r>
              <a:rPr lang="en-US" i="0" baseline="0" dirty="0" smtClean="0"/>
              <a:t>in the sentences above</a:t>
            </a:r>
            <a:r>
              <a:rPr lang="en-US" baseline="0" dirty="0" smtClean="0"/>
              <a:t>). As a rule, you should complete the comparison.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Comparative. (2014, May 6). Retrieved June 3, 2014, from </a:t>
            </a:r>
            <a:r>
              <a:rPr lang="en-US" dirty="0" smtClean="0">
                <a:hlinkClick r:id="rId3"/>
              </a:rPr>
              <a:t>http://en.wikipedia.org/w/index.php?title=Comparative&amp;oldid=607278088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 nouns are things you can count (1 cookie, 2 cookies, 3 cookies), whereas mass nouns are things you can’t count.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Generally, it is appropriate to use </a:t>
            </a:r>
            <a:r>
              <a:rPr lang="en-US" i="1" baseline="0" dirty="0" smtClean="0"/>
              <a:t>fewer</a:t>
            </a:r>
            <a:r>
              <a:rPr lang="en-US" i="0" baseline="0" dirty="0" smtClean="0"/>
              <a:t> with count nouns and </a:t>
            </a:r>
            <a:r>
              <a:rPr lang="en-US" i="1" baseline="0" dirty="0" smtClean="0"/>
              <a:t>less</a:t>
            </a:r>
            <a:r>
              <a:rPr lang="en-US" i="0" baseline="0" dirty="0" smtClean="0"/>
              <a:t> with mass nouns. Likewise, it is usually appropriate to refer to the </a:t>
            </a:r>
            <a:r>
              <a:rPr lang="en-US" i="1" baseline="0" dirty="0" smtClean="0"/>
              <a:t>number of </a:t>
            </a:r>
            <a:r>
              <a:rPr lang="en-US" i="0" baseline="0" dirty="0" smtClean="0"/>
              <a:t>a count noun and the </a:t>
            </a:r>
            <a:r>
              <a:rPr lang="en-US" i="1" baseline="0" dirty="0" smtClean="0"/>
              <a:t>amount of</a:t>
            </a:r>
            <a:r>
              <a:rPr lang="en-US" i="0" baseline="0" dirty="0" smtClean="0"/>
              <a:t> a mass noun. </a:t>
            </a:r>
          </a:p>
          <a:p>
            <a:endParaRPr lang="en-US" i="0" baseline="0" dirty="0" smtClean="0"/>
          </a:p>
          <a:p>
            <a:r>
              <a:rPr lang="en-US" baseline="0" dirty="0" smtClean="0"/>
              <a:t>There is a general exception for units of measurement, so it is considered appropriate to say “less than 5 miles” or “less than $100.”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more information, see Grammar Girl’s discussion of this topic at http://www.quickanddirtytips.com/education/grammar/less-versus-fewer?page=all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8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Grammar Girl (http://www.quickanddirtytips.com/education/grammar/based-off-versus-based-on), people are using the</a:t>
            </a:r>
            <a:r>
              <a:rPr lang="en-US" baseline="0" dirty="0" smtClean="0"/>
              <a:t> preposition </a:t>
            </a:r>
            <a:r>
              <a:rPr lang="en-US" i="1" baseline="0" dirty="0" smtClean="0"/>
              <a:t>off</a:t>
            </a:r>
            <a:r>
              <a:rPr lang="en-US" baseline="0" dirty="0" smtClean="0"/>
              <a:t> with </a:t>
            </a:r>
            <a:r>
              <a:rPr lang="en-US" i="1" baseline="0" dirty="0" smtClean="0"/>
              <a:t>based</a:t>
            </a:r>
            <a:r>
              <a:rPr lang="en-US" baseline="0" dirty="0" smtClean="0"/>
              <a:t> (i.e., based off) quite a bit in recent years, which means you are likely to see or hear this construction, but the correct preposition to use with </a:t>
            </a:r>
            <a:r>
              <a:rPr lang="en-US" b="1" i="1" baseline="0" dirty="0" smtClean="0"/>
              <a:t>based</a:t>
            </a:r>
            <a:r>
              <a:rPr lang="en-US" baseline="0" dirty="0" smtClean="0"/>
              <a:t> is </a:t>
            </a:r>
            <a:r>
              <a:rPr lang="en-US" b="1" i="1" baseline="0" dirty="0" smtClean="0"/>
              <a:t>on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when you mean “relying on.” They are also sometimes adding the word </a:t>
            </a:r>
            <a:r>
              <a:rPr lang="en-US" i="1" baseline="0" dirty="0" smtClean="0"/>
              <a:t>of</a:t>
            </a:r>
            <a:r>
              <a:rPr lang="en-US" i="0" baseline="0" dirty="0" smtClean="0"/>
              <a:t> (i.e., based off of). </a:t>
            </a:r>
          </a:p>
          <a:p>
            <a:r>
              <a:rPr lang="en-US" i="0" baseline="0" dirty="0" smtClean="0"/>
              <a:t>When you are referring to the home of a company, you say that it is </a:t>
            </a:r>
            <a:r>
              <a:rPr lang="en-US" b="1" i="0" baseline="0" dirty="0" smtClean="0"/>
              <a:t>based in </a:t>
            </a:r>
            <a:r>
              <a:rPr lang="en-US" i="0" baseline="0" dirty="0" smtClean="0"/>
              <a:t>a particular location. </a:t>
            </a:r>
          </a:p>
          <a:p>
            <a:endParaRPr lang="en-US" i="0" baseline="0" dirty="0" smtClean="0"/>
          </a:p>
          <a:p>
            <a:r>
              <a:rPr lang="en-US" i="0" dirty="0" smtClean="0"/>
              <a:t>Some</a:t>
            </a:r>
            <a:r>
              <a:rPr lang="en-US" i="0" baseline="0" dirty="0" smtClean="0"/>
              <a:t> verbs can take different prepositions, but each one may convey a slightly different meaning, at least in some circumstances. When discussing research involving human participants, you could describe the research as being conducted </a:t>
            </a:r>
            <a:r>
              <a:rPr lang="en-US" i="1" baseline="0" dirty="0" smtClean="0"/>
              <a:t>on</a:t>
            </a:r>
            <a:r>
              <a:rPr lang="en-US" i="0" baseline="0" dirty="0" smtClean="0"/>
              <a:t> participants, but this conveys less of a sense of the consensual cooperation than researchers strive to achieve with research participants. Using the preposition </a:t>
            </a:r>
            <a:r>
              <a:rPr lang="en-US" i="1" baseline="0" dirty="0" smtClean="0"/>
              <a:t>with</a:t>
            </a:r>
            <a:r>
              <a:rPr lang="en-US" i="0" baseline="0" dirty="0" smtClean="0"/>
              <a:t> carries more of a sense that the participants are part of a team effort to obtain valuable knowledge.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For additional resources and practice, see:</a:t>
            </a:r>
          </a:p>
          <a:p>
            <a:endParaRPr lang="en-US" i="0" baseline="0" dirty="0" smtClean="0"/>
          </a:p>
          <a:p>
            <a:r>
              <a:rPr lang="en-US" i="0" dirty="0" smtClean="0"/>
              <a:t>The Purdue Online Writing Lab:</a:t>
            </a:r>
            <a:r>
              <a:rPr lang="en-US" i="0" baseline="0" dirty="0" smtClean="0"/>
              <a:t>    </a:t>
            </a:r>
            <a:r>
              <a:rPr lang="en-US" i="0" dirty="0" smtClean="0"/>
              <a:t>https://owl.english.purdue.edu/owl/resource/594/1/</a:t>
            </a:r>
          </a:p>
          <a:p>
            <a:endParaRPr lang="en-US" i="0" dirty="0" smtClean="0"/>
          </a:p>
          <a:p>
            <a:r>
              <a:rPr lang="en-US" i="0" dirty="0" smtClean="0"/>
              <a:t>Practice</a:t>
            </a:r>
            <a:r>
              <a:rPr lang="en-US" i="0" baseline="0" dirty="0" smtClean="0"/>
              <a:t> exercises from the </a:t>
            </a:r>
            <a:r>
              <a:rPr lang="en-US" dirty="0" smtClean="0"/>
              <a:t>Language and Learning Unit, Queen Mary, University of London:    </a:t>
            </a:r>
            <a:r>
              <a:rPr lang="en-US" i="0" dirty="0" smtClean="0"/>
              <a:t>http://aeo.sllf.qmul.ac.uk/Files/Prepositions/prepositions.html</a:t>
            </a:r>
          </a:p>
          <a:p>
            <a:endParaRPr lang="en-US" i="0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3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Fogarty,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 (2010, February 4). </a:t>
            </a:r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"Between" versus “among“. Retrieved from the Quick and Dirty Tips website: http://www.quickanddirtytips.com/education/grammar/between-versus-among?page=all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writing a conditional sentence, the word </a:t>
            </a:r>
            <a:r>
              <a:rPr lang="en-US" i="1" baseline="0" dirty="0" smtClean="0"/>
              <a:t>then</a:t>
            </a:r>
            <a:r>
              <a:rPr lang="en-US" baseline="0" dirty="0" smtClean="0"/>
              <a:t> can often be left out, but it must be implied, as it is in the sentences in which the word </a:t>
            </a:r>
            <a:r>
              <a:rPr lang="en-US" i="1" baseline="0" dirty="0" smtClean="0">
                <a:solidFill>
                  <a:schemeClr val="bg1">
                    <a:lumMod val="65000"/>
                  </a:schemeClr>
                </a:solidFill>
              </a:rPr>
              <a:t>then</a:t>
            </a:r>
            <a:r>
              <a:rPr lang="en-US" i="0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i="0" baseline="0" dirty="0" smtClean="0"/>
              <a:t>is shown in </a:t>
            </a:r>
            <a:r>
              <a:rPr lang="en-US" i="0" baseline="0" dirty="0" smtClean="0">
                <a:solidFill>
                  <a:schemeClr val="bg1">
                    <a:lumMod val="65000"/>
                  </a:schemeClr>
                </a:solidFill>
              </a:rPr>
              <a:t>gray</a:t>
            </a:r>
            <a:r>
              <a:rPr lang="en-US" i="0" baseline="0" dirty="0" smtClean="0"/>
              <a:t> above.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 the examples on the right side of the slide, the words </a:t>
            </a:r>
            <a:r>
              <a:rPr lang="en-US" i="1" baseline="0" dirty="0" smtClean="0">
                <a:solidFill>
                  <a:schemeClr val="bg1">
                    <a:lumMod val="65000"/>
                  </a:schemeClr>
                </a:solidFill>
              </a:rPr>
              <a:t>or not</a:t>
            </a:r>
            <a:r>
              <a:rPr lang="en-US" i="0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i="0" baseline="0" dirty="0" smtClean="0"/>
              <a:t>can be omitted, but in some cases, they must be included, such as:</a:t>
            </a:r>
            <a:endParaRPr lang="en-US" baseline="0" dirty="0" smtClean="0"/>
          </a:p>
          <a:p>
            <a:r>
              <a:rPr lang="en-US" baseline="0" dirty="0" smtClean="0"/>
              <a:t>Whether you can attend the meeting </a:t>
            </a:r>
            <a:r>
              <a:rPr lang="en-US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not</a:t>
            </a:r>
            <a:r>
              <a:rPr lang="en-US" baseline="0" dirty="0" smtClean="0"/>
              <a:t>, please reply to this email.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Grammar Girl for further explanation: http://www.quickanddirtytips.com/education/grammar/if-versus-whether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abbreviations i.e. and e.g. are always used within parentheses and are </a:t>
            </a:r>
            <a:r>
              <a:rPr lang="en-US" b="1" baseline="0" dirty="0" smtClean="0"/>
              <a:t>always followed by a comma </a:t>
            </a:r>
            <a:r>
              <a:rPr lang="en-US" baseline="0" dirty="0" smtClean="0"/>
              <a:t>before the synonym or example is given.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p. 108 in the APA Manual.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1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FF0000"/>
                </a:solidFill>
              </a:rPr>
              <a:t>Than</a:t>
            </a:r>
            <a:r>
              <a:rPr lang="en-US" i="0" baseline="0" dirty="0" smtClean="0">
                <a:solidFill>
                  <a:srgbClr val="FF0000"/>
                </a:solidFill>
              </a:rPr>
              <a:t> vs. then. (</a:t>
            </a:r>
            <a:r>
              <a:rPr lang="en-US" i="0" baseline="0" dirty="0" err="1" smtClean="0">
                <a:solidFill>
                  <a:srgbClr val="FF0000"/>
                </a:solidFill>
              </a:rPr>
              <a:t>n.d.</a:t>
            </a:r>
            <a:r>
              <a:rPr lang="en-US" i="0" baseline="0" dirty="0" smtClean="0">
                <a:solidFill>
                  <a:srgbClr val="FF0000"/>
                </a:solidFill>
              </a:rPr>
              <a:t>). </a:t>
            </a:r>
            <a:r>
              <a:rPr lang="en-US" i="1" dirty="0" smtClean="0">
                <a:solidFill>
                  <a:srgbClr val="FF0000"/>
                </a:solidFill>
              </a:rPr>
              <a:t>Retrieved</a:t>
            </a:r>
            <a:r>
              <a:rPr lang="en-US" i="1" baseline="0" dirty="0" smtClean="0">
                <a:solidFill>
                  <a:srgbClr val="FF0000"/>
                </a:solidFill>
              </a:rPr>
              <a:t> from the E Learn English Language website: </a:t>
            </a:r>
            <a:r>
              <a:rPr lang="en-US" i="1" dirty="0" smtClean="0">
                <a:solidFill>
                  <a:srgbClr val="FF0000"/>
                </a:solidFill>
              </a:rPr>
              <a:t>http://www.elearnenglishlanguage.com/blog/english-mistakes/than-vs-then/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Is he</a:t>
            </a:r>
            <a:r>
              <a:rPr lang="en-US" baseline="0" dirty="0" smtClean="0">
                <a:solidFill>
                  <a:schemeClr val="tx1"/>
                </a:solidFill>
              </a:rPr>
              <a:t> smarter </a:t>
            </a:r>
            <a:r>
              <a:rPr lang="en-US" dirty="0" smtClean="0">
                <a:solidFill>
                  <a:schemeClr val="tx1"/>
                </a:solidFill>
              </a:rPr>
              <a:t>than you?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Yes, he is smarter than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en-US" baseline="0" dirty="0" smtClean="0">
                <a:solidFill>
                  <a:schemeClr val="tx1"/>
                </a:solidFill>
              </a:rPr>
              <a:t> (</a:t>
            </a:r>
            <a:r>
              <a:rPr lang="en-US" baseline="0" dirty="0" smtClean="0">
                <a:solidFill>
                  <a:schemeClr val="bg1">
                    <a:lumMod val="75000"/>
                  </a:schemeClr>
                </a:solidFill>
              </a:rPr>
              <a:t>am</a:t>
            </a:r>
            <a:r>
              <a:rPr lang="en-US" baseline="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dirty="0" smtClean="0"/>
              <a:t>Because the word </a:t>
            </a:r>
            <a:r>
              <a:rPr lang="en-US" i="1" dirty="0" smtClean="0"/>
              <a:t>am</a:t>
            </a:r>
            <a:r>
              <a:rPr lang="en-US" i="0" dirty="0" smtClean="0"/>
              <a:t> is implied in the sentence above, the object of the comparison should be </a:t>
            </a:r>
            <a:r>
              <a:rPr lang="en-US" i="1" dirty="0" smtClean="0"/>
              <a:t>I</a:t>
            </a:r>
            <a:r>
              <a:rPr lang="en-US" i="0" dirty="0" smtClean="0"/>
              <a:t>,</a:t>
            </a:r>
            <a:r>
              <a:rPr lang="en-US" i="0" baseline="0" dirty="0" smtClean="0"/>
              <a:t> but many English speakers mistakenly use </a:t>
            </a:r>
            <a:r>
              <a:rPr lang="en-US" i="1" baseline="0" dirty="0" smtClean="0"/>
              <a:t>me</a:t>
            </a:r>
            <a:r>
              <a:rPr lang="en-US" i="0" baseline="0" dirty="0" smtClean="0"/>
              <a:t> in this situation. </a:t>
            </a:r>
            <a:endParaRPr lang="en-US" i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2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Animals can consume food, but we</a:t>
            </a:r>
            <a:r>
              <a:rPr lang="en-US" baseline="0" dirty="0" smtClean="0"/>
              <a:t> should not attribute human emotions to them.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researcher can obtain results, but an inanimate entity, such as a study, cannot do so.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Results, figures, and tables are all able to </a:t>
            </a:r>
            <a:r>
              <a:rPr lang="en-US" b="1" i="1" baseline="0" dirty="0" smtClean="0"/>
              <a:t>show</a:t>
            </a:r>
            <a:r>
              <a:rPr lang="en-US" baseline="0" dirty="0" smtClean="0"/>
              <a:t> or </a:t>
            </a:r>
            <a:r>
              <a:rPr lang="en-US" b="1" i="1" baseline="0" dirty="0" smtClean="0"/>
              <a:t>indicate</a:t>
            </a:r>
            <a:r>
              <a:rPr lang="en-US" baseline="0" dirty="0" smtClean="0"/>
              <a:t> things.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p. 69 of the APA Manual for more examples.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9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95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Comparative adjectives</a:t>
            </a:r>
          </a:p>
          <a:p>
            <a:endParaRPr lang="en-US" dirty="0" smtClean="0"/>
          </a:p>
          <a:p>
            <a:r>
              <a:rPr lang="en-US" dirty="0" smtClean="0"/>
              <a:t>Prepositions</a:t>
            </a:r>
          </a:p>
          <a:p>
            <a:endParaRPr lang="en-US" dirty="0"/>
          </a:p>
          <a:p>
            <a:pPr>
              <a:lnSpc>
                <a:spcPct val="160000"/>
              </a:lnSpc>
            </a:pPr>
            <a:r>
              <a:rPr lang="en-US" dirty="0" smtClean="0"/>
              <a:t>Between vs. among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If vs. whether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i.e. vs. e.g.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Then vs. than</a:t>
            </a:r>
          </a:p>
          <a:p>
            <a:endParaRPr lang="en-US" dirty="0"/>
          </a:p>
          <a:p>
            <a:r>
              <a:rPr lang="en-US" dirty="0" smtClean="0"/>
              <a:t>Anthropomorphism</a:t>
            </a:r>
          </a:p>
          <a:p>
            <a:endParaRPr lang="en-US" dirty="0"/>
          </a:p>
          <a:p>
            <a:r>
              <a:rPr lang="en-US" dirty="0" smtClean="0"/>
              <a:t>Since and While</a:t>
            </a:r>
          </a:p>
          <a:p>
            <a:endParaRPr lang="en-US" dirty="0"/>
          </a:p>
          <a:p>
            <a:r>
              <a:rPr lang="en-US" dirty="0" smtClean="0"/>
              <a:t>Sex and Gender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70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and 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Since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i="1" dirty="0">
                <a:solidFill>
                  <a:srgbClr val="FF0000"/>
                </a:solidFill>
              </a:rPr>
              <a:t>while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refer to time and should be used exclusively for that purpose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are not interchangeable with </a:t>
            </a:r>
            <a:r>
              <a:rPr lang="en-US" i="1" dirty="0" smtClean="0">
                <a:solidFill>
                  <a:srgbClr val="0070C0"/>
                </a:solidFill>
              </a:rPr>
              <a:t>because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rgbClr val="0070C0"/>
                </a:solidFill>
              </a:rPr>
              <a:t>though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i="1" dirty="0" smtClean="0">
                <a:solidFill>
                  <a:srgbClr val="0070C0"/>
                </a:solidFill>
              </a:rPr>
              <a:t>although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i="1" dirty="0" smtClean="0">
                <a:solidFill>
                  <a:srgbClr val="FF0000"/>
                </a:solidFill>
              </a:rPr>
              <a:t>Since</a:t>
            </a:r>
            <a:r>
              <a:rPr lang="en-US" dirty="0" smtClean="0"/>
              <a:t> refers to time elapsed between a prior event and the current moment</a:t>
            </a:r>
          </a:p>
          <a:p>
            <a:r>
              <a:rPr lang="en-US" sz="2300" dirty="0" smtClean="0">
                <a:solidFill>
                  <a:srgbClr val="FF0000"/>
                </a:solidFill>
              </a:rPr>
              <a:t>Since</a:t>
            </a:r>
            <a:r>
              <a:rPr lang="en-US" sz="2300" dirty="0" smtClean="0"/>
              <a:t> I got home from work, I’ve been studying.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dirty="0" smtClean="0"/>
              <a:t>Use </a:t>
            </a:r>
            <a:r>
              <a:rPr lang="en-US" i="1" dirty="0" smtClean="0">
                <a:solidFill>
                  <a:srgbClr val="0070C0"/>
                </a:solidFill>
              </a:rPr>
              <a:t>because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when you mean as a result of the prior event: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Because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 studied so late, I got almost no sleep.</a:t>
            </a:r>
            <a:endParaRPr lang="en-US" sz="2400" dirty="0"/>
          </a:p>
          <a:p>
            <a:endParaRPr lang="en-US" dirty="0" smtClean="0"/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i="1" dirty="0" smtClean="0">
                <a:solidFill>
                  <a:srgbClr val="FF0000"/>
                </a:solidFill>
              </a:rPr>
              <a:t>While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 </a:t>
            </a:r>
            <a:r>
              <a:rPr lang="en-US" dirty="0" smtClean="0"/>
              <a:t>simultaneous events</a:t>
            </a:r>
            <a:endParaRPr lang="en-US" dirty="0"/>
          </a:p>
          <a:p>
            <a:r>
              <a:rPr lang="en-US" sz="2300" dirty="0" smtClean="0">
                <a:solidFill>
                  <a:srgbClr val="FF0000"/>
                </a:solidFill>
              </a:rPr>
              <a:t>While </a:t>
            </a:r>
            <a:r>
              <a:rPr lang="en-US" sz="2300" dirty="0" smtClean="0"/>
              <a:t>I cooked dinner, I listened to the news.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en-US" dirty="0"/>
              <a:t>Use </a:t>
            </a:r>
            <a:r>
              <a:rPr lang="en-US" i="1" dirty="0" smtClean="0">
                <a:solidFill>
                  <a:srgbClr val="0070C0"/>
                </a:solidFill>
              </a:rPr>
              <a:t>though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although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when </a:t>
            </a:r>
            <a:r>
              <a:rPr lang="en-US" dirty="0"/>
              <a:t>you mean </a:t>
            </a:r>
            <a:r>
              <a:rPr lang="en-US" i="1" dirty="0" smtClean="0">
                <a:solidFill>
                  <a:srgbClr val="0070C0"/>
                </a:solidFill>
              </a:rPr>
              <a:t>in spite of the fact that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sz="2400" b="1" dirty="0" smtClean="0">
                <a:solidFill>
                  <a:srgbClr val="0070C0"/>
                </a:solidFill>
              </a:rPr>
              <a:t>Although </a:t>
            </a:r>
            <a:r>
              <a:rPr lang="en-US" sz="2400" dirty="0" smtClean="0"/>
              <a:t>I </a:t>
            </a:r>
            <a:r>
              <a:rPr lang="en-US" sz="2400" dirty="0"/>
              <a:t>studied </a:t>
            </a:r>
            <a:r>
              <a:rPr lang="en-US" sz="2400" dirty="0" smtClean="0"/>
              <a:t>for a long time, </a:t>
            </a:r>
            <a:r>
              <a:rPr lang="en-US" sz="2400" dirty="0"/>
              <a:t>I </a:t>
            </a:r>
            <a:r>
              <a:rPr lang="en-US" sz="2400" dirty="0" smtClean="0"/>
              <a:t>earned a disappointing grade.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Though</a:t>
            </a:r>
            <a:r>
              <a:rPr lang="en-US" sz="2400" dirty="0" smtClean="0"/>
              <a:t> I went to the party, I wish I had stayed home.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717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 Chromosomes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XY Chromosomes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Nouns: girl, woman</a:t>
            </a:r>
          </a:p>
          <a:p>
            <a:r>
              <a:rPr lang="en-US" dirty="0" smtClean="0"/>
              <a:t>Adjective: female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A 9-year-old </a:t>
            </a:r>
            <a:r>
              <a:rPr lang="en-US" b="1" dirty="0" smtClean="0"/>
              <a:t>girl</a:t>
            </a:r>
            <a:r>
              <a:rPr lang="en-US" dirty="0" smtClean="0"/>
              <a:t> was one of 20 </a:t>
            </a:r>
            <a:r>
              <a:rPr lang="en-US" b="1" dirty="0" smtClean="0"/>
              <a:t>female</a:t>
            </a:r>
            <a:r>
              <a:rPr lang="en-US" dirty="0" smtClean="0"/>
              <a:t> participants.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Nouns: boy, man</a:t>
            </a:r>
          </a:p>
          <a:p>
            <a:r>
              <a:rPr lang="en-US" dirty="0"/>
              <a:t>Adjective: male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Eighteen </a:t>
            </a:r>
            <a:r>
              <a:rPr lang="en-US" b="1" dirty="0" smtClean="0"/>
              <a:t>male</a:t>
            </a:r>
            <a:r>
              <a:rPr lang="en-US" dirty="0" smtClean="0"/>
              <a:t> teenagers (</a:t>
            </a:r>
            <a:r>
              <a:rPr lang="en-US" i="1" dirty="0" smtClean="0"/>
              <a:t>M</a:t>
            </a:r>
            <a:r>
              <a:rPr lang="en-US" baseline="-25000" dirty="0" smtClean="0"/>
              <a:t>age</a:t>
            </a:r>
            <a:r>
              <a:rPr lang="en-US" i="1" dirty="0" smtClean="0"/>
              <a:t> </a:t>
            </a:r>
            <a:r>
              <a:rPr lang="en-US" dirty="0" smtClean="0"/>
              <a:t>= 14.56 years) completed the experimental protocol. 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and 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6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Editorialize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Editorializing = expressing opinions</a:t>
            </a:r>
          </a:p>
          <a:p>
            <a:r>
              <a:rPr lang="en-US" dirty="0" smtClean="0"/>
              <a:t>In APA style, you are expected to state facts and to make logical connections among facts</a:t>
            </a:r>
          </a:p>
          <a:p>
            <a:r>
              <a:rPr lang="en-US" dirty="0" smtClean="0"/>
              <a:t>Thus, you should avoid using phrases that indicate expression of opinion, such as “I believe” or “I think”</a:t>
            </a:r>
          </a:p>
          <a:p>
            <a:endParaRPr lang="en-US" dirty="0" smtClean="0"/>
          </a:p>
          <a:p>
            <a:r>
              <a:rPr lang="en-US" dirty="0"/>
              <a:t>Predictions are not the same as opinions:</a:t>
            </a:r>
          </a:p>
          <a:p>
            <a:pPr lvl="1"/>
            <a:r>
              <a:rPr lang="en-US" sz="2000" dirty="0"/>
              <a:t>Predictions are based on logical connections between existing facts</a:t>
            </a:r>
          </a:p>
          <a:p>
            <a:endParaRPr lang="en-US" dirty="0"/>
          </a:p>
          <a:p>
            <a:r>
              <a:rPr lang="en-US" sz="2600" dirty="0" smtClean="0"/>
              <a:t>It is okay to express </a:t>
            </a:r>
            <a:r>
              <a:rPr lang="en-US" sz="2600" dirty="0" smtClean="0">
                <a:solidFill>
                  <a:srgbClr val="FF0000"/>
                </a:solidFill>
              </a:rPr>
              <a:t>caution</a:t>
            </a:r>
            <a:r>
              <a:rPr lang="en-US" sz="2600" dirty="0" smtClean="0"/>
              <a:t> (or </a:t>
            </a:r>
            <a:r>
              <a:rPr lang="en-US" sz="2600" dirty="0" smtClean="0">
                <a:solidFill>
                  <a:srgbClr val="22770B"/>
                </a:solidFill>
              </a:rPr>
              <a:t>certainty</a:t>
            </a:r>
            <a:r>
              <a:rPr lang="en-US" sz="2600" dirty="0" smtClean="0"/>
              <a:t>) about the reliability of the facts you report and the logical connections you make</a:t>
            </a:r>
          </a:p>
          <a:p>
            <a:pPr lvl="1"/>
            <a:r>
              <a:rPr lang="en-US" sz="2100" dirty="0" smtClean="0"/>
              <a:t>“The results </a:t>
            </a:r>
            <a:r>
              <a:rPr lang="en-US" sz="2100" dirty="0" smtClean="0">
                <a:solidFill>
                  <a:srgbClr val="FF0000"/>
                </a:solidFill>
              </a:rPr>
              <a:t>may</a:t>
            </a:r>
            <a:r>
              <a:rPr lang="en-US" sz="2100" dirty="0" smtClean="0"/>
              <a:t> / </a:t>
            </a:r>
            <a:r>
              <a:rPr lang="en-US" sz="2100" dirty="0" smtClean="0">
                <a:solidFill>
                  <a:srgbClr val="22770B"/>
                </a:solidFill>
              </a:rPr>
              <a:t>clearly </a:t>
            </a:r>
            <a:r>
              <a:rPr lang="en-US" sz="2100" dirty="0" smtClean="0"/>
              <a:t>indicate …”</a:t>
            </a:r>
          </a:p>
          <a:p>
            <a:pPr lvl="1"/>
            <a:r>
              <a:rPr lang="en-US" sz="2100" dirty="0" smtClean="0"/>
              <a:t>“The authors </a:t>
            </a:r>
            <a:r>
              <a:rPr lang="en-US" sz="2100" dirty="0" smtClean="0">
                <a:solidFill>
                  <a:srgbClr val="FF0000"/>
                </a:solidFill>
              </a:rPr>
              <a:t>suggest</a:t>
            </a:r>
            <a:r>
              <a:rPr lang="en-US" sz="2100" dirty="0" smtClean="0"/>
              <a:t> / </a:t>
            </a:r>
            <a:r>
              <a:rPr lang="en-US" sz="2100" dirty="0" smtClean="0">
                <a:solidFill>
                  <a:srgbClr val="22770B"/>
                </a:solidFill>
              </a:rPr>
              <a:t>argue</a:t>
            </a:r>
            <a:r>
              <a:rPr lang="en-US" sz="2100" dirty="0" smtClean="0"/>
              <a:t> that …”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111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 A created a </a:t>
            </a:r>
            <a:r>
              <a:rPr lang="en-US" b="1" dirty="0" smtClean="0"/>
              <a:t>lower/higher</a:t>
            </a:r>
            <a:r>
              <a:rPr lang="en-US" dirty="0" smtClean="0"/>
              <a:t> threshold for inducing an action potential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Condition B.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smaller/larger</a:t>
            </a:r>
            <a:r>
              <a:rPr lang="en-US" dirty="0" smtClean="0"/>
              <a:t> number of children waited the full duration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ate the marshmallow immediately.</a:t>
            </a:r>
          </a:p>
          <a:p>
            <a:r>
              <a:rPr lang="en-US" dirty="0" smtClean="0"/>
              <a:t>The mice in Group 1 consumed </a:t>
            </a:r>
            <a:r>
              <a:rPr lang="en-US" b="1" dirty="0" smtClean="0"/>
              <a:t>less/more </a:t>
            </a:r>
            <a:r>
              <a:rPr lang="en-US" dirty="0" smtClean="0"/>
              <a:t>cocaine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the mice in Group 2.</a:t>
            </a:r>
          </a:p>
          <a:p>
            <a:r>
              <a:rPr lang="en-US" dirty="0" smtClean="0"/>
              <a:t>Participants in the experimental group exercised </a:t>
            </a:r>
            <a:r>
              <a:rPr lang="en-US" b="1" dirty="0" smtClean="0"/>
              <a:t>the same </a:t>
            </a:r>
            <a:r>
              <a:rPr lang="en-US" dirty="0" smtClean="0"/>
              <a:t>number of times per week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participants in the control group.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Count</a:t>
            </a:r>
            <a:r>
              <a:rPr lang="en-US" b="1" dirty="0"/>
              <a:t> nouns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cookie       bubble      leaf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fewer</a:t>
            </a:r>
            <a:r>
              <a:rPr lang="en-US" dirty="0" smtClean="0"/>
              <a:t> cookies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fewer</a:t>
            </a:r>
            <a:r>
              <a:rPr lang="en-US" dirty="0" smtClean="0"/>
              <a:t> bubbles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fewer</a:t>
            </a:r>
            <a:r>
              <a:rPr lang="en-US" dirty="0" smtClean="0"/>
              <a:t> leaves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/>
              <a:t>cookies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/>
              <a:t>bubbles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number of </a:t>
            </a:r>
            <a:r>
              <a:rPr lang="en-US" dirty="0" smtClean="0"/>
              <a:t>leaves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Mass</a:t>
            </a:r>
            <a:r>
              <a:rPr lang="en-US" b="1" dirty="0" smtClean="0"/>
              <a:t> </a:t>
            </a:r>
            <a:r>
              <a:rPr lang="en-US" b="1" dirty="0"/>
              <a:t>nouns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milk          air        fire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less</a:t>
            </a:r>
            <a:r>
              <a:rPr lang="en-US" dirty="0" smtClean="0"/>
              <a:t> milk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less</a:t>
            </a:r>
            <a:r>
              <a:rPr lang="en-US" dirty="0" smtClean="0"/>
              <a:t> air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less</a:t>
            </a:r>
            <a:r>
              <a:rPr lang="en-US" dirty="0" smtClean="0"/>
              <a:t> fire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amount </a:t>
            </a:r>
            <a:r>
              <a:rPr lang="en-US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 smtClean="0"/>
              <a:t>milk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amount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/>
              <a:t>air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amount of </a:t>
            </a:r>
            <a:r>
              <a:rPr lang="en-US" dirty="0" smtClean="0"/>
              <a:t>fire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argument is </a:t>
            </a:r>
            <a:r>
              <a:rPr lang="en-US" b="1" dirty="0" smtClean="0"/>
              <a:t>based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/>
              <a:t> </a:t>
            </a:r>
            <a:r>
              <a:rPr lang="en-US" dirty="0" smtClean="0"/>
              <a:t>very sound logic.</a:t>
            </a:r>
          </a:p>
          <a:p>
            <a:pPr lvl="1"/>
            <a:r>
              <a:rPr lang="en-US" b="1" dirty="0" smtClean="0"/>
              <a:t>Not:</a:t>
            </a:r>
            <a:r>
              <a:rPr lang="en-US" dirty="0" smtClean="0"/>
              <a:t> </a:t>
            </a:r>
            <a:r>
              <a:rPr lang="en-US" b="1" dirty="0"/>
              <a:t>based</a:t>
            </a:r>
            <a:r>
              <a:rPr lang="en-US" dirty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off </a:t>
            </a:r>
            <a:r>
              <a:rPr lang="en-US" strike="sngStrike" dirty="0" smtClean="0">
                <a:solidFill>
                  <a:srgbClr val="C00000"/>
                </a:solidFill>
              </a:rPr>
              <a:t>of</a:t>
            </a:r>
            <a:r>
              <a:rPr lang="en-US" dirty="0" smtClean="0"/>
              <a:t>, </a:t>
            </a:r>
            <a:r>
              <a:rPr lang="en-US" b="1" dirty="0"/>
              <a:t>based</a:t>
            </a:r>
            <a:r>
              <a:rPr lang="en-US" dirty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around</a:t>
            </a:r>
          </a:p>
          <a:p>
            <a:pPr lvl="1"/>
            <a:r>
              <a:rPr lang="en-US" dirty="0" smtClean="0"/>
              <a:t>But, Delta Airlines is </a:t>
            </a:r>
            <a:r>
              <a:rPr lang="en-US" b="1" dirty="0" smtClean="0"/>
              <a:t>based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Atlanta.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psychology research has been </a:t>
            </a:r>
            <a:r>
              <a:rPr lang="en-US" b="1" dirty="0" smtClean="0"/>
              <a:t>conducted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smtClean="0"/>
              <a:t>undergraduate students.</a:t>
            </a:r>
          </a:p>
          <a:p>
            <a:pPr lvl="1"/>
            <a:r>
              <a:rPr lang="en-US" b="1" dirty="0" smtClean="0"/>
              <a:t>Not:</a:t>
            </a:r>
            <a:r>
              <a:rPr lang="en-US" dirty="0" smtClean="0"/>
              <a:t> </a:t>
            </a:r>
            <a:r>
              <a:rPr lang="en-US" b="1" dirty="0" smtClean="0"/>
              <a:t>conducted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/>
              <a:t>conducted</a:t>
            </a:r>
            <a:r>
              <a:rPr lang="en-US" dirty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using</a:t>
            </a:r>
            <a:r>
              <a:rPr lang="en-US" dirty="0" smtClean="0"/>
              <a:t>, </a:t>
            </a:r>
            <a:r>
              <a:rPr lang="en-US" b="1" dirty="0" smtClean="0"/>
              <a:t>done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72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vs. Among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Between</a:t>
            </a:r>
            <a:r>
              <a:rPr lang="en-US" sz="3400" dirty="0" smtClean="0"/>
              <a:t> is usually used to refer to </a:t>
            </a:r>
            <a:r>
              <a:rPr lang="en-US" sz="3400" b="1" dirty="0" smtClean="0"/>
              <a:t>two</a:t>
            </a:r>
            <a:r>
              <a:rPr lang="en-US" sz="3400" dirty="0" smtClean="0"/>
              <a:t> people or things</a:t>
            </a:r>
          </a:p>
          <a:p>
            <a:r>
              <a:rPr lang="en-US" sz="3400" dirty="0" smtClean="0"/>
              <a:t>More specifically, use </a:t>
            </a:r>
            <a:r>
              <a:rPr lang="en-US" sz="3400" dirty="0" smtClean="0">
                <a:solidFill>
                  <a:srgbClr val="FF0000"/>
                </a:solidFill>
              </a:rPr>
              <a:t>between </a:t>
            </a:r>
            <a:r>
              <a:rPr lang="en-US" sz="3400" dirty="0" smtClean="0"/>
              <a:t>when you are referring to “distinct, individual items even if there are more than two of them” (“Between” vs. “Among,” 2010, para. 3)</a:t>
            </a:r>
          </a:p>
          <a:p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 smtClean="0"/>
              <a:t>Participants chose </a:t>
            </a:r>
            <a:r>
              <a:rPr lang="en-US" sz="2900" dirty="0" smtClean="0">
                <a:solidFill>
                  <a:srgbClr val="FF0000"/>
                </a:solidFill>
              </a:rPr>
              <a:t>between</a:t>
            </a:r>
            <a:r>
              <a:rPr lang="en-US" sz="2900" dirty="0" smtClean="0"/>
              <a:t> two tasks.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 smtClean="0"/>
              <a:t>Diners chose </a:t>
            </a:r>
            <a:r>
              <a:rPr lang="en-US" sz="2900" dirty="0" smtClean="0">
                <a:solidFill>
                  <a:srgbClr val="FF0000"/>
                </a:solidFill>
              </a:rPr>
              <a:t>between</a:t>
            </a:r>
            <a:r>
              <a:rPr lang="en-US" sz="2900" dirty="0" smtClean="0"/>
              <a:t> steak, lobster, and salmon.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/>
              <a:t>Participant characteristics were balanced </a:t>
            </a:r>
            <a:r>
              <a:rPr lang="en-US" sz="2900" dirty="0" smtClean="0">
                <a:solidFill>
                  <a:srgbClr val="FF0000"/>
                </a:solidFill>
              </a:rPr>
              <a:t>between </a:t>
            </a:r>
            <a:r>
              <a:rPr lang="en-US" sz="2900" dirty="0" smtClean="0"/>
              <a:t>the </a:t>
            </a:r>
            <a:r>
              <a:rPr lang="en-US" sz="2900" dirty="0"/>
              <a:t>four conditions by random assignment.</a:t>
            </a:r>
          </a:p>
          <a:p>
            <a:pPr marL="0" indent="0">
              <a:lnSpc>
                <a:spcPct val="170000"/>
              </a:lnSpc>
              <a:buNone/>
            </a:pP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rgbClr val="0070C0"/>
                </a:solidFill>
              </a:rPr>
              <a:t>Among</a:t>
            </a:r>
            <a:r>
              <a:rPr lang="en-US" sz="3400" dirty="0" smtClean="0"/>
              <a:t> is usually used to refer to </a:t>
            </a:r>
            <a:r>
              <a:rPr lang="en-US" sz="3400" b="1" dirty="0" smtClean="0"/>
              <a:t>three or more </a:t>
            </a:r>
            <a:r>
              <a:rPr lang="en-US" sz="3400" dirty="0" smtClean="0"/>
              <a:t>people or things</a:t>
            </a:r>
          </a:p>
          <a:p>
            <a:r>
              <a:rPr lang="en-US" sz="3400" dirty="0" smtClean="0"/>
              <a:t>More specifically, use </a:t>
            </a:r>
            <a:r>
              <a:rPr lang="en-US" sz="3400" dirty="0" smtClean="0">
                <a:solidFill>
                  <a:srgbClr val="0070C0"/>
                </a:solidFill>
              </a:rPr>
              <a:t>among</a:t>
            </a:r>
            <a:r>
              <a:rPr lang="en-US" sz="3400" dirty="0" smtClean="0"/>
              <a:t> when you are not referring to distinct items, but to collective entities or groups. </a:t>
            </a:r>
          </a:p>
          <a:p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 smtClean="0"/>
              <a:t>She chose </a:t>
            </a:r>
            <a:r>
              <a:rPr lang="en-US" sz="2900" dirty="0" smtClean="0">
                <a:solidFill>
                  <a:srgbClr val="0070C0"/>
                </a:solidFill>
              </a:rPr>
              <a:t>among</a:t>
            </a:r>
            <a:r>
              <a:rPr lang="en-US" sz="2900" dirty="0" smtClean="0"/>
              <a:t> those schools that offered her financial aid.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 smtClean="0"/>
              <a:t>The profits were distributed </a:t>
            </a:r>
            <a:r>
              <a:rPr lang="en-US" sz="2900" dirty="0" smtClean="0">
                <a:solidFill>
                  <a:srgbClr val="0070C0"/>
                </a:solidFill>
              </a:rPr>
              <a:t>among</a:t>
            </a:r>
            <a:r>
              <a:rPr lang="en-US" sz="2900" dirty="0" smtClean="0"/>
              <a:t> the shareholders.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vs. Whether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part of a conditional sentence     (if X, then </a:t>
            </a:r>
            <a:r>
              <a:rPr lang="en-US" dirty="0"/>
              <a:t>Y). </a:t>
            </a:r>
            <a:r>
              <a:rPr lang="en-US" dirty="0" smtClean="0"/>
              <a:t>In </a:t>
            </a:r>
            <a:r>
              <a:rPr lang="en-US" dirty="0"/>
              <a:t>a conditional sentence, </a:t>
            </a:r>
            <a:r>
              <a:rPr lang="en-US" dirty="0" smtClean="0"/>
              <a:t>     a </a:t>
            </a:r>
            <a:r>
              <a:rPr lang="en-US" dirty="0"/>
              <a:t>condition has to be satisfied before something occurs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you go,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then</a:t>
            </a:r>
            <a:r>
              <a:rPr lang="en-US" dirty="0" smtClean="0"/>
              <a:t> I’ll go, too.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you study,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then </a:t>
            </a:r>
            <a:r>
              <a:rPr lang="en-US" dirty="0" smtClean="0"/>
              <a:t>you will probably earn high grades.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i="1" dirty="0" smtClean="0">
                <a:solidFill>
                  <a:srgbClr val="0070C0"/>
                </a:solidFill>
              </a:rPr>
              <a:t>whether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when two alternatives are possible.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 you know </a:t>
            </a:r>
            <a:r>
              <a:rPr lang="en-US" dirty="0" smtClean="0">
                <a:solidFill>
                  <a:srgbClr val="0070C0"/>
                </a:solidFill>
              </a:rPr>
              <a:t>whether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or not </a:t>
            </a:r>
            <a:r>
              <a:rPr lang="en-US" dirty="0" smtClean="0"/>
              <a:t>the due date for the assignment has been changed?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Whether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 not </a:t>
            </a:r>
            <a:r>
              <a:rPr lang="en-US" dirty="0" smtClean="0"/>
              <a:t>you complete the assignment depends on many factors.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5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i.e. vs. e.g.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used parenthetically (</a:t>
            </a:r>
            <a:r>
              <a:rPr lang="en-US" dirty="0" smtClean="0">
                <a:solidFill>
                  <a:srgbClr val="FF0000"/>
                </a:solidFill>
              </a:rPr>
              <a:t>i.e.</a:t>
            </a:r>
            <a:r>
              <a:rPr lang="en-US" dirty="0" smtClean="0"/>
              <a:t>, inside parentheses), you can substitute </a:t>
            </a:r>
            <a:r>
              <a:rPr lang="en-US" i="1" dirty="0" smtClean="0">
                <a:solidFill>
                  <a:srgbClr val="FF0000"/>
                </a:solidFill>
              </a:rPr>
              <a:t>i.e.</a:t>
            </a:r>
            <a:r>
              <a:rPr lang="en-US" dirty="0" smtClean="0"/>
              <a:t> for </a:t>
            </a:r>
            <a:r>
              <a:rPr lang="en-US" i="1" dirty="0" smtClean="0">
                <a:solidFill>
                  <a:srgbClr val="FF0000"/>
                </a:solidFill>
              </a:rPr>
              <a:t>that is, </a:t>
            </a:r>
            <a:r>
              <a:rPr lang="en-US" dirty="0" smtClean="0"/>
              <a:t>or</a:t>
            </a:r>
            <a:r>
              <a:rPr lang="en-US" i="1" dirty="0" smtClean="0">
                <a:solidFill>
                  <a:srgbClr val="FF0000"/>
                </a:solidFill>
              </a:rPr>
              <a:t> in other words</a:t>
            </a:r>
          </a:p>
          <a:p>
            <a:endParaRPr lang="en-US" dirty="0" smtClean="0"/>
          </a:p>
          <a:p>
            <a:r>
              <a:rPr lang="en-US" dirty="0" smtClean="0"/>
              <a:t>Random sampling increases external validity (</a:t>
            </a:r>
            <a:r>
              <a:rPr lang="en-US" dirty="0" smtClean="0">
                <a:solidFill>
                  <a:srgbClr val="FF0000"/>
                </a:solidFill>
              </a:rPr>
              <a:t>i.e.,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ability to generalize to the population from which you sampled).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want to say </a:t>
            </a:r>
            <a:r>
              <a:rPr lang="en-US" i="1" dirty="0" smtClean="0">
                <a:solidFill>
                  <a:srgbClr val="FF0000"/>
                </a:solidFill>
              </a:rPr>
              <a:t>in other words</a:t>
            </a:r>
            <a:r>
              <a:rPr lang="en-US" dirty="0" smtClean="0"/>
              <a:t> anyplace else in the sentence, do </a:t>
            </a:r>
            <a:r>
              <a:rPr lang="en-US" b="1" dirty="0" smtClean="0"/>
              <a:t>not</a:t>
            </a:r>
            <a:r>
              <a:rPr lang="en-US" dirty="0" smtClean="0"/>
              <a:t> use the abbreviation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Random assignment increases internal validity; </a:t>
            </a:r>
            <a:r>
              <a:rPr lang="en-US" dirty="0" smtClean="0">
                <a:solidFill>
                  <a:srgbClr val="FF0000"/>
                </a:solidFill>
              </a:rPr>
              <a:t>in other words, </a:t>
            </a:r>
            <a:r>
              <a:rPr lang="en-US" dirty="0" smtClean="0"/>
              <a:t>it reduces alternative explanations for the results.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used parenthetically, you can substitute </a:t>
            </a:r>
            <a:r>
              <a:rPr lang="en-US" i="1" dirty="0" smtClean="0">
                <a:solidFill>
                  <a:srgbClr val="0070C0"/>
                </a:solidFill>
              </a:rPr>
              <a:t>e.g.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i="1" dirty="0" err="1" smtClean="0">
                <a:solidFill>
                  <a:srgbClr val="0070C0"/>
                </a:solidFill>
              </a:rPr>
              <a:t>for</a:t>
            </a:r>
            <a:r>
              <a:rPr lang="en-US" i="1" dirty="0" smtClean="0">
                <a:solidFill>
                  <a:srgbClr val="0070C0"/>
                </a:solidFill>
              </a:rPr>
              <a:t> example</a:t>
            </a:r>
          </a:p>
          <a:p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smtClean="0"/>
              <a:t>Some authors </a:t>
            </a:r>
            <a:r>
              <a:rPr lang="en-US" i="1" dirty="0" smtClean="0">
                <a:solidFill>
                  <a:srgbClr val="0070C0"/>
                </a:solidFill>
              </a:rPr>
              <a:t>(e.g., </a:t>
            </a:r>
            <a:r>
              <a:rPr lang="en-US" dirty="0" smtClean="0"/>
              <a:t>Brown, 2001) disagree with that argument.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you want to say </a:t>
            </a:r>
            <a:r>
              <a:rPr lang="en-US" i="1" dirty="0">
                <a:solidFill>
                  <a:srgbClr val="0070C0"/>
                </a:solidFill>
              </a:rPr>
              <a:t>for </a:t>
            </a:r>
            <a:r>
              <a:rPr lang="en-US" i="1" dirty="0" smtClean="0">
                <a:solidFill>
                  <a:srgbClr val="0070C0"/>
                </a:solidFill>
              </a:rPr>
              <a:t>example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anyplace else in the sentence, do </a:t>
            </a:r>
            <a:r>
              <a:rPr lang="en-US" b="1" dirty="0"/>
              <a:t>not</a:t>
            </a:r>
            <a:r>
              <a:rPr lang="en-US" dirty="0"/>
              <a:t> use </a:t>
            </a:r>
            <a:r>
              <a:rPr lang="en-US" dirty="0" smtClean="0"/>
              <a:t>the abbreviation</a:t>
            </a:r>
          </a:p>
          <a:p>
            <a:endParaRPr lang="en-US" dirty="0"/>
          </a:p>
          <a:p>
            <a:r>
              <a:rPr lang="en-US" dirty="0" smtClean="0"/>
              <a:t>The invitation specified black tie; you could wear, </a:t>
            </a:r>
            <a:r>
              <a:rPr lang="en-US" dirty="0" smtClean="0">
                <a:solidFill>
                  <a:srgbClr val="0070C0"/>
                </a:solidFill>
              </a:rPr>
              <a:t>for example, </a:t>
            </a:r>
            <a:r>
              <a:rPr lang="en-US" dirty="0" smtClean="0"/>
              <a:t>a beaded, ankle-length dress.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6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vs. Than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5334000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Then</a:t>
            </a:r>
            <a:r>
              <a:rPr lang="en-US" sz="2000" dirty="0" smtClean="0"/>
              <a:t> refers to:</a:t>
            </a:r>
          </a:p>
          <a:p>
            <a:endParaRPr lang="en-US" sz="1200" dirty="0" smtClean="0"/>
          </a:p>
          <a:p>
            <a:pPr marL="274320" lvl="1" indent="0">
              <a:buNone/>
            </a:pPr>
            <a:r>
              <a:rPr lang="en-US" sz="1800" dirty="0" smtClean="0"/>
              <a:t>A point in time</a:t>
            </a:r>
          </a:p>
          <a:p>
            <a:pPr lvl="1"/>
            <a:r>
              <a:rPr lang="en-US" sz="1800" dirty="0" smtClean="0"/>
              <a:t>I’ll be ready by </a:t>
            </a:r>
            <a:r>
              <a:rPr lang="en-US" sz="1800" dirty="0" smtClean="0">
                <a:solidFill>
                  <a:srgbClr val="FF0000"/>
                </a:solidFill>
              </a:rPr>
              <a:t>then</a:t>
            </a:r>
            <a:r>
              <a:rPr lang="en-US" sz="1800" dirty="0" smtClean="0"/>
              <a:t>.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r>
              <a:rPr lang="en-US" sz="1800" dirty="0" smtClean="0"/>
              <a:t>Next; afterward</a:t>
            </a:r>
          </a:p>
          <a:p>
            <a:pPr lvl="1"/>
            <a:r>
              <a:rPr lang="en-US" sz="1800" dirty="0" smtClean="0"/>
              <a:t>I completed the lab and </a:t>
            </a:r>
            <a:r>
              <a:rPr lang="en-US" sz="1800" dirty="0" smtClean="0">
                <a:solidFill>
                  <a:srgbClr val="FF0000"/>
                </a:solidFill>
              </a:rPr>
              <a:t>then</a:t>
            </a:r>
            <a:r>
              <a:rPr lang="en-US" sz="1800" dirty="0" smtClean="0"/>
              <a:t> the quiz. 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r>
              <a:rPr lang="en-US" sz="1800" dirty="0" smtClean="0"/>
              <a:t>In addition</a:t>
            </a:r>
          </a:p>
          <a:p>
            <a:pPr lvl="1"/>
            <a:r>
              <a:rPr lang="en-US" sz="1800" dirty="0" smtClean="0"/>
              <a:t>I have to turn in the assignment, and </a:t>
            </a:r>
            <a:r>
              <a:rPr lang="en-US" sz="1800" dirty="0" smtClean="0">
                <a:solidFill>
                  <a:srgbClr val="FF0000"/>
                </a:solidFill>
              </a:rPr>
              <a:t>then</a:t>
            </a:r>
            <a:r>
              <a:rPr lang="en-US" sz="1800" dirty="0" smtClean="0"/>
              <a:t> I still can’t get full credit because it’s late. 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r>
              <a:rPr lang="en-US" sz="1800" dirty="0" smtClean="0"/>
              <a:t>In a specified case </a:t>
            </a:r>
            <a:r>
              <a:rPr lang="en-US" sz="1700" dirty="0" smtClean="0"/>
              <a:t>(often used with </a:t>
            </a:r>
            <a:r>
              <a:rPr lang="en-US" sz="1700" i="1" dirty="0" smtClean="0"/>
              <a:t>if</a:t>
            </a:r>
            <a:r>
              <a:rPr lang="en-US" sz="1700" dirty="0" smtClean="0"/>
              <a:t>)</a:t>
            </a:r>
          </a:p>
          <a:p>
            <a:pPr lvl="1"/>
            <a:r>
              <a:rPr lang="en-US" sz="1800" dirty="0" smtClean="0"/>
              <a:t>If I turn in the assignment, </a:t>
            </a:r>
            <a:r>
              <a:rPr lang="en-US" sz="1800" dirty="0" smtClean="0">
                <a:solidFill>
                  <a:srgbClr val="FF0000"/>
                </a:solidFill>
              </a:rPr>
              <a:t>then</a:t>
            </a:r>
            <a:r>
              <a:rPr lang="en-US" sz="1800" dirty="0" smtClean="0"/>
              <a:t> I have a chance of passing the class.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i="1" dirty="0" smtClean="0">
                <a:solidFill>
                  <a:srgbClr val="0070C0"/>
                </a:solidFill>
              </a:rPr>
              <a:t>Than</a:t>
            </a:r>
            <a:r>
              <a:rPr lang="en-US" sz="2900" dirty="0" smtClean="0">
                <a:solidFill>
                  <a:srgbClr val="0070C0"/>
                </a:solidFill>
              </a:rPr>
              <a:t> </a:t>
            </a:r>
            <a:r>
              <a:rPr lang="en-US" sz="2900" dirty="0" smtClean="0"/>
              <a:t>is used only when making comparisons. </a:t>
            </a:r>
          </a:p>
          <a:p>
            <a:endParaRPr lang="en-US" dirty="0" smtClean="0"/>
          </a:p>
          <a:p>
            <a:r>
              <a:rPr lang="en-US" b="1" dirty="0" smtClean="0"/>
              <a:t>Be careful </a:t>
            </a:r>
            <a:r>
              <a:rPr lang="en-US" dirty="0" smtClean="0"/>
              <a:t>not to omit </a:t>
            </a:r>
            <a:r>
              <a:rPr lang="en-US" i="1" dirty="0" smtClean="0">
                <a:solidFill>
                  <a:srgbClr val="0070C0"/>
                </a:solidFill>
              </a:rPr>
              <a:t>than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from the relevant comparison when it is not absolutely clear from the context what is being compared.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mean scores for Group 1 were higher </a:t>
            </a:r>
            <a:r>
              <a:rPr lang="en-US" dirty="0" smtClean="0">
                <a:solidFill>
                  <a:srgbClr val="0070C0"/>
                </a:solidFill>
              </a:rPr>
              <a:t>than</a:t>
            </a:r>
            <a:r>
              <a:rPr lang="en-US" dirty="0" smtClean="0"/>
              <a:t> the mean scores for Group 2. [Note: Do not omit the part of the sentence starting with </a:t>
            </a:r>
            <a:r>
              <a:rPr lang="en-US" dirty="0" smtClean="0">
                <a:solidFill>
                  <a:srgbClr val="0070C0"/>
                </a:solidFill>
              </a:rPr>
              <a:t>than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starting weight of participants in the first two groups was heavier </a:t>
            </a:r>
            <a:r>
              <a:rPr lang="en-US" dirty="0" smtClean="0">
                <a:solidFill>
                  <a:srgbClr val="0070C0"/>
                </a:solidFill>
              </a:rPr>
              <a:t>than</a:t>
            </a:r>
            <a:r>
              <a:rPr lang="en-US" dirty="0" smtClean="0"/>
              <a:t> that of participants in the third group, creating a potential confound.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>
          <a:xfrm>
            <a:off x="3086099" y="3200400"/>
            <a:ext cx="2514600" cy="1828800"/>
          </a:xfrm>
          <a:ln>
            <a:solidFill>
              <a:schemeClr val="accent1"/>
            </a:solidFill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1" y="990600"/>
            <a:ext cx="2618892" cy="52578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Anthropomorphism</a:t>
            </a:r>
            <a:r>
              <a:rPr lang="en-US" sz="2000" dirty="0" smtClean="0">
                <a:solidFill>
                  <a:schemeClr val="tx1"/>
                </a:solidFill>
              </a:rPr>
              <a:t> refers to attributing human behaviors or characteristics  to nonhuman animals or inanimate objects.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820367"/>
            <a:ext cx="289560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Correct</a:t>
            </a:r>
            <a:r>
              <a:rPr lang="en-US" dirty="0" smtClean="0"/>
              <a:t>: The penguins readily </a:t>
            </a:r>
            <a:r>
              <a:rPr lang="en-US" dirty="0" smtClean="0">
                <a:solidFill>
                  <a:srgbClr val="00B050"/>
                </a:solidFill>
              </a:rPr>
              <a:t>consumed</a:t>
            </a:r>
            <a:r>
              <a:rPr lang="en-US" dirty="0" smtClean="0"/>
              <a:t> the food the researchers supplied. </a:t>
            </a:r>
          </a:p>
          <a:p>
            <a:r>
              <a:rPr lang="en-US" b="1" dirty="0" smtClean="0"/>
              <a:t>Incorrect</a:t>
            </a:r>
            <a:r>
              <a:rPr lang="en-US" dirty="0" smtClean="0"/>
              <a:t>: The penguins </a:t>
            </a:r>
            <a:r>
              <a:rPr lang="en-US" strike="sngStrike" dirty="0" smtClean="0">
                <a:solidFill>
                  <a:srgbClr val="FF0000"/>
                </a:solidFill>
              </a:rPr>
              <a:t>loved</a:t>
            </a:r>
            <a:r>
              <a:rPr lang="en-US" dirty="0" smtClean="0"/>
              <a:t> the food the researchers supplied.</a:t>
            </a:r>
            <a:endParaRPr lang="en-US" dirty="0"/>
          </a:p>
        </p:txBody>
      </p:sp>
      <p:pic>
        <p:nvPicPr>
          <p:cNvPr id="1028" name="Picture 4" descr="C:\Users\bkirsner\AppData\Local\Microsoft\Windows\Temporary Internet Files\Content.IE5\VRBAGLVF\MC9003245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1848812" cy="307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725006" y="4191000"/>
            <a:ext cx="3200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Correct</a:t>
            </a:r>
            <a:r>
              <a:rPr lang="en-US" dirty="0" smtClean="0"/>
              <a:t>: The investigator </a:t>
            </a:r>
            <a:r>
              <a:rPr lang="en-US" dirty="0" smtClean="0">
                <a:solidFill>
                  <a:srgbClr val="00B050"/>
                </a:solidFill>
              </a:rPr>
              <a:t>obtained</a:t>
            </a:r>
            <a:r>
              <a:rPr lang="en-US" dirty="0" smtClean="0"/>
              <a:t> significant results.</a:t>
            </a:r>
          </a:p>
          <a:p>
            <a:r>
              <a:rPr lang="en-US" b="1" dirty="0" smtClean="0"/>
              <a:t>Incorrect</a:t>
            </a:r>
            <a:r>
              <a:rPr lang="en-US" dirty="0" smtClean="0"/>
              <a:t>: The study </a:t>
            </a:r>
            <a:r>
              <a:rPr lang="en-US" strike="sngStrike" dirty="0" smtClean="0">
                <a:solidFill>
                  <a:srgbClr val="FF0000"/>
                </a:solidFill>
              </a:rPr>
              <a:t>reported</a:t>
            </a:r>
            <a:r>
              <a:rPr lang="en-US" strike="sngStrike" dirty="0" smtClean="0"/>
              <a:t> </a:t>
            </a:r>
            <a:r>
              <a:rPr lang="en-US" dirty="0" smtClean="0"/>
              <a:t>significant results.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16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3919</TotalTime>
  <Words>2114</Words>
  <Application>Microsoft Office PowerPoint</Application>
  <PresentationFormat>On-screen Show (4:3)</PresentationFormat>
  <Paragraphs>233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Georgia</vt:lpstr>
      <vt:lpstr>Times New Roman</vt:lpstr>
      <vt:lpstr>Wingdings</vt:lpstr>
      <vt:lpstr>Wingdings 2</vt:lpstr>
      <vt:lpstr>Civic</vt:lpstr>
      <vt:lpstr>Word Choice</vt:lpstr>
      <vt:lpstr>Comparative Adjectives</vt:lpstr>
      <vt:lpstr>Comparative Adjectives</vt:lpstr>
      <vt:lpstr>Prepositions</vt:lpstr>
      <vt:lpstr>Between vs. Among</vt:lpstr>
      <vt:lpstr>If vs. Whether</vt:lpstr>
      <vt:lpstr>i.e. vs. e.g.</vt:lpstr>
      <vt:lpstr>Then vs. Than</vt:lpstr>
      <vt:lpstr>PowerPoint Presentation</vt:lpstr>
      <vt:lpstr>Since and While</vt:lpstr>
      <vt:lpstr>Sex and Gender</vt:lpstr>
      <vt:lpstr>Don’t Editorialize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</dc:title>
  <dc:creator>juser</dc:creator>
  <cp:lastModifiedBy>Beth Kirsner</cp:lastModifiedBy>
  <cp:revision>87</cp:revision>
  <dcterms:created xsi:type="dcterms:W3CDTF">2014-06-02T21:20:52Z</dcterms:created>
  <dcterms:modified xsi:type="dcterms:W3CDTF">2017-06-07T18:33:58Z</dcterms:modified>
</cp:coreProperties>
</file>