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60" r:id="rId2"/>
    <p:sldId id="264" r:id="rId3"/>
    <p:sldId id="261" r:id="rId4"/>
    <p:sldId id="262" r:id="rId5"/>
    <p:sldId id="263" r:id="rId6"/>
    <p:sldId id="266" r:id="rId7"/>
    <p:sldId id="268" r:id="rId8"/>
    <p:sldId id="269" r:id="rId9"/>
    <p:sldId id="270" r:id="rId10"/>
    <p:sldId id="27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81" autoAdjust="0"/>
    <p:restoredTop sz="73118" autoAdjust="0"/>
  </p:normalViewPr>
  <p:slideViewPr>
    <p:cSldViewPr>
      <p:cViewPr varScale="1">
        <p:scale>
          <a:sx n="79" d="100"/>
          <a:sy n="79" d="100"/>
        </p:scale>
        <p:origin x="972" y="96"/>
      </p:cViewPr>
      <p:guideLst>
        <p:guide orient="horz" pos="2160"/>
        <p:guide pos="2880"/>
      </p:guideLst>
    </p:cSldViewPr>
  </p:slideViewPr>
  <p:notesTextViewPr>
    <p:cViewPr>
      <p:scale>
        <a:sx n="1" d="1"/>
        <a:sy n="1" d="1"/>
      </p:scale>
      <p:origin x="0" y="0"/>
    </p:cViewPr>
  </p:notesTextViewPr>
  <p:notesViewPr>
    <p:cSldViewPr>
      <p:cViewPr>
        <p:scale>
          <a:sx n="110" d="100"/>
          <a:sy n="110" d="100"/>
        </p:scale>
        <p:origin x="230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D93EC0-200E-4481-B27A-8A1384EFFFA2}" type="datetimeFigureOut">
              <a:rPr lang="en-US" smtClean="0"/>
              <a:pPr/>
              <a:t>6/7/2017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77E62A-6E4C-48F0-9130-25A046427A6D}" type="slidenum">
              <a:rPr lang="en-US" smtClean="0"/>
              <a:pPr/>
              <a:t>‹#›</a:t>
            </a:fld>
            <a:endParaRPr lang="en-US"/>
          </a:p>
        </p:txBody>
      </p:sp>
    </p:spTree>
    <p:extLst>
      <p:ext uri="{BB962C8B-B14F-4D97-AF65-F5344CB8AC3E}">
        <p14:creationId xmlns:p14="http://schemas.microsoft.com/office/powerpoint/2010/main" val="2436858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this lesson, we will focus on how to express numbers</a:t>
            </a:r>
            <a:r>
              <a:rPr lang="en-US" baseline="0" dirty="0" smtClean="0"/>
              <a:t> in APA style.</a:t>
            </a:r>
          </a:p>
          <a:p>
            <a:endParaRPr lang="en-US" baseline="0" dirty="0" smtClean="0"/>
          </a:p>
        </p:txBody>
      </p:sp>
      <p:sp>
        <p:nvSpPr>
          <p:cNvPr id="4" name="Slide Number Placeholder 3"/>
          <p:cNvSpPr>
            <a:spLocks noGrp="1"/>
          </p:cNvSpPr>
          <p:nvPr>
            <p:ph type="sldNum" sz="quarter" idx="10"/>
          </p:nvPr>
        </p:nvSpPr>
        <p:spPr/>
        <p:txBody>
          <a:bodyPr/>
          <a:lstStyle/>
          <a:p>
            <a:fld id="{BF77E62A-6E4C-48F0-9130-25A046427A6D}" type="slidenum">
              <a:rPr lang="en-US" smtClean="0"/>
              <a:pPr/>
              <a:t>1</a:t>
            </a:fld>
            <a:endParaRPr lang="en-US"/>
          </a:p>
        </p:txBody>
      </p:sp>
    </p:spTree>
    <p:extLst>
      <p:ext uri="{BB962C8B-B14F-4D97-AF65-F5344CB8AC3E}">
        <p14:creationId xmlns:p14="http://schemas.microsoft.com/office/powerpoint/2010/main" val="26973447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use words to express numbers less than 10, numbers that start a sentence, and universally accepted usage. EXCEPTIONS can be found on the following slides.</a:t>
            </a:r>
            <a:endParaRPr lang="en-US" dirty="0"/>
          </a:p>
        </p:txBody>
      </p:sp>
      <p:sp>
        <p:nvSpPr>
          <p:cNvPr id="4" name="Slide Number Placeholder 3"/>
          <p:cNvSpPr>
            <a:spLocks noGrp="1"/>
          </p:cNvSpPr>
          <p:nvPr>
            <p:ph type="sldNum" sz="quarter" idx="10"/>
          </p:nvPr>
        </p:nvSpPr>
        <p:spPr/>
        <p:txBody>
          <a:bodyPr/>
          <a:lstStyle/>
          <a:p>
            <a:fld id="{BF77E62A-6E4C-48F0-9130-25A046427A6D}" type="slidenum">
              <a:rPr lang="en-US" smtClean="0"/>
              <a:pPr/>
              <a:t>2</a:t>
            </a:fld>
            <a:endParaRPr lang="en-US"/>
          </a:p>
        </p:txBody>
      </p:sp>
    </p:spTree>
    <p:extLst>
      <p:ext uri="{BB962C8B-B14F-4D97-AF65-F5344CB8AC3E}">
        <p14:creationId xmlns:p14="http://schemas.microsoft.com/office/powerpoint/2010/main" val="1136038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77E62A-6E4C-48F0-9130-25A046427A6D}" type="slidenum">
              <a:rPr lang="en-US" smtClean="0"/>
              <a:pPr/>
              <a:t>4</a:t>
            </a:fld>
            <a:endParaRPr lang="en-US"/>
          </a:p>
        </p:txBody>
      </p:sp>
    </p:spTree>
    <p:extLst>
      <p:ext uri="{BB962C8B-B14F-4D97-AF65-F5344CB8AC3E}">
        <p14:creationId xmlns:p14="http://schemas.microsoft.com/office/powerpoint/2010/main" val="1180202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the word representing the series</a:t>
            </a:r>
            <a:r>
              <a:rPr lang="en-US" baseline="0" dirty="0" smtClean="0"/>
              <a:t> (e.g., condition, group, level, floor, etc.) should be capitalized when it represents an item in the series, but not when it is used generically:</a:t>
            </a:r>
          </a:p>
          <a:p>
            <a:endParaRPr lang="en-US" baseline="0" dirty="0" smtClean="0"/>
          </a:p>
          <a:p>
            <a:r>
              <a:rPr lang="en-US" baseline="0" dirty="0" smtClean="0"/>
              <a:t>All of the </a:t>
            </a:r>
            <a:r>
              <a:rPr lang="en-US" b="1" baseline="0" dirty="0" smtClean="0"/>
              <a:t>g</a:t>
            </a:r>
            <a:r>
              <a:rPr lang="en-US" baseline="0" dirty="0" smtClean="0"/>
              <a:t>roups went on the trip, but </a:t>
            </a:r>
            <a:r>
              <a:rPr lang="en-US" b="1" baseline="0" dirty="0" smtClean="0"/>
              <a:t>G</a:t>
            </a:r>
            <a:r>
              <a:rPr lang="en-US" baseline="0" dirty="0" smtClean="0"/>
              <a:t>roup 1 left at noon, </a:t>
            </a:r>
            <a:r>
              <a:rPr lang="en-US" b="1" baseline="0" dirty="0" smtClean="0"/>
              <a:t>G</a:t>
            </a:r>
            <a:r>
              <a:rPr lang="en-US" baseline="0" dirty="0" smtClean="0"/>
              <a:t>roup 2 left at 1:00 and the other </a:t>
            </a:r>
            <a:r>
              <a:rPr lang="en-US" b="1" baseline="0" dirty="0" smtClean="0"/>
              <a:t>g</a:t>
            </a:r>
            <a:r>
              <a:rPr lang="en-US" baseline="0" dirty="0" smtClean="0"/>
              <a:t>roups left at 2:00. </a:t>
            </a:r>
          </a:p>
          <a:p>
            <a:endParaRPr lang="en-US" baseline="0" dirty="0" smtClean="0"/>
          </a:p>
          <a:p>
            <a:r>
              <a:rPr lang="en-US" b="0" baseline="0" dirty="0" smtClean="0">
                <a:solidFill>
                  <a:srgbClr val="FF0000"/>
                </a:solidFill>
              </a:rPr>
              <a:t>Please</a:t>
            </a:r>
            <a:r>
              <a:rPr lang="en-US" baseline="0" dirty="0" smtClean="0">
                <a:solidFill>
                  <a:srgbClr val="FF0000"/>
                </a:solidFill>
              </a:rPr>
              <a:t> take special note </a:t>
            </a:r>
            <a:r>
              <a:rPr lang="en-US" baseline="0" dirty="0" smtClean="0"/>
              <a:t>of the format for describing a scale, including the italicized descriptors inside parentheses. </a:t>
            </a:r>
          </a:p>
        </p:txBody>
      </p:sp>
      <p:sp>
        <p:nvSpPr>
          <p:cNvPr id="4" name="Slide Number Placeholder 3"/>
          <p:cNvSpPr>
            <a:spLocks noGrp="1"/>
          </p:cNvSpPr>
          <p:nvPr>
            <p:ph type="sldNum" sz="quarter" idx="10"/>
          </p:nvPr>
        </p:nvSpPr>
        <p:spPr/>
        <p:txBody>
          <a:bodyPr/>
          <a:lstStyle/>
          <a:p>
            <a:fld id="{BF77E62A-6E4C-48F0-9130-25A046427A6D}" type="slidenum">
              <a:rPr lang="en-US" smtClean="0"/>
              <a:pPr/>
              <a:t>5</a:t>
            </a:fld>
            <a:endParaRPr lang="en-US"/>
          </a:p>
        </p:txBody>
      </p:sp>
    </p:spTree>
    <p:extLst>
      <p:ext uri="{BB962C8B-B14F-4D97-AF65-F5344CB8AC3E}">
        <p14:creationId xmlns:p14="http://schemas.microsoft.com/office/powerpoint/2010/main" val="2969479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word </a:t>
            </a:r>
            <a:r>
              <a:rPr lang="en-US" i="1" dirty="0" smtClean="0"/>
              <a:t>acronym</a:t>
            </a:r>
            <a:r>
              <a:rPr lang="en-US" dirty="0" smtClean="0"/>
              <a:t> is commonly used to refer to both acronyms (abbreviations formed</a:t>
            </a:r>
            <a:r>
              <a:rPr lang="en-US" baseline="0" dirty="0" smtClean="0"/>
              <a:t> from the first letters of the name and pronounced as a single word) and to </a:t>
            </a:r>
            <a:r>
              <a:rPr lang="en-US" baseline="0" dirty="0" err="1" smtClean="0"/>
              <a:t>initialisms</a:t>
            </a:r>
            <a:r>
              <a:rPr lang="en-US" baseline="0" dirty="0" smtClean="0"/>
              <a:t> (abbreviations formed from the first letters of the name a pronounced one letter at a time).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Abbreviations that do not need an explanation in text are those that can</a:t>
            </a:r>
            <a:r>
              <a:rPr lang="en-US" baseline="0" dirty="0" smtClean="0"/>
              <a:t> be found in </a:t>
            </a:r>
            <a:r>
              <a:rPr lang="en-US" i="1" baseline="0" dirty="0" smtClean="0"/>
              <a:t>Merriam-Webster’s Collegiate Dictionary</a:t>
            </a:r>
            <a:r>
              <a:rPr lang="en-US" i="0" baseline="0" dirty="0" smtClean="0"/>
              <a:t> as word entries. This means that the word, when looked up in the dictionary, will not be labeled </a:t>
            </a:r>
            <a:r>
              <a:rPr lang="en-US" i="1" baseline="0" dirty="0" smtClean="0"/>
              <a:t>abbr.</a:t>
            </a:r>
          </a:p>
          <a:p>
            <a:pPr marL="0" marR="0" indent="0" algn="l" defTabSz="914400" rtl="0" eaLnBrk="1" fontAlgn="auto" latinLnBrk="0" hangingPunct="1">
              <a:lnSpc>
                <a:spcPct val="100000"/>
              </a:lnSpc>
              <a:spcBef>
                <a:spcPts val="0"/>
              </a:spcBef>
              <a:spcAft>
                <a:spcPts val="0"/>
              </a:spcAft>
              <a:buClrTx/>
              <a:buSzTx/>
              <a:buFontTx/>
              <a:buNone/>
              <a:tabLst/>
              <a:defRPr/>
            </a:pPr>
            <a:endParaRPr lang="en-US" i="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i="0" baseline="0" dirty="0" smtClean="0"/>
              <a:t>The APA Manual advises you to use an </a:t>
            </a:r>
            <a:r>
              <a:rPr lang="en-US" i="0" baseline="0" dirty="0" err="1" smtClean="0"/>
              <a:t>initialism</a:t>
            </a:r>
            <a:r>
              <a:rPr lang="en-US" i="0" baseline="0" dirty="0" smtClean="0"/>
              <a:t> or acronym only if it comes up at least three times in the paper. Even then, if the instances are far apart and the reader would have to search to recall what the acronym means, it is not advisable to use one. </a:t>
            </a:r>
            <a:endParaRPr lang="en-US" i="1" baseline="0" dirty="0" smtClean="0"/>
          </a:p>
        </p:txBody>
      </p:sp>
      <p:sp>
        <p:nvSpPr>
          <p:cNvPr id="4" name="Slide Number Placeholder 3"/>
          <p:cNvSpPr>
            <a:spLocks noGrp="1"/>
          </p:cNvSpPr>
          <p:nvPr>
            <p:ph type="sldNum" sz="quarter" idx="10"/>
          </p:nvPr>
        </p:nvSpPr>
        <p:spPr/>
        <p:txBody>
          <a:bodyPr/>
          <a:lstStyle/>
          <a:p>
            <a:fld id="{202A121F-8A23-4E2B-86E9-18A68393AC38}" type="slidenum">
              <a:rPr lang="en-US" smtClean="0"/>
              <a:pPr/>
              <a:t>6</a:t>
            </a:fld>
            <a:endParaRPr lang="en-US"/>
          </a:p>
        </p:txBody>
      </p:sp>
    </p:spTree>
    <p:extLst>
      <p:ext uri="{BB962C8B-B14F-4D97-AF65-F5344CB8AC3E}">
        <p14:creationId xmlns:p14="http://schemas.microsoft.com/office/powerpoint/2010/main" val="34372571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2A121F-8A23-4E2B-86E9-18A68393AC38}" type="slidenum">
              <a:rPr lang="en-US" smtClean="0"/>
              <a:pPr/>
              <a:t>7</a:t>
            </a:fld>
            <a:endParaRPr lang="en-US"/>
          </a:p>
        </p:txBody>
      </p:sp>
    </p:spTree>
    <p:extLst>
      <p:ext uri="{BB962C8B-B14F-4D97-AF65-F5344CB8AC3E}">
        <p14:creationId xmlns:p14="http://schemas.microsoft.com/office/powerpoint/2010/main" val="41466858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i="0" baseline="0" dirty="0" smtClean="0"/>
              <a:t>Latin abbreviations:</a:t>
            </a:r>
            <a:br>
              <a:rPr lang="en-US" i="0" baseline="0" dirty="0" smtClean="0"/>
            </a:br>
            <a:r>
              <a:rPr lang="en-US" b="1" i="0" baseline="0" dirty="0" smtClean="0"/>
              <a:t>cf.        </a:t>
            </a:r>
            <a:r>
              <a:rPr lang="en-US" b="0" i="0" baseline="0" dirty="0" smtClean="0"/>
              <a:t>compare</a:t>
            </a:r>
          </a:p>
          <a:p>
            <a:r>
              <a:rPr lang="en-US" b="1" i="0" baseline="0" dirty="0" smtClean="0"/>
              <a:t>e.g.,     </a:t>
            </a:r>
            <a:r>
              <a:rPr lang="en-US" b="0" i="0" baseline="0" dirty="0" smtClean="0"/>
              <a:t>for example,</a:t>
            </a:r>
            <a:br>
              <a:rPr lang="en-US" b="0" i="0" baseline="0" dirty="0" smtClean="0"/>
            </a:br>
            <a:r>
              <a:rPr lang="en-US" b="1" i="0" baseline="0" dirty="0" smtClean="0"/>
              <a:t>i.e., </a:t>
            </a:r>
            <a:r>
              <a:rPr lang="en-US" b="0" i="0" baseline="0" dirty="0" smtClean="0"/>
              <a:t>     that is,</a:t>
            </a:r>
          </a:p>
          <a:p>
            <a:r>
              <a:rPr lang="en-US" b="1" i="0" baseline="0" dirty="0" smtClean="0"/>
              <a:t>viz. </a:t>
            </a:r>
            <a:r>
              <a:rPr lang="en-US" b="0" i="0" baseline="0" dirty="0" smtClean="0"/>
              <a:t>     namely,</a:t>
            </a:r>
          </a:p>
          <a:p>
            <a:r>
              <a:rPr lang="en-US" b="1" i="0" baseline="0" dirty="0" smtClean="0"/>
              <a:t>vs. </a:t>
            </a:r>
            <a:r>
              <a:rPr lang="en-US" b="0" i="0" baseline="0" dirty="0" smtClean="0"/>
              <a:t>      versus</a:t>
            </a:r>
            <a:br>
              <a:rPr lang="en-US" b="0" i="0" baseline="0" dirty="0" smtClean="0"/>
            </a:br>
            <a:r>
              <a:rPr lang="en-US" b="1" i="0" baseline="0" dirty="0" smtClean="0"/>
              <a:t>etc. </a:t>
            </a:r>
            <a:r>
              <a:rPr lang="en-US" b="0" i="0" baseline="0" dirty="0" smtClean="0"/>
              <a:t>     and so forth</a:t>
            </a:r>
          </a:p>
          <a:p>
            <a:pPr marL="171450" indent="-171450">
              <a:buFont typeface="Arial" charset="0"/>
              <a:buChar char="•"/>
            </a:pPr>
            <a:r>
              <a:rPr lang="en-US" b="1" dirty="0" smtClean="0"/>
              <a:t>Exception:</a:t>
            </a:r>
            <a:r>
              <a:rPr lang="en-US" b="1" baseline="0" dirty="0" smtClean="0"/>
              <a:t> </a:t>
            </a:r>
            <a:r>
              <a:rPr lang="en-US" dirty="0" smtClean="0"/>
              <a:t>In the reference section and when referring to court cases, use </a:t>
            </a:r>
            <a:r>
              <a:rPr lang="en-US" i="1" dirty="0" smtClean="0"/>
              <a:t>v. </a:t>
            </a:r>
            <a:r>
              <a:rPr lang="en-US" dirty="0" smtClean="0"/>
              <a:t>for “</a:t>
            </a:r>
            <a:r>
              <a:rPr lang="en-US" i="0" dirty="0" smtClean="0"/>
              <a:t>versus”</a:t>
            </a:r>
            <a:r>
              <a:rPr lang="en-US" dirty="0" smtClean="0"/>
              <a:t> instead of </a:t>
            </a:r>
            <a:r>
              <a:rPr lang="en-US" i="1" dirty="0" smtClean="0"/>
              <a:t>vs.</a:t>
            </a:r>
          </a:p>
          <a:p>
            <a:pPr marL="0" indent="0">
              <a:buFont typeface="Arial" charset="0"/>
              <a:buNone/>
            </a:pPr>
            <a:endParaRPr lang="en-US" b="0" i="1" baseline="0" dirty="0" smtClean="0"/>
          </a:p>
          <a:p>
            <a:pPr marL="0" indent="0">
              <a:buFont typeface="Arial" charset="0"/>
              <a:buNone/>
            </a:pPr>
            <a:r>
              <a:rPr lang="en-US" b="0" i="0" baseline="0" dirty="0" smtClean="0"/>
              <a:t>Students often confuse e.g. with i.e., but they mean quite different things (see above). Only use them parenthetically; used within the body of the sentence, they must be written out as </a:t>
            </a:r>
            <a:r>
              <a:rPr lang="en-US" b="0" i="1" baseline="0" dirty="0" smtClean="0"/>
              <a:t>for example </a:t>
            </a:r>
            <a:r>
              <a:rPr lang="en-US" b="0" i="0" baseline="0" dirty="0" smtClean="0"/>
              <a:t>or </a:t>
            </a:r>
            <a:r>
              <a:rPr lang="en-US" b="0" i="1" baseline="0" dirty="0" smtClean="0"/>
              <a:t>that is</a:t>
            </a:r>
            <a:r>
              <a:rPr lang="en-US" b="0" i="0" baseline="0" dirty="0" smtClean="0"/>
              <a:t>. </a:t>
            </a:r>
          </a:p>
          <a:p>
            <a:endParaRPr lang="en-US" b="0" i="0" baseline="0" dirty="0" smtClean="0"/>
          </a:p>
          <a:p>
            <a:r>
              <a:rPr lang="en-US" b="0" i="0" baseline="0" dirty="0" smtClean="0"/>
              <a:t>Abbreviate units of time less than one day (do not abbreviate </a:t>
            </a:r>
            <a:r>
              <a:rPr lang="en-US" b="0" i="1" baseline="0" dirty="0" smtClean="0"/>
              <a:t>day, week, month, </a:t>
            </a:r>
            <a:r>
              <a:rPr lang="en-US" b="0" i="0" baseline="0" dirty="0" smtClean="0"/>
              <a:t>or </a:t>
            </a:r>
            <a:r>
              <a:rPr lang="en-US" b="0" i="1" baseline="0" dirty="0" smtClean="0"/>
              <a:t>year)</a:t>
            </a:r>
            <a:r>
              <a:rPr lang="en-US" b="0" i="0" baseline="0" dirty="0" smtClean="0"/>
              <a:t>. Think of </a:t>
            </a:r>
            <a:r>
              <a:rPr lang="en-US" b="0" i="1" baseline="0" dirty="0" smtClean="0"/>
              <a:t>day</a:t>
            </a:r>
            <a:r>
              <a:rPr lang="en-US" b="0" i="0" baseline="0" dirty="0" smtClean="0"/>
              <a:t> as the cutoff; you don’t abbreviate it because it’s already short. You do abbreviate units of time shorter than a day, but not longer.</a:t>
            </a:r>
            <a:endParaRPr lang="en-US" b="0" i="1" baseline="0" dirty="0" smtClean="0"/>
          </a:p>
          <a:p>
            <a:endParaRPr lang="en-US" b="0" i="1" baseline="0" dirty="0" smtClean="0"/>
          </a:p>
          <a:p>
            <a:r>
              <a:rPr lang="en-US" b="1" dirty="0" smtClean="0"/>
              <a:t>a.m.   </a:t>
            </a:r>
            <a:r>
              <a:rPr lang="en-US" b="0" dirty="0" smtClean="0"/>
              <a:t>ante</a:t>
            </a:r>
            <a:r>
              <a:rPr lang="en-US" b="0" baseline="0" dirty="0" smtClean="0"/>
              <a:t> meridiem</a:t>
            </a:r>
            <a:endParaRPr lang="en-US" b="1" dirty="0" smtClean="0"/>
          </a:p>
          <a:p>
            <a:r>
              <a:rPr lang="en-US" b="1" dirty="0" smtClean="0"/>
              <a:t>˚C      </a:t>
            </a:r>
            <a:r>
              <a:rPr lang="en-US" b="0" dirty="0" smtClean="0"/>
              <a:t>degree Celsius</a:t>
            </a:r>
            <a:r>
              <a:rPr lang="en-US" b="1" dirty="0" smtClean="0"/>
              <a:t>   </a:t>
            </a:r>
          </a:p>
          <a:p>
            <a:r>
              <a:rPr lang="en-US" b="1" dirty="0" smtClean="0"/>
              <a:t>cm     </a:t>
            </a:r>
            <a:r>
              <a:rPr lang="en-US" b="0" dirty="0" smtClean="0"/>
              <a:t>centimeter</a:t>
            </a:r>
            <a:r>
              <a:rPr lang="en-US" b="1" dirty="0" smtClean="0"/>
              <a:t> </a:t>
            </a:r>
          </a:p>
          <a:p>
            <a:r>
              <a:rPr lang="en-US" b="1" dirty="0" smtClean="0"/>
              <a:t>˚F      </a:t>
            </a:r>
            <a:r>
              <a:rPr lang="en-US" b="0" dirty="0" smtClean="0"/>
              <a:t>degree</a:t>
            </a:r>
            <a:r>
              <a:rPr lang="en-US" b="0" baseline="0" dirty="0" smtClean="0"/>
              <a:t> Fahrenheit</a:t>
            </a:r>
            <a:endParaRPr lang="en-US" b="0" dirty="0" smtClean="0"/>
          </a:p>
          <a:p>
            <a:r>
              <a:rPr lang="en-US" b="1" dirty="0" smtClean="0"/>
              <a:t>g        </a:t>
            </a:r>
            <a:r>
              <a:rPr lang="en-US" b="0" dirty="0" smtClean="0"/>
              <a:t>gram</a:t>
            </a:r>
          </a:p>
          <a:p>
            <a:r>
              <a:rPr lang="en-US" b="1" dirty="0" smtClean="0"/>
              <a:t>Hz      </a:t>
            </a:r>
            <a:r>
              <a:rPr lang="en-US" b="0" dirty="0" smtClean="0"/>
              <a:t>hertz</a:t>
            </a:r>
          </a:p>
          <a:p>
            <a:r>
              <a:rPr lang="en-US" b="1" dirty="0" smtClean="0"/>
              <a:t>in.      </a:t>
            </a:r>
            <a:r>
              <a:rPr lang="en-US" b="0" dirty="0" smtClean="0"/>
              <a:t>inch</a:t>
            </a:r>
            <a:r>
              <a:rPr lang="en-US" b="0" baseline="0" dirty="0" smtClean="0"/>
              <a:t> (include metric equivalent in parentheses)</a:t>
            </a:r>
            <a:endParaRPr lang="en-US" b="1" dirty="0" smtClean="0"/>
          </a:p>
          <a:p>
            <a:r>
              <a:rPr lang="en-US" b="1" dirty="0" smtClean="0"/>
              <a:t>kg      </a:t>
            </a:r>
            <a:r>
              <a:rPr lang="en-US" b="0" dirty="0" smtClean="0"/>
              <a:t>kilogram</a:t>
            </a:r>
            <a:endParaRPr lang="en-US" b="1" dirty="0" smtClean="0"/>
          </a:p>
          <a:p>
            <a:r>
              <a:rPr lang="en-US" b="1" dirty="0" smtClean="0"/>
              <a:t>L        </a:t>
            </a:r>
            <a:r>
              <a:rPr lang="en-US" b="0" dirty="0" smtClean="0"/>
              <a:t>liter</a:t>
            </a:r>
          </a:p>
          <a:p>
            <a:r>
              <a:rPr lang="en-US" b="1" dirty="0" smtClean="0"/>
              <a:t>m       </a:t>
            </a:r>
            <a:r>
              <a:rPr lang="en-US" b="0" dirty="0" smtClean="0"/>
              <a:t>meter</a:t>
            </a:r>
          </a:p>
          <a:p>
            <a:r>
              <a:rPr lang="en-US" b="1" dirty="0" smtClean="0"/>
              <a:t>ml      </a:t>
            </a:r>
            <a:r>
              <a:rPr lang="en-US" b="0" dirty="0" smtClean="0"/>
              <a:t>milliliter</a:t>
            </a:r>
          </a:p>
          <a:p>
            <a:r>
              <a:rPr lang="en-US" b="1" dirty="0" smtClean="0"/>
              <a:t>mm    </a:t>
            </a:r>
            <a:r>
              <a:rPr lang="en-US" b="0" dirty="0" smtClean="0"/>
              <a:t>millimeter</a:t>
            </a:r>
          </a:p>
          <a:p>
            <a:r>
              <a:rPr lang="en-US" b="1" dirty="0" smtClean="0"/>
              <a:t>p.m.   </a:t>
            </a:r>
            <a:r>
              <a:rPr lang="en-US" b="0" dirty="0" smtClean="0"/>
              <a:t>post meridiem</a:t>
            </a:r>
          </a:p>
          <a:p>
            <a:r>
              <a:rPr lang="en-US" b="1" dirty="0" smtClean="0"/>
              <a:t>V        </a:t>
            </a:r>
            <a:r>
              <a:rPr lang="en-US" b="0" dirty="0" smtClean="0"/>
              <a:t>volt</a:t>
            </a:r>
          </a:p>
          <a:p>
            <a:r>
              <a:rPr lang="en-US" b="1" dirty="0" smtClean="0"/>
              <a:t>W       </a:t>
            </a:r>
            <a:r>
              <a:rPr lang="en-US" b="0" dirty="0" smtClean="0"/>
              <a:t>watt</a:t>
            </a:r>
            <a:br>
              <a:rPr lang="en-US" b="0" dirty="0" smtClean="0"/>
            </a:br>
            <a:r>
              <a:rPr lang="en-US" b="0" dirty="0" smtClean="0"/>
              <a:t>*</a:t>
            </a:r>
            <a:r>
              <a:rPr lang="en-US" b="0" baseline="0" dirty="0" smtClean="0"/>
              <a:t> </a:t>
            </a:r>
            <a:r>
              <a:rPr lang="en-US" b="1" baseline="0" dirty="0" smtClean="0"/>
              <a:t>Exception: </a:t>
            </a:r>
            <a:r>
              <a:rPr lang="en-US" b="0" baseline="0" dirty="0" smtClean="0"/>
              <a:t>Do not add an </a:t>
            </a:r>
            <a:r>
              <a:rPr lang="en-US" b="0" i="1" baseline="0" dirty="0" smtClean="0"/>
              <a:t>s </a:t>
            </a:r>
            <a:r>
              <a:rPr lang="en-US" b="0" i="0" baseline="0" dirty="0" smtClean="0"/>
              <a:t>after any abbreviations of units of measurement. </a:t>
            </a:r>
            <a:br>
              <a:rPr lang="en-US" b="0" i="0" baseline="0" dirty="0" smtClean="0"/>
            </a:br>
            <a:r>
              <a:rPr lang="en-US" b="0" i="0" baseline="0" dirty="0" smtClean="0"/>
              <a:t>   </a:t>
            </a:r>
            <a:r>
              <a:rPr lang="en-US" b="1" i="0" baseline="0" dirty="0" smtClean="0"/>
              <a:t>Incorrect</a:t>
            </a:r>
            <a:r>
              <a:rPr lang="en-US" b="0" i="0" baseline="0" dirty="0" smtClean="0"/>
              <a:t>: 20 </a:t>
            </a:r>
            <a:r>
              <a:rPr lang="en-US" b="0" i="0" baseline="0" dirty="0" err="1" smtClean="0"/>
              <a:t>cms</a:t>
            </a:r>
            <a:r>
              <a:rPr lang="en-US" b="0" i="0" baseline="0" dirty="0" smtClean="0"/>
              <a:t>, 5 Ls, 10 </a:t>
            </a:r>
            <a:r>
              <a:rPr lang="en-US" b="0" i="0" baseline="0" dirty="0" err="1" smtClean="0"/>
              <a:t>in.s</a:t>
            </a:r>
            <a:r>
              <a:rPr lang="en-US" b="0" i="0" baseline="0" dirty="0" smtClean="0"/>
              <a:t> </a:t>
            </a:r>
            <a:br>
              <a:rPr lang="en-US" b="0" i="0" baseline="0" dirty="0" smtClean="0"/>
            </a:br>
            <a:r>
              <a:rPr lang="en-US" b="0" i="0" baseline="0" dirty="0" smtClean="0"/>
              <a:t>   </a:t>
            </a:r>
            <a:r>
              <a:rPr lang="en-US" b="1" i="0" baseline="0" dirty="0" smtClean="0"/>
              <a:t>Correct: </a:t>
            </a:r>
            <a:r>
              <a:rPr lang="en-US" b="0" i="0" baseline="0" dirty="0" smtClean="0"/>
              <a:t>20 cm, 5 L, 10 in.</a:t>
            </a:r>
            <a:br>
              <a:rPr lang="en-US" b="0" i="0" baseline="0" dirty="0" smtClean="0"/>
            </a:br>
            <a:r>
              <a:rPr lang="en-US" b="0" i="0" baseline="0" dirty="0" smtClean="0"/>
              <a:t>** </a:t>
            </a:r>
            <a:r>
              <a:rPr lang="en-US" b="1" i="0" baseline="0" dirty="0" smtClean="0"/>
              <a:t>Exception:</a:t>
            </a:r>
            <a:r>
              <a:rPr lang="en-US" b="0" i="0" baseline="0" dirty="0" smtClean="0"/>
              <a:t> To form the plural of </a:t>
            </a:r>
            <a:r>
              <a:rPr lang="en-US" b="0" i="1" baseline="0" dirty="0" smtClean="0"/>
              <a:t>p. </a:t>
            </a:r>
            <a:r>
              <a:rPr lang="en-US" b="0" i="0" baseline="0" dirty="0" smtClean="0"/>
              <a:t>(page), write </a:t>
            </a:r>
            <a:r>
              <a:rPr lang="en-US" b="0" i="1" baseline="0" dirty="0" smtClean="0"/>
              <a:t>pp. </a:t>
            </a:r>
          </a:p>
          <a:p>
            <a:endParaRPr lang="en-US" b="0" i="1" dirty="0" smtClean="0"/>
          </a:p>
          <a:p>
            <a:r>
              <a:rPr lang="en-US" b="0" dirty="0" smtClean="0"/>
              <a:t>Many more abbreviations for units of measurement</a:t>
            </a:r>
            <a:r>
              <a:rPr lang="en-US" b="0" baseline="0" dirty="0" smtClean="0"/>
              <a:t> can be found </a:t>
            </a:r>
            <a:r>
              <a:rPr lang="en-US" b="0" dirty="0" smtClean="0"/>
              <a:t>on p. 109 of</a:t>
            </a:r>
            <a:r>
              <a:rPr lang="en-US" b="0" baseline="0" dirty="0" smtClean="0"/>
              <a:t> the </a:t>
            </a:r>
            <a:r>
              <a:rPr lang="en-US" b="0" dirty="0" smtClean="0"/>
              <a:t>APA</a:t>
            </a:r>
            <a:r>
              <a:rPr lang="en-US" b="0" baseline="0" dirty="0" smtClean="0"/>
              <a:t> Manual.</a:t>
            </a:r>
            <a:endParaRPr lang="en-US" b="0" dirty="0" smtClean="0"/>
          </a:p>
        </p:txBody>
      </p:sp>
      <p:sp>
        <p:nvSpPr>
          <p:cNvPr id="4" name="Slide Number Placeholder 3"/>
          <p:cNvSpPr>
            <a:spLocks noGrp="1"/>
          </p:cNvSpPr>
          <p:nvPr>
            <p:ph type="sldNum" sz="quarter" idx="10"/>
          </p:nvPr>
        </p:nvSpPr>
        <p:spPr/>
        <p:txBody>
          <a:bodyPr/>
          <a:lstStyle/>
          <a:p>
            <a:fld id="{202A121F-8A23-4E2B-86E9-18A68393AC38}" type="slidenum">
              <a:rPr lang="en-US" smtClean="0"/>
              <a:pPr/>
              <a:t>9</a:t>
            </a:fld>
            <a:endParaRPr lang="en-US"/>
          </a:p>
        </p:txBody>
      </p:sp>
    </p:spTree>
    <p:extLst>
      <p:ext uri="{BB962C8B-B14F-4D97-AF65-F5344CB8AC3E}">
        <p14:creationId xmlns:p14="http://schemas.microsoft.com/office/powerpoint/2010/main" val="34644984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Units of time are very commonly mentioned</a:t>
            </a:r>
            <a:r>
              <a:rPr lang="en-US" baseline="0" dirty="0" smtClean="0"/>
              <a:t> in APA style writing, so please take careful note of how to use them. U</a:t>
            </a:r>
            <a:r>
              <a:rPr lang="en-US" dirty="0" smtClean="0"/>
              <a:t>nits of time shorter than a day are abbreviated and do not take a period. They also</a:t>
            </a:r>
            <a:r>
              <a:rPr lang="en-US" baseline="0" dirty="0" smtClean="0"/>
              <a:t> do not take an </a:t>
            </a:r>
            <a:r>
              <a:rPr lang="en-US" i="1" baseline="0" dirty="0" smtClean="0"/>
              <a:t>s</a:t>
            </a:r>
            <a:r>
              <a:rPr lang="en-US" baseline="0" dirty="0" smtClean="0"/>
              <a:t>, even when they refer to more than one unit.  To remember how to abbreviate units of time properly, </a:t>
            </a:r>
            <a:r>
              <a:rPr lang="en-US" dirty="0" smtClean="0"/>
              <a:t>I suggest practicing the mantra: </a:t>
            </a:r>
          </a:p>
          <a:p>
            <a:r>
              <a:rPr lang="en-US" dirty="0" smtClean="0"/>
              <a:t>"No </a:t>
            </a:r>
            <a:r>
              <a:rPr lang="en-US" i="1" dirty="0" smtClean="0"/>
              <a:t>s</a:t>
            </a:r>
            <a:r>
              <a:rPr lang="en-US" dirty="0" smtClean="0"/>
              <a:t>, no period."</a:t>
            </a:r>
          </a:p>
          <a:p>
            <a:endParaRPr lang="en-US" dirty="0"/>
          </a:p>
        </p:txBody>
      </p:sp>
      <p:sp>
        <p:nvSpPr>
          <p:cNvPr id="4" name="Slide Number Placeholder 3"/>
          <p:cNvSpPr>
            <a:spLocks noGrp="1"/>
          </p:cNvSpPr>
          <p:nvPr>
            <p:ph type="sldNum" sz="quarter" idx="10"/>
          </p:nvPr>
        </p:nvSpPr>
        <p:spPr/>
        <p:txBody>
          <a:bodyPr/>
          <a:lstStyle/>
          <a:p>
            <a:fld id="{202A121F-8A23-4E2B-86E9-18A68393AC38}" type="slidenum">
              <a:rPr lang="en-US" smtClean="0"/>
              <a:pPr/>
              <a:t>10</a:t>
            </a:fld>
            <a:endParaRPr lang="en-US"/>
          </a:p>
        </p:txBody>
      </p:sp>
    </p:spTree>
    <p:extLst>
      <p:ext uri="{BB962C8B-B14F-4D97-AF65-F5344CB8AC3E}">
        <p14:creationId xmlns:p14="http://schemas.microsoft.com/office/powerpoint/2010/main" val="3038660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764DD8B-7362-4EF0-8842-027853820A36}" type="datetimeFigureOut">
              <a:rPr lang="en-US" smtClean="0"/>
              <a:pPr/>
              <a:t>6/7/2017</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EDFB74A-105A-4239-8850-F70D2C60A8B3}"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64DD8B-7362-4EF0-8842-027853820A36}" type="datetimeFigureOut">
              <a:rPr lang="en-US" smtClean="0"/>
              <a:pPr/>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DFB74A-105A-4239-8850-F70D2C60A8B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EDFB74A-105A-4239-8850-F70D2C60A8B3}"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64DD8B-7362-4EF0-8842-027853820A36}" type="datetimeFigureOut">
              <a:rPr lang="en-US" smtClean="0"/>
              <a:pPr/>
              <a:t>6/7/2017</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764DD8B-7362-4EF0-8842-027853820A36}" type="datetimeFigureOut">
              <a:rPr lang="en-US" smtClean="0"/>
              <a:pPr/>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EDFB74A-105A-4239-8850-F70D2C60A8B3}"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F764DD8B-7362-4EF0-8842-027853820A36}" type="datetimeFigureOut">
              <a:rPr lang="en-US" smtClean="0"/>
              <a:pPr/>
              <a:t>6/7/2017</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EDFB74A-105A-4239-8850-F70D2C60A8B3}"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764DD8B-7362-4EF0-8842-027853820A36}" type="datetimeFigureOut">
              <a:rPr lang="en-US" smtClean="0"/>
              <a:pPr/>
              <a:t>6/7/2017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DFB74A-105A-4239-8850-F70D2C60A8B3}"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764DD8B-7362-4EF0-8842-027853820A36}" type="datetimeFigureOut">
              <a:rPr lang="en-US" smtClean="0"/>
              <a:pPr/>
              <a:t>6/7/2017</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EDFB74A-105A-4239-8850-F70D2C60A8B3}"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764DD8B-7362-4EF0-8842-027853820A36}" type="datetimeFigureOut">
              <a:rPr lang="en-US" smtClean="0"/>
              <a:pPr/>
              <a:t>6/7/2017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EDFB74A-105A-4239-8850-F70D2C60A8B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764DD8B-7362-4EF0-8842-027853820A36}" type="datetimeFigureOut">
              <a:rPr lang="en-US" smtClean="0"/>
              <a:pPr/>
              <a:t>6/7/2017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EDFB74A-105A-4239-8850-F70D2C60A8B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EDFB74A-105A-4239-8850-F70D2C60A8B3}"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764DD8B-7362-4EF0-8842-027853820A36}" type="datetimeFigureOut">
              <a:rPr lang="en-US" smtClean="0"/>
              <a:pPr/>
              <a:t>6/7/2017</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EDFB74A-105A-4239-8850-F70D2C60A8B3}"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764DD8B-7362-4EF0-8842-027853820A36}" type="datetimeFigureOut">
              <a:rPr lang="en-US" smtClean="0"/>
              <a:pPr/>
              <a:t>6/7/2017</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764DD8B-7362-4EF0-8842-027853820A36}" type="datetimeFigureOut">
              <a:rPr lang="en-US" smtClean="0"/>
              <a:pPr/>
              <a:t>6/7/2017</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EDFB74A-105A-4239-8850-F70D2C60A8B3}"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dirty="0" smtClean="0"/>
              <a:t>Numbers expressed in numerals and numbers expressed in words</a:t>
            </a:r>
            <a:endParaRPr lang="en-US" dirty="0"/>
          </a:p>
        </p:txBody>
      </p:sp>
      <p:sp>
        <p:nvSpPr>
          <p:cNvPr id="4" name="Title 3"/>
          <p:cNvSpPr>
            <a:spLocks noGrp="1"/>
          </p:cNvSpPr>
          <p:nvPr>
            <p:ph type="ctrTitle"/>
          </p:nvPr>
        </p:nvSpPr>
        <p:spPr/>
        <p:txBody>
          <a:bodyPr/>
          <a:lstStyle/>
          <a:p>
            <a:r>
              <a:rPr lang="en-US" dirty="0" smtClean="0"/>
              <a:t>Numbers</a:t>
            </a:r>
            <a:br>
              <a:rPr lang="en-US" dirty="0" smtClean="0"/>
            </a:br>
            <a:r>
              <a:rPr lang="en-US" dirty="0" smtClean="0"/>
              <a:t>Abbreviations and Acronyms</a:t>
            </a:r>
            <a:endParaRPr lang="en-US" dirty="0"/>
          </a:p>
        </p:txBody>
      </p:sp>
      <p:sp>
        <p:nvSpPr>
          <p:cNvPr id="2" name="TextBox 1"/>
          <p:cNvSpPr txBox="1"/>
          <p:nvPr/>
        </p:nvSpPr>
        <p:spPr>
          <a:xfrm>
            <a:off x="609600" y="4572000"/>
            <a:ext cx="7924800" cy="1754326"/>
          </a:xfrm>
          <a:prstGeom prst="rect">
            <a:avLst/>
          </a:prstGeom>
          <a:noFill/>
        </p:spPr>
        <p:txBody>
          <a:bodyPr wrap="square" rtlCol="0">
            <a:spAutoFit/>
          </a:bodyPr>
          <a:lstStyle/>
          <a:p>
            <a:pPr>
              <a:lnSpc>
                <a:spcPct val="80000"/>
              </a:lnSpc>
              <a:spcBef>
                <a:spcPts val="0"/>
              </a:spcBef>
            </a:pPr>
            <a:r>
              <a:rPr lang="en-US" dirty="0">
                <a:latin typeface="Times New Roman" pitchFamily="18" charset="0"/>
                <a:cs typeface="Times New Roman" pitchFamily="18" charset="0"/>
              </a:rPr>
              <a:t>Reference material:</a:t>
            </a:r>
          </a:p>
          <a:p>
            <a:pPr marL="463550" indent="-436563">
              <a:lnSpc>
                <a:spcPct val="210000"/>
              </a:lnSpc>
              <a:spcBef>
                <a:spcPts val="0"/>
              </a:spcBef>
            </a:pPr>
            <a:r>
              <a:rPr lang="en-US" dirty="0">
                <a:latin typeface="Times New Roman" pitchFamily="18" charset="0"/>
                <a:cs typeface="Times New Roman" pitchFamily="18" charset="0"/>
              </a:rPr>
              <a:t>American Psychological Association. (2010). </a:t>
            </a:r>
            <a:r>
              <a:rPr lang="en-US" i="1" dirty="0">
                <a:latin typeface="Times New Roman" pitchFamily="18" charset="0"/>
                <a:cs typeface="Times New Roman" pitchFamily="18" charset="0"/>
              </a:rPr>
              <a:t>Publication manual of the American Psychological Association </a:t>
            </a:r>
            <a:r>
              <a:rPr lang="en-US" dirty="0">
                <a:latin typeface="Times New Roman" pitchFamily="18" charset="0"/>
                <a:cs typeface="Times New Roman" pitchFamily="18" charset="0"/>
              </a:rPr>
              <a:t>(6</a:t>
            </a:r>
            <a:r>
              <a:rPr lang="en-US" baseline="30000" dirty="0">
                <a:latin typeface="Times New Roman" pitchFamily="18" charset="0"/>
                <a:cs typeface="Times New Roman" pitchFamily="18" charset="0"/>
              </a:rPr>
              <a:t>th</a:t>
            </a:r>
            <a:r>
              <a:rPr lang="en-US" dirty="0">
                <a:latin typeface="Times New Roman" pitchFamily="18" charset="0"/>
                <a:cs typeface="Times New Roman" pitchFamily="18" charset="0"/>
              </a:rPr>
              <a:t> ed.). Washington, DC: Author. </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sz="quarter" idx="1"/>
          </p:nvPr>
        </p:nvSpPr>
        <p:spPr/>
        <p:txBody>
          <a:bodyPr/>
          <a:lstStyle/>
          <a:p>
            <a:r>
              <a:rPr lang="en-US" dirty="0" smtClean="0"/>
              <a:t>I like many fruits (</a:t>
            </a:r>
            <a:r>
              <a:rPr lang="en-US" dirty="0" smtClean="0">
                <a:solidFill>
                  <a:srgbClr val="FF0000"/>
                </a:solidFill>
              </a:rPr>
              <a:t>e.g., </a:t>
            </a:r>
            <a:r>
              <a:rPr lang="en-US" dirty="0" smtClean="0"/>
              <a:t>strawberries, grapes, cantaloupe).</a:t>
            </a:r>
          </a:p>
          <a:p>
            <a:r>
              <a:rPr lang="en-US" dirty="0" smtClean="0"/>
              <a:t>She defected from the relationship (</a:t>
            </a:r>
            <a:r>
              <a:rPr lang="en-US" dirty="0" smtClean="0">
                <a:solidFill>
                  <a:srgbClr val="FF0000"/>
                </a:solidFill>
              </a:rPr>
              <a:t>i.e.</a:t>
            </a:r>
            <a:r>
              <a:rPr lang="en-US" dirty="0" smtClean="0"/>
              <a:t>, she left him).</a:t>
            </a:r>
          </a:p>
          <a:p>
            <a:r>
              <a:rPr lang="en-US" dirty="0" smtClean="0"/>
              <a:t>The participants had 5 </a:t>
            </a:r>
            <a:r>
              <a:rPr lang="en-US" dirty="0" smtClean="0">
                <a:solidFill>
                  <a:srgbClr val="FF0000"/>
                </a:solidFill>
              </a:rPr>
              <a:t>hr</a:t>
            </a:r>
            <a:r>
              <a:rPr lang="en-US" dirty="0" smtClean="0"/>
              <a:t> to complete the task. </a:t>
            </a:r>
          </a:p>
          <a:p>
            <a:r>
              <a:rPr lang="en-US" dirty="0" smtClean="0"/>
              <a:t>Each mouse in Group 2 received 3 </a:t>
            </a:r>
            <a:r>
              <a:rPr lang="en-US" dirty="0" smtClean="0">
                <a:solidFill>
                  <a:srgbClr val="FF0000"/>
                </a:solidFill>
              </a:rPr>
              <a:t>g </a:t>
            </a:r>
            <a:r>
              <a:rPr lang="en-US" dirty="0" smtClean="0"/>
              <a:t>of the experimental drug.</a:t>
            </a:r>
          </a:p>
          <a:p>
            <a:endParaRPr lang="en-US" dirty="0" smtClean="0">
              <a:solidFill>
                <a:srgbClr val="FF0000"/>
              </a:solidFill>
            </a:endParaRPr>
          </a:p>
          <a:p>
            <a:endParaRPr lang="en-US" dirty="0"/>
          </a:p>
        </p:txBody>
      </p:sp>
    </p:spTree>
    <p:extLst>
      <p:ext uri="{BB962C8B-B14F-4D97-AF65-F5344CB8AC3E}">
        <p14:creationId xmlns:p14="http://schemas.microsoft.com/office/powerpoint/2010/main" val="3607325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Words for:</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Numbers less than 10</a:t>
            </a:r>
          </a:p>
          <a:p>
            <a:pPr lvl="1"/>
            <a:r>
              <a:rPr lang="en-US" dirty="0" smtClean="0"/>
              <a:t>five participants </a:t>
            </a:r>
          </a:p>
          <a:p>
            <a:pPr lvl="1"/>
            <a:r>
              <a:rPr lang="en-US" dirty="0" smtClean="0"/>
              <a:t>two experiments </a:t>
            </a:r>
            <a:endParaRPr lang="en-US" dirty="0" smtClean="0"/>
          </a:p>
          <a:p>
            <a:pPr lvl="1"/>
            <a:endParaRPr lang="en-US" dirty="0" smtClean="0"/>
          </a:p>
          <a:p>
            <a:r>
              <a:rPr lang="en-US" dirty="0" smtClean="0"/>
              <a:t>Common fractions</a:t>
            </a:r>
          </a:p>
          <a:p>
            <a:pPr lvl="1"/>
            <a:r>
              <a:rPr lang="en-US" dirty="0" smtClean="0"/>
              <a:t>one third of the members of the first group</a:t>
            </a:r>
          </a:p>
          <a:p>
            <a:pPr lvl="1"/>
            <a:r>
              <a:rPr lang="en-US" dirty="0" smtClean="0"/>
              <a:t>a two-thirds majority</a:t>
            </a:r>
            <a:endParaRPr lang="en-US" dirty="0" smtClean="0"/>
          </a:p>
          <a:p>
            <a:pPr lvl="1"/>
            <a:endParaRPr lang="en-US" dirty="0" smtClean="0"/>
          </a:p>
          <a:p>
            <a:r>
              <a:rPr lang="en-US" dirty="0" smtClean="0"/>
              <a:t>Numbers that start a sentence </a:t>
            </a:r>
          </a:p>
          <a:p>
            <a:pPr lvl="1"/>
            <a:r>
              <a:rPr lang="en-US" dirty="0" smtClean="0"/>
              <a:t>Three different conditions were tested.</a:t>
            </a:r>
          </a:p>
          <a:p>
            <a:pPr lvl="1"/>
            <a:r>
              <a:rPr lang="en-US" dirty="0" smtClean="0"/>
              <a:t>Fifty college students participated in the study.</a:t>
            </a:r>
          </a:p>
          <a:p>
            <a:pPr lvl="1">
              <a:buNone/>
            </a:pPr>
            <a:endParaRPr lang="en-US" dirty="0" smtClean="0"/>
          </a:p>
          <a:p>
            <a:r>
              <a:rPr lang="en-US" dirty="0" smtClean="0"/>
              <a:t>Universally accepted usage</a:t>
            </a:r>
          </a:p>
          <a:p>
            <a:pPr lvl="1"/>
            <a:r>
              <a:rPr lang="en-US" dirty="0" smtClean="0"/>
              <a:t>The Twelve Apostles </a:t>
            </a:r>
          </a:p>
          <a:p>
            <a:pPr lvl="1"/>
            <a:r>
              <a:rPr lang="en-US" dirty="0" smtClean="0"/>
              <a:t>Five Pillars of Islam</a:t>
            </a:r>
          </a:p>
          <a:p>
            <a:pPr lvl="1">
              <a:buNone/>
            </a:pPr>
            <a:endParaRPr lang="en-US" dirty="0" smtClean="0"/>
          </a:p>
          <a:p>
            <a:pPr lvl="1"/>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Numerals for:</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Numbers 10 and above</a:t>
            </a:r>
          </a:p>
          <a:p>
            <a:pPr lvl="1"/>
            <a:r>
              <a:rPr lang="en-US" dirty="0" smtClean="0"/>
              <a:t>65 </a:t>
            </a:r>
            <a:r>
              <a:rPr lang="en-US" dirty="0" smtClean="0"/>
              <a:t>items</a:t>
            </a:r>
            <a:endParaRPr lang="en-US" dirty="0" smtClean="0"/>
          </a:p>
          <a:p>
            <a:pPr lvl="1"/>
            <a:r>
              <a:rPr lang="en-US" dirty="0" smtClean="0"/>
              <a:t>10 </a:t>
            </a:r>
            <a:r>
              <a:rPr lang="en-US" dirty="0" smtClean="0"/>
              <a:t>points</a:t>
            </a:r>
            <a:endParaRPr lang="en-US" dirty="0" smtClean="0"/>
          </a:p>
          <a:p>
            <a:pPr lvl="1"/>
            <a:r>
              <a:rPr lang="en-US" dirty="0" smtClean="0"/>
              <a:t>The 13</a:t>
            </a:r>
            <a:r>
              <a:rPr lang="en-US" baseline="30000" dirty="0" smtClean="0"/>
              <a:t>th</a:t>
            </a:r>
            <a:r>
              <a:rPr lang="en-US" dirty="0" smtClean="0"/>
              <a:t> participant	</a:t>
            </a:r>
          </a:p>
          <a:p>
            <a:pPr lvl="1">
              <a:buNone/>
            </a:pPr>
            <a:endParaRPr lang="en-US" dirty="0" smtClean="0"/>
          </a:p>
          <a:p>
            <a:r>
              <a:rPr lang="en-US" dirty="0" smtClean="0"/>
              <a:t>Numbers in the abstract of the paper (except to start a sentence)</a:t>
            </a:r>
          </a:p>
          <a:p>
            <a:endParaRPr lang="en-US" dirty="0" smtClean="0"/>
          </a:p>
          <a:p>
            <a:r>
              <a:rPr lang="en-US" dirty="0" smtClean="0"/>
              <a:t>Numbers preceding a unit of measurement or time</a:t>
            </a:r>
          </a:p>
          <a:p>
            <a:pPr lvl="1"/>
            <a:r>
              <a:rPr lang="en-US" dirty="0" smtClean="0"/>
              <a:t>5 cm</a:t>
            </a:r>
          </a:p>
          <a:p>
            <a:pPr lvl="1"/>
            <a:r>
              <a:rPr lang="en-US" dirty="0" smtClean="0"/>
              <a:t>12 </a:t>
            </a:r>
            <a:r>
              <a:rPr lang="en-US" dirty="0" err="1" smtClean="0"/>
              <a:t>lbs</a:t>
            </a:r>
            <a:endParaRPr lang="en-US" dirty="0" smtClean="0"/>
          </a:p>
          <a:p>
            <a:pPr lvl="1"/>
            <a:r>
              <a:rPr lang="en-US" dirty="0" smtClean="0"/>
              <a:t>3 min</a:t>
            </a:r>
          </a:p>
          <a:p>
            <a:pPr lvl="1"/>
            <a:r>
              <a:rPr lang="en-US" dirty="0" smtClean="0"/>
              <a:t>6 weeks </a:t>
            </a:r>
          </a:p>
          <a:p>
            <a:pPr lvl="1"/>
            <a:endParaRPr lang="en-US" dirty="0" smtClean="0"/>
          </a:p>
          <a:p>
            <a:pPr lvl="1">
              <a:buNone/>
            </a:pPr>
            <a:endParaRPr lang="en-US" dirty="0" smtClean="0"/>
          </a:p>
          <a:p>
            <a:pPr lvl="1">
              <a:buNone/>
            </a:pPr>
            <a:endParaRPr lang="en-US" dirty="0" smtClean="0"/>
          </a:p>
          <a:p>
            <a:pPr lvl="1">
              <a:buNone/>
            </a:pPr>
            <a:endParaRPr lang="en-US" dirty="0" smtClean="0"/>
          </a:p>
          <a:p>
            <a:pPr lvl="1">
              <a:buNone/>
            </a:pPr>
            <a:endParaRPr lang="en-US" dirty="0" smtClean="0"/>
          </a:p>
          <a:p>
            <a:pPr lvl="1">
              <a:buNone/>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Numerals (continued) </a:t>
            </a:r>
            <a:endParaRPr lang="en-US" dirty="0"/>
          </a:p>
        </p:txBody>
      </p:sp>
      <p:sp>
        <p:nvSpPr>
          <p:cNvPr id="3" name="Content Placeholder 2"/>
          <p:cNvSpPr>
            <a:spLocks noGrp="1"/>
          </p:cNvSpPr>
          <p:nvPr>
            <p:ph sz="quarter" idx="1"/>
          </p:nvPr>
        </p:nvSpPr>
        <p:spPr/>
        <p:txBody>
          <a:bodyPr/>
          <a:lstStyle/>
          <a:p>
            <a:r>
              <a:rPr lang="en-US" dirty="0" smtClean="0"/>
              <a:t>Numbers that are used as </a:t>
            </a:r>
            <a:r>
              <a:rPr lang="en-US" dirty="0" smtClean="0"/>
              <a:t>fractions </a:t>
            </a:r>
            <a:r>
              <a:rPr lang="en-US" sz="1600" dirty="0" smtClean="0"/>
              <a:t>(except common fractions)</a:t>
            </a:r>
            <a:r>
              <a:rPr lang="en-US" dirty="0" smtClean="0"/>
              <a:t>, </a:t>
            </a:r>
            <a:r>
              <a:rPr lang="en-US" dirty="0" smtClean="0"/>
              <a:t>decimals, percentages, ratios, and percentiles</a:t>
            </a:r>
          </a:p>
          <a:p>
            <a:pPr lvl="1"/>
            <a:r>
              <a:rPr lang="en-US" dirty="0" smtClean="0"/>
              <a:t>3/16 </a:t>
            </a:r>
          </a:p>
          <a:p>
            <a:pPr lvl="1"/>
            <a:r>
              <a:rPr lang="en-US" dirty="0" smtClean="0"/>
              <a:t>75% of the population</a:t>
            </a:r>
          </a:p>
          <a:p>
            <a:pPr lvl="1"/>
            <a:r>
              <a:rPr lang="en-US" dirty="0" smtClean="0"/>
              <a:t>A ratio of 10:1</a:t>
            </a:r>
          </a:p>
          <a:p>
            <a:pPr lvl="1"/>
            <a:r>
              <a:rPr lang="en-US" dirty="0" smtClean="0"/>
              <a:t>The 95</a:t>
            </a:r>
            <a:r>
              <a:rPr lang="en-US" baseline="30000" dirty="0" smtClean="0"/>
              <a:t>th</a:t>
            </a:r>
            <a:r>
              <a:rPr lang="en-US" dirty="0" smtClean="0"/>
              <a:t> percentile</a:t>
            </a:r>
          </a:p>
          <a:p>
            <a:pPr lvl="1"/>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Numerals (continued) </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Numbers that represent time, date, age, scores and points on a scale</a:t>
            </a:r>
          </a:p>
          <a:p>
            <a:pPr lvl="1"/>
            <a:r>
              <a:rPr lang="en-US" dirty="0" smtClean="0"/>
              <a:t>Lunch is at 12:30 p.m.</a:t>
            </a:r>
          </a:p>
          <a:p>
            <a:pPr lvl="1"/>
            <a:r>
              <a:rPr lang="en-US" dirty="0" smtClean="0"/>
              <a:t>2-year-olds</a:t>
            </a:r>
          </a:p>
          <a:p>
            <a:pPr lvl="1"/>
            <a:r>
              <a:rPr lang="en-US" dirty="0" smtClean="0"/>
              <a:t>A score of 5 on a 10-point scale</a:t>
            </a:r>
          </a:p>
          <a:p>
            <a:pPr lvl="1"/>
            <a:r>
              <a:rPr lang="en-US" dirty="0" smtClean="0"/>
              <a:t>A 5-point scale ranging from 1 (</a:t>
            </a:r>
            <a:r>
              <a:rPr lang="en-US" i="1" dirty="0" smtClean="0"/>
              <a:t>not at all</a:t>
            </a:r>
            <a:r>
              <a:rPr lang="en-US" dirty="0" smtClean="0"/>
              <a:t>) to 5 (</a:t>
            </a:r>
            <a:r>
              <a:rPr lang="en-US" i="1" dirty="0" smtClean="0">
                <a:solidFill>
                  <a:schemeClr val="tx1"/>
                </a:solidFill>
              </a:rPr>
              <a:t>extremely</a:t>
            </a:r>
            <a:r>
              <a:rPr lang="en-US" dirty="0" smtClean="0"/>
              <a:t>)</a:t>
            </a:r>
          </a:p>
          <a:p>
            <a:pPr lvl="1"/>
            <a:r>
              <a:rPr lang="en-US" dirty="0" smtClean="0"/>
              <a:t>June 13</a:t>
            </a:r>
            <a:r>
              <a:rPr lang="en-US" baseline="30000" dirty="0" smtClean="0"/>
              <a:t>th</a:t>
            </a:r>
            <a:endParaRPr lang="en-US" dirty="0" smtClean="0"/>
          </a:p>
          <a:p>
            <a:pPr lvl="1">
              <a:buNone/>
            </a:pPr>
            <a:endParaRPr lang="en-US" dirty="0" smtClean="0"/>
          </a:p>
          <a:p>
            <a:r>
              <a:rPr lang="en-US" dirty="0" smtClean="0"/>
              <a:t>Numbers that represent a specific place in a series</a:t>
            </a:r>
          </a:p>
          <a:p>
            <a:pPr lvl="1"/>
            <a:r>
              <a:rPr lang="en-US" dirty="0" smtClean="0"/>
              <a:t>Condition 1, Condition 2, Condition 3, etc.</a:t>
            </a:r>
          </a:p>
          <a:p>
            <a:pPr lvl="1"/>
            <a:r>
              <a:rPr lang="en-US" dirty="0" smtClean="0"/>
              <a:t>Group 5, Group 6, Group 7, etc.</a:t>
            </a:r>
          </a:p>
          <a:p>
            <a:pPr lvl="1"/>
            <a:r>
              <a:rPr lang="en-US" dirty="0" smtClean="0"/>
              <a:t>Participant 12, Participant 13, Participant 14, etc.</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5800"/>
          </a:xfrm>
        </p:spPr>
        <p:txBody>
          <a:bodyPr/>
          <a:lstStyle/>
          <a:p>
            <a:r>
              <a:rPr lang="en-US" dirty="0" smtClean="0"/>
              <a:t>Abbreviations</a:t>
            </a:r>
            <a:endParaRPr lang="en-US" dirty="0"/>
          </a:p>
        </p:txBody>
      </p:sp>
      <p:sp>
        <p:nvSpPr>
          <p:cNvPr id="3" name="Content Placeholder 2"/>
          <p:cNvSpPr>
            <a:spLocks noGrp="1"/>
          </p:cNvSpPr>
          <p:nvPr>
            <p:ph sz="quarter" idx="1"/>
          </p:nvPr>
        </p:nvSpPr>
        <p:spPr>
          <a:xfrm>
            <a:off x="301752" y="1527048"/>
            <a:ext cx="8503920" cy="4873752"/>
          </a:xfrm>
        </p:spPr>
        <p:txBody>
          <a:bodyPr>
            <a:normAutofit/>
          </a:bodyPr>
          <a:lstStyle/>
          <a:p>
            <a:r>
              <a:rPr lang="en-US" dirty="0" smtClean="0"/>
              <a:t>Abbreviations that are pronounced one letter at a time (e.g., APA, DSM, BDI, IQ) are called </a:t>
            </a:r>
            <a:r>
              <a:rPr lang="en-US" dirty="0" err="1" smtClean="0"/>
              <a:t>initialisms</a:t>
            </a:r>
            <a:endParaRPr lang="en-US" dirty="0" smtClean="0"/>
          </a:p>
          <a:p>
            <a:r>
              <a:rPr lang="en-US" dirty="0" smtClean="0"/>
              <a:t>Abbreviations that are pronounced as a word are called acronyms (e.g., AIDS) </a:t>
            </a:r>
          </a:p>
          <a:p>
            <a:endParaRPr lang="en-US" dirty="0" smtClean="0"/>
          </a:p>
          <a:p>
            <a:r>
              <a:rPr lang="en-US" dirty="0" smtClean="0"/>
              <a:t>Abbreviations should be used sparingly. Use them when:</a:t>
            </a:r>
          </a:p>
          <a:p>
            <a:pPr marL="0" indent="0">
              <a:buNone/>
            </a:pPr>
            <a:r>
              <a:rPr lang="en-US" sz="2400" dirty="0" smtClean="0"/>
              <a:t>	1. The abbreviation is standard and it will not interrupt 	the reader’s understanding (e.g., AIDS)</a:t>
            </a:r>
          </a:p>
          <a:p>
            <a:pPr>
              <a:buNone/>
            </a:pPr>
            <a:r>
              <a:rPr lang="en-US" sz="2400" dirty="0" smtClean="0"/>
              <a:t>		2. If space can be saved and repetition can be avoided	with the use of the abbreviation </a:t>
            </a:r>
          </a:p>
        </p:txBody>
      </p:sp>
    </p:spTree>
    <p:extLst>
      <p:ext uri="{BB962C8B-B14F-4D97-AF65-F5344CB8AC3E}">
        <p14:creationId xmlns:p14="http://schemas.microsoft.com/office/powerpoint/2010/main" val="2726797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a:t>
            </a:r>
            <a:r>
              <a:rPr lang="en-US" dirty="0" err="1" smtClean="0"/>
              <a:t>Initialisms</a:t>
            </a:r>
            <a:r>
              <a:rPr lang="en-US" dirty="0" smtClean="0"/>
              <a:t> &amp; Acronyms</a:t>
            </a:r>
            <a:endParaRPr lang="en-US" dirty="0"/>
          </a:p>
        </p:txBody>
      </p:sp>
      <p:sp>
        <p:nvSpPr>
          <p:cNvPr id="3" name="Content Placeholder 2"/>
          <p:cNvSpPr>
            <a:spLocks noGrp="1"/>
          </p:cNvSpPr>
          <p:nvPr>
            <p:ph sz="quarter" idx="1"/>
          </p:nvPr>
        </p:nvSpPr>
        <p:spPr/>
        <p:txBody>
          <a:bodyPr/>
          <a:lstStyle/>
          <a:p>
            <a:r>
              <a:rPr lang="en-US" dirty="0" smtClean="0"/>
              <a:t>Use the full term the first time, followed immediately by the </a:t>
            </a:r>
            <a:r>
              <a:rPr lang="en-US" dirty="0" err="1" smtClean="0"/>
              <a:t>initialism</a:t>
            </a:r>
            <a:r>
              <a:rPr lang="en-US" dirty="0" smtClean="0"/>
              <a:t> or acronym in parentheses</a:t>
            </a:r>
            <a:r>
              <a:rPr lang="en-US" dirty="0"/>
              <a:t> </a:t>
            </a:r>
            <a:r>
              <a:rPr lang="en-US" dirty="0" smtClean="0"/>
              <a:t>(include any necessary citation within the same parentheses, separated by a semi-colon)</a:t>
            </a:r>
          </a:p>
          <a:p>
            <a:pPr lvl="1"/>
            <a:r>
              <a:rPr lang="en-US" dirty="0" smtClean="0"/>
              <a:t>Human immunodeficiency virus (HIV)</a:t>
            </a:r>
          </a:p>
          <a:p>
            <a:pPr lvl="1"/>
            <a:r>
              <a:rPr lang="en-US" dirty="0" smtClean="0"/>
              <a:t>Beck Depression Inventory (BDI; Beck, Ward, Mendelsohn, Mock, &amp; </a:t>
            </a:r>
            <a:r>
              <a:rPr lang="en-US" dirty="0" err="1" smtClean="0"/>
              <a:t>Erbaugh</a:t>
            </a:r>
            <a:r>
              <a:rPr lang="en-US" dirty="0" smtClean="0"/>
              <a:t>, 1961)</a:t>
            </a:r>
          </a:p>
          <a:p>
            <a:r>
              <a:rPr lang="en-US" dirty="0" smtClean="0"/>
              <a:t>Do not use the full term in your paper after this point.</a:t>
            </a:r>
          </a:p>
          <a:p>
            <a:endParaRPr lang="en-US" dirty="0"/>
          </a:p>
        </p:txBody>
      </p:sp>
    </p:spTree>
    <p:extLst>
      <p:ext uri="{BB962C8B-B14F-4D97-AF65-F5344CB8AC3E}">
        <p14:creationId xmlns:p14="http://schemas.microsoft.com/office/powerpoint/2010/main" val="3852257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sz="quarter" idx="1"/>
          </p:nvPr>
        </p:nvSpPr>
        <p:spPr/>
        <p:txBody>
          <a:bodyPr>
            <a:normAutofit/>
          </a:bodyPr>
          <a:lstStyle/>
          <a:p>
            <a:pPr algn="ctr">
              <a:buNone/>
            </a:pPr>
            <a:r>
              <a:rPr lang="en-US" sz="2400" dirty="0" smtClean="0"/>
              <a:t>My first group of participants would exercise in a peppermint-scented room, after which they would complete the State form of the </a:t>
            </a:r>
            <a:r>
              <a:rPr lang="en-US" sz="2400" dirty="0" smtClean="0">
                <a:solidFill>
                  <a:srgbClr val="FF0000"/>
                </a:solidFill>
              </a:rPr>
              <a:t>State-Trait Anxiety Inventory</a:t>
            </a:r>
            <a:r>
              <a:rPr lang="en-US" sz="2400" dirty="0" smtClean="0"/>
              <a:t> (</a:t>
            </a:r>
            <a:r>
              <a:rPr lang="en-US" sz="2400" b="1" dirty="0" smtClean="0">
                <a:solidFill>
                  <a:srgbClr val="FF0000"/>
                </a:solidFill>
              </a:rPr>
              <a:t>STAI</a:t>
            </a:r>
            <a:r>
              <a:rPr lang="en-US" sz="2400" dirty="0" smtClean="0"/>
              <a:t>; </a:t>
            </a:r>
            <a:r>
              <a:rPr lang="en-US" sz="2400" dirty="0" err="1" smtClean="0"/>
              <a:t>Spielberger</a:t>
            </a:r>
            <a:r>
              <a:rPr lang="en-US" sz="2400" dirty="0" smtClean="0"/>
              <a:t>, </a:t>
            </a:r>
            <a:r>
              <a:rPr lang="en-US" sz="2400" dirty="0" err="1" smtClean="0"/>
              <a:t>Gorsuch</a:t>
            </a:r>
            <a:r>
              <a:rPr lang="en-US" sz="2400" dirty="0" smtClean="0"/>
              <a:t>, &amp; </a:t>
            </a:r>
            <a:r>
              <a:rPr lang="en-US" sz="2400" dirty="0" err="1" smtClean="0"/>
              <a:t>Lushene</a:t>
            </a:r>
            <a:r>
              <a:rPr lang="en-US" sz="2400" dirty="0" smtClean="0"/>
              <a:t>, 1970).</a:t>
            </a:r>
          </a:p>
          <a:p>
            <a:pPr algn="ctr">
              <a:buNone/>
            </a:pPr>
            <a:endParaRPr lang="en-US" sz="2400" dirty="0" smtClean="0"/>
          </a:p>
          <a:p>
            <a:pPr algn="ctr">
              <a:buNone/>
            </a:pPr>
            <a:r>
              <a:rPr lang="en-US" sz="2400" dirty="0" smtClean="0"/>
              <a:t>According to the </a:t>
            </a:r>
            <a:r>
              <a:rPr lang="en-US" sz="2400" dirty="0" smtClean="0">
                <a:solidFill>
                  <a:srgbClr val="FF0000"/>
                </a:solidFill>
              </a:rPr>
              <a:t>American Psychological Association</a:t>
            </a:r>
            <a:r>
              <a:rPr lang="en-US" sz="2400" dirty="0" smtClean="0"/>
              <a:t> (</a:t>
            </a:r>
            <a:r>
              <a:rPr lang="en-US" sz="2400" b="1" dirty="0" smtClean="0">
                <a:solidFill>
                  <a:srgbClr val="FF0000"/>
                </a:solidFill>
              </a:rPr>
              <a:t>APA</a:t>
            </a:r>
            <a:r>
              <a:rPr lang="en-US" sz="2400" dirty="0" smtClean="0"/>
              <a:t>), abbreviations can help shorten a paper; however, the </a:t>
            </a:r>
            <a:r>
              <a:rPr lang="en-US" sz="2400" b="1" dirty="0" smtClean="0">
                <a:solidFill>
                  <a:srgbClr val="FF0000"/>
                </a:solidFill>
              </a:rPr>
              <a:t>APA </a:t>
            </a:r>
            <a:r>
              <a:rPr lang="en-US" sz="2400" dirty="0" smtClean="0"/>
              <a:t>suggests avoiding abbreviations that may confuse your reader.</a:t>
            </a:r>
            <a:r>
              <a:rPr lang="en-US" sz="2400" b="1" dirty="0" smtClean="0">
                <a:solidFill>
                  <a:srgbClr val="FF0000"/>
                </a:solidFill>
              </a:rPr>
              <a:t> </a:t>
            </a:r>
            <a:endParaRPr lang="en-US" sz="2400" dirty="0" smtClean="0"/>
          </a:p>
          <a:p>
            <a:pPr algn="ctr"/>
            <a:endParaRPr lang="en-US" sz="2800" dirty="0" smtClean="0"/>
          </a:p>
          <a:p>
            <a:pPr algn="ctr"/>
            <a:endParaRPr lang="en-US" sz="2800" dirty="0" smtClean="0"/>
          </a:p>
          <a:p>
            <a:endParaRPr lang="en-US" dirty="0"/>
          </a:p>
        </p:txBody>
      </p:sp>
    </p:spTree>
    <p:extLst>
      <p:ext uri="{BB962C8B-B14F-4D97-AF65-F5344CB8AC3E}">
        <p14:creationId xmlns:p14="http://schemas.microsoft.com/office/powerpoint/2010/main" val="2476083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Abbreviations</a:t>
            </a:r>
            <a:endParaRPr lang="en-US" dirty="0"/>
          </a:p>
        </p:txBody>
      </p:sp>
      <p:sp>
        <p:nvSpPr>
          <p:cNvPr id="3" name="Content Placeholder 2"/>
          <p:cNvSpPr>
            <a:spLocks noGrp="1"/>
          </p:cNvSpPr>
          <p:nvPr>
            <p:ph sz="quarter" idx="1"/>
          </p:nvPr>
        </p:nvSpPr>
        <p:spPr>
          <a:xfrm>
            <a:off x="301752" y="1527048"/>
            <a:ext cx="8503920" cy="4721352"/>
          </a:xfrm>
        </p:spPr>
        <p:txBody>
          <a:bodyPr>
            <a:normAutofit fontScale="92500"/>
          </a:bodyPr>
          <a:lstStyle/>
          <a:p>
            <a:pPr algn="ctr">
              <a:buNone/>
            </a:pPr>
            <a:endParaRPr lang="en-US" sz="800" dirty="0" smtClean="0"/>
          </a:p>
          <a:p>
            <a:r>
              <a:rPr lang="en-US" dirty="0" smtClean="0"/>
              <a:t>Latin abbreviations:</a:t>
            </a:r>
          </a:p>
          <a:p>
            <a:pPr algn="ctr">
              <a:buNone/>
            </a:pPr>
            <a:r>
              <a:rPr lang="en-US" sz="800" dirty="0" smtClean="0"/>
              <a:t/>
            </a:r>
            <a:br>
              <a:rPr lang="en-US" sz="800" dirty="0" smtClean="0"/>
            </a:br>
            <a:r>
              <a:rPr lang="en-US" sz="2400" dirty="0" smtClean="0"/>
              <a:t>cf.    e.g.,    i.e.,    viz.,    vs.    etc.</a:t>
            </a:r>
          </a:p>
          <a:p>
            <a:pPr algn="ctr">
              <a:buNone/>
            </a:pPr>
            <a:endParaRPr lang="en-US" sz="800" dirty="0" smtClean="0"/>
          </a:p>
          <a:p>
            <a:r>
              <a:rPr lang="en-US" dirty="0" smtClean="0"/>
              <a:t>Units of time:</a:t>
            </a:r>
          </a:p>
          <a:p>
            <a:pPr algn="ctr">
              <a:buNone/>
            </a:pPr>
            <a:r>
              <a:rPr lang="en-US" sz="2400" dirty="0" smtClean="0"/>
              <a:t>s    min    hr     ms    ns</a:t>
            </a:r>
            <a:endParaRPr lang="en-US" sz="800" dirty="0" smtClean="0"/>
          </a:p>
          <a:p>
            <a:r>
              <a:rPr lang="en-US" dirty="0" smtClean="0"/>
              <a:t>Units of measurement:</a:t>
            </a:r>
          </a:p>
          <a:p>
            <a:pPr>
              <a:buNone/>
            </a:pPr>
            <a:endParaRPr lang="en-US" sz="700" dirty="0" smtClean="0"/>
          </a:p>
          <a:p>
            <a:pPr algn="ctr">
              <a:buNone/>
            </a:pPr>
            <a:r>
              <a:rPr lang="en-US" sz="2400" dirty="0" smtClean="0"/>
              <a:t>a.m.   ˚C    cm   ˚F    g    Hz    in.    kg   </a:t>
            </a:r>
          </a:p>
          <a:p>
            <a:pPr algn="ctr">
              <a:buNone/>
            </a:pPr>
            <a:r>
              <a:rPr lang="en-US" sz="2400" dirty="0" smtClean="0"/>
              <a:t>L    m    ml    mm    p.m.    V    W</a:t>
            </a:r>
          </a:p>
          <a:p>
            <a:pPr algn="ctr">
              <a:buNone/>
            </a:pPr>
            <a:endParaRPr lang="en-US" sz="2400" dirty="0" smtClean="0"/>
          </a:p>
          <a:p>
            <a:pPr>
              <a:buNone/>
            </a:pPr>
            <a:r>
              <a:rPr lang="en-US" sz="2400" dirty="0"/>
              <a:t>Do not add an </a:t>
            </a:r>
            <a:r>
              <a:rPr lang="en-US" sz="2400" i="1" dirty="0"/>
              <a:t>s </a:t>
            </a:r>
            <a:r>
              <a:rPr lang="en-US" sz="2400" dirty="0"/>
              <a:t>after any </a:t>
            </a:r>
            <a:r>
              <a:rPr lang="en-US" sz="2400" dirty="0" smtClean="0"/>
              <a:t>abbreviation </a:t>
            </a:r>
            <a:r>
              <a:rPr lang="en-US" sz="2400" dirty="0"/>
              <a:t>of </a:t>
            </a:r>
            <a:r>
              <a:rPr lang="en-US" sz="2400" dirty="0" smtClean="0"/>
              <a:t>a unit </a:t>
            </a:r>
            <a:r>
              <a:rPr lang="en-US" sz="2400" dirty="0"/>
              <a:t>of </a:t>
            </a:r>
            <a:r>
              <a:rPr lang="en-US" sz="2400" dirty="0" smtClean="0"/>
              <a:t>measurement </a:t>
            </a:r>
            <a:r>
              <a:rPr lang="en-US" sz="2400" dirty="0"/>
              <a:t/>
            </a:r>
            <a:br>
              <a:rPr lang="en-US" sz="2400" dirty="0"/>
            </a:br>
            <a:endParaRPr lang="en-US" sz="2400" dirty="0" smtClean="0"/>
          </a:p>
        </p:txBody>
      </p:sp>
    </p:spTree>
    <p:extLst>
      <p:ext uri="{BB962C8B-B14F-4D97-AF65-F5344CB8AC3E}">
        <p14:creationId xmlns:p14="http://schemas.microsoft.com/office/powerpoint/2010/main" val="182263751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2034</TotalTime>
  <Words>853</Words>
  <Application>Microsoft Office PowerPoint</Application>
  <PresentationFormat>On-screen Show (4:3)</PresentationFormat>
  <Paragraphs>139</Paragraphs>
  <Slides>10</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Georgia</vt:lpstr>
      <vt:lpstr>Times New Roman</vt:lpstr>
      <vt:lpstr>Wingdings</vt:lpstr>
      <vt:lpstr>Wingdings 2</vt:lpstr>
      <vt:lpstr>Civic</vt:lpstr>
      <vt:lpstr>Numbers Abbreviations and Acronyms</vt:lpstr>
      <vt:lpstr>Use Words for:</vt:lpstr>
      <vt:lpstr>Use Numerals for:</vt:lpstr>
      <vt:lpstr>Numerals (continued) </vt:lpstr>
      <vt:lpstr>Numerals (continued) </vt:lpstr>
      <vt:lpstr>Abbreviations</vt:lpstr>
      <vt:lpstr>Use of Initialisms &amp; Acronyms</vt:lpstr>
      <vt:lpstr>Examples</vt:lpstr>
      <vt:lpstr>Common Abbreviations</vt:lpstr>
      <vt:lpstr>Examples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Word Choice</dc:title>
  <dc:creator>juser</dc:creator>
  <cp:lastModifiedBy>Beth Kirsner</cp:lastModifiedBy>
  <cp:revision>45</cp:revision>
  <dcterms:created xsi:type="dcterms:W3CDTF">2014-06-02T21:20:52Z</dcterms:created>
  <dcterms:modified xsi:type="dcterms:W3CDTF">2017-06-07T18:32:22Z</dcterms:modified>
</cp:coreProperties>
</file>