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57" r:id="rId4"/>
    <p:sldId id="264" r:id="rId5"/>
    <p:sldId id="261" r:id="rId6"/>
    <p:sldId id="258" r:id="rId7"/>
    <p:sldId id="259" r:id="rId8"/>
    <p:sldId id="262" r:id="rId9"/>
    <p:sldId id="263" r:id="rId10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366" autoAdjust="0"/>
  </p:normalViewPr>
  <p:slideViewPr>
    <p:cSldViewPr>
      <p:cViewPr varScale="1">
        <p:scale>
          <a:sx n="68" d="100"/>
          <a:sy n="68" d="100"/>
        </p:scale>
        <p:origin x="1224" y="6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2021" y="-7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C1B9683-637E-4640-B9B2-18577F886B75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EA7CF026-59A0-4E3D-9D0A-C0A2BCF2D9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36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6EBC0B5-33E5-4DD4-9813-787AB820448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7C91B24-4E55-46AA-8B17-ABF310C84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7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comma</a:t>
            </a:r>
            <a:r>
              <a:rPr lang="en-US" baseline="0" dirty="0" smtClean="0"/>
              <a:t> exercises, please visit Purdue OWL: </a:t>
            </a:r>
            <a:r>
              <a:rPr lang="en-US" dirty="0" smtClean="0"/>
              <a:t>https://owl.english.purdue.edu/exercises/3/5/15</a:t>
            </a:r>
          </a:p>
          <a:p>
            <a:r>
              <a:rPr lang="en-US" dirty="0" smtClean="0"/>
              <a:t>For more comma rules</a:t>
            </a:r>
            <a:r>
              <a:rPr lang="en-US" baseline="0" dirty="0" smtClean="0"/>
              <a:t>, please visit Grammar Girl: </a:t>
            </a:r>
            <a:r>
              <a:rPr lang="en-US" dirty="0" smtClean="0"/>
              <a:t>http://www.quickanddirtytips.com/education/grammar/where-do-i-use-commas</a:t>
            </a:r>
          </a:p>
          <a:p>
            <a:endParaRPr lang="en-US" dirty="0" smtClean="0"/>
          </a:p>
          <a:p>
            <a:pPr defTabSz="928299">
              <a:defRPr/>
            </a:pPr>
            <a:r>
              <a:rPr lang="en-US" dirty="0" smtClean="0"/>
              <a:t>For additional instruction on this topic, refer</a:t>
            </a:r>
            <a:r>
              <a:rPr lang="en-US" baseline="0" dirty="0" smtClean="0"/>
              <a:t> to the </a:t>
            </a:r>
            <a:r>
              <a:rPr lang="en-US" b="1" baseline="0" dirty="0" smtClean="0"/>
              <a:t>Grammar </a:t>
            </a:r>
            <a:r>
              <a:rPr lang="en-US" b="0" dirty="0" smtClean="0"/>
              <a:t>module</a:t>
            </a:r>
            <a:r>
              <a:rPr lang="en-US" b="0" baseline="0" dirty="0" smtClean="0"/>
              <a:t> in D2L.</a:t>
            </a:r>
            <a:endParaRPr lang="en-US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91B24-4E55-46AA-8B17-ABF310C84E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62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FANBOYS. It is the acronym for all of the conjunctions</a:t>
            </a:r>
            <a:r>
              <a:rPr lang="en-US" baseline="0" dirty="0" smtClean="0"/>
              <a:t> (</a:t>
            </a:r>
            <a:r>
              <a:rPr lang="en-US" b="1" baseline="0" dirty="0" smtClean="0"/>
              <a:t>f</a:t>
            </a:r>
            <a:r>
              <a:rPr lang="en-US" b="0" baseline="0" dirty="0" smtClean="0"/>
              <a:t>or, </a:t>
            </a:r>
            <a:r>
              <a:rPr lang="en-US" b="1" baseline="0" dirty="0" smtClean="0"/>
              <a:t>a</a:t>
            </a:r>
            <a:r>
              <a:rPr lang="en-US" b="0" baseline="0" dirty="0" smtClean="0"/>
              <a:t>nd, </a:t>
            </a:r>
            <a:r>
              <a:rPr lang="en-US" b="1" baseline="0" dirty="0" smtClean="0"/>
              <a:t>n</a:t>
            </a:r>
            <a:r>
              <a:rPr lang="en-US" b="0" baseline="0" dirty="0" smtClean="0"/>
              <a:t>or, </a:t>
            </a:r>
            <a:r>
              <a:rPr lang="en-US" b="1" baseline="0" dirty="0" smtClean="0"/>
              <a:t>b</a:t>
            </a:r>
            <a:r>
              <a:rPr lang="en-US" b="0" baseline="0" dirty="0" smtClean="0"/>
              <a:t>ut, </a:t>
            </a:r>
            <a:r>
              <a:rPr lang="en-US" b="1" baseline="0" dirty="0" smtClean="0"/>
              <a:t>o</a:t>
            </a:r>
            <a:r>
              <a:rPr lang="en-US" b="0" baseline="0" dirty="0" smtClean="0"/>
              <a:t>r, </a:t>
            </a:r>
            <a:r>
              <a:rPr lang="en-US" b="1" baseline="0" dirty="0" smtClean="0"/>
              <a:t>y</a:t>
            </a:r>
            <a:r>
              <a:rPr lang="en-US" b="0" baseline="0" dirty="0" smtClean="0"/>
              <a:t>et, </a:t>
            </a:r>
            <a:r>
              <a:rPr lang="en-US" b="1" baseline="0" dirty="0" smtClean="0"/>
              <a:t>s</a:t>
            </a:r>
            <a:r>
              <a:rPr lang="en-US" b="0" baseline="0" dirty="0" smtClean="0"/>
              <a:t>o).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APA style requires that a comma is used before the final element in a list.</a:t>
            </a:r>
            <a:br>
              <a:rPr lang="en-US" b="0" baseline="0" dirty="0" smtClean="0"/>
            </a:br>
            <a:r>
              <a:rPr lang="en-US" b="0" baseline="0" dirty="0" smtClean="0"/>
              <a:t>In others forms of writing (like news articles), the comma before the final element is not required and is therefore often left out; do not confuse this with the requirements of APA style.</a:t>
            </a:r>
            <a:br>
              <a:rPr lang="en-US" b="0" baseline="0" dirty="0" smtClean="0"/>
            </a:br>
            <a:r>
              <a:rPr lang="en-US" b="0" baseline="0" dirty="0" smtClean="0"/>
              <a:t>Correct: I want to visit Italy, France</a:t>
            </a:r>
            <a:r>
              <a:rPr lang="en-US" b="0" baseline="0" dirty="0" smtClean="0">
                <a:solidFill>
                  <a:srgbClr val="FF0000"/>
                </a:solidFill>
              </a:rPr>
              <a:t>,</a:t>
            </a:r>
            <a:r>
              <a:rPr lang="en-US" b="0" baseline="0" dirty="0" smtClean="0"/>
              <a:t> and Spain.</a:t>
            </a:r>
            <a:br>
              <a:rPr lang="en-US" b="0" baseline="0" dirty="0" smtClean="0"/>
            </a:br>
            <a:r>
              <a:rPr lang="en-US" b="0" baseline="0" dirty="0" smtClean="0"/>
              <a:t>Incorrect (in APA style): I want to visit Italy, France and Spain.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91B24-4E55-46AA-8B17-ABF310C84E8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43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same information may be essential or nonessential, depending on the context. </a:t>
            </a:r>
          </a:p>
          <a:p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0" dirty="0" smtClean="0"/>
              <a:t> I have only one sister, then including her name in the sentence is not necessary to clarify which sister I’m referring to:</a:t>
            </a:r>
          </a:p>
          <a:p>
            <a:endParaRPr lang="en-US" baseline="0" dirty="0" smtClean="0"/>
          </a:p>
          <a:p>
            <a:r>
              <a:rPr lang="en-US" baseline="0" dirty="0" smtClean="0">
                <a:solidFill>
                  <a:srgbClr val="002060"/>
                </a:solidFill>
              </a:rPr>
              <a:t>My sister, Amy, is coming to visit.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sentence provides additional information about my sister (her name), but that information is </a:t>
            </a:r>
            <a:r>
              <a:rPr lang="en-US" b="1" baseline="0" dirty="0" smtClean="0"/>
              <a:t>not essential </a:t>
            </a:r>
            <a:r>
              <a:rPr lang="en-US" baseline="0" dirty="0" smtClean="0"/>
              <a:t>because you can’t confuse Amy with any other person if I have only one sister. </a:t>
            </a:r>
          </a:p>
          <a:p>
            <a:r>
              <a:rPr lang="en-US" baseline="0" dirty="0" smtClean="0"/>
              <a:t>Thus, the correct use of commas in the sentence above conveys the information to my reader that I only have one sister.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If, on the other hand, I had more than one sister, then including her name in the sentence would be necessary to clarify which sister I was referring to:</a:t>
            </a:r>
          </a:p>
          <a:p>
            <a:endParaRPr lang="en-US" baseline="0" dirty="0" smtClean="0"/>
          </a:p>
          <a:p>
            <a:r>
              <a:rPr lang="en-US" baseline="0" dirty="0" smtClean="0">
                <a:solidFill>
                  <a:srgbClr val="002060"/>
                </a:solidFill>
              </a:rPr>
              <a:t>My sister Amy is coming to visit. </a:t>
            </a:r>
          </a:p>
          <a:p>
            <a:r>
              <a:rPr lang="en-US" baseline="0" dirty="0" smtClean="0"/>
              <a:t>This sentence provides essential information about which sister is coming to visit. It is </a:t>
            </a:r>
            <a:r>
              <a:rPr lang="en-US" b="1" baseline="0" dirty="0" smtClean="0"/>
              <a:t>essential</a:t>
            </a:r>
            <a:r>
              <a:rPr lang="en-US" baseline="0" dirty="0" smtClean="0"/>
              <a:t> because you wouldn’t know which of my sisters was coming to visit if I didn’t include her name. </a:t>
            </a:r>
          </a:p>
          <a:p>
            <a:r>
              <a:rPr lang="en-US" baseline="0" dirty="0" smtClean="0"/>
              <a:t>Thus, the correct lack of commas in this sentence conveys the information to my reader than I have more than one sister.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Another way the essential clause is described is as a restrictive clause. It restricts the possible entities (multiple sisters) to the specific entity you actually intend.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91B24-4E55-46AA-8B17-ABF310C84E8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41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so introduces</a:t>
            </a:r>
            <a:r>
              <a:rPr lang="en-US" baseline="0" dirty="0" smtClean="0"/>
              <a:t> an independent clause, it does take a comma:</a:t>
            </a:r>
          </a:p>
          <a:p>
            <a:r>
              <a:rPr lang="en-US" baseline="0" dirty="0" smtClean="0">
                <a:solidFill>
                  <a:srgbClr val="0070C0"/>
                </a:solidFill>
              </a:rPr>
              <a:t>She finished the report</a:t>
            </a:r>
            <a:r>
              <a:rPr lang="en-US" baseline="0" dirty="0" smtClean="0">
                <a:solidFill>
                  <a:srgbClr val="FF0000"/>
                </a:solidFill>
              </a:rPr>
              <a:t>, so </a:t>
            </a:r>
            <a:r>
              <a:rPr lang="en-US" baseline="0" dirty="0" smtClean="0">
                <a:solidFill>
                  <a:srgbClr val="0070C0"/>
                </a:solidFill>
              </a:rPr>
              <a:t>she took the next day off.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situation, the word </a:t>
            </a:r>
            <a:r>
              <a:rPr lang="en-US" i="1" baseline="0" dirty="0" smtClean="0"/>
              <a:t>so</a:t>
            </a:r>
            <a:r>
              <a:rPr lang="en-US" baseline="0" dirty="0" smtClean="0"/>
              <a:t> implies the same thing as the word </a:t>
            </a:r>
            <a:r>
              <a:rPr lang="en-US" i="1" baseline="0" dirty="0" smtClean="0">
                <a:solidFill>
                  <a:srgbClr val="FF0000"/>
                </a:solidFill>
              </a:rPr>
              <a:t>therefore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pPr defTabSz="928299">
              <a:defRPr/>
            </a:pPr>
            <a:r>
              <a:rPr lang="en-US" dirty="0" smtClean="0"/>
              <a:t>When so introduces</a:t>
            </a:r>
            <a:r>
              <a:rPr lang="en-US" baseline="0" dirty="0" smtClean="0"/>
              <a:t> a dependent clause, it does NOT take a comma:</a:t>
            </a:r>
          </a:p>
          <a:p>
            <a:r>
              <a:rPr lang="en-US" baseline="0" dirty="0" smtClean="0">
                <a:solidFill>
                  <a:srgbClr val="0070C0"/>
                </a:solidFill>
              </a:rPr>
              <a:t>She finished the report </a:t>
            </a:r>
            <a:r>
              <a:rPr lang="en-US" baseline="0" dirty="0" smtClean="0">
                <a:solidFill>
                  <a:srgbClr val="FF0000"/>
                </a:solidFill>
              </a:rPr>
              <a:t>so (that) </a:t>
            </a:r>
            <a:r>
              <a:rPr lang="en-US" baseline="0" dirty="0" smtClean="0">
                <a:solidFill>
                  <a:srgbClr val="0070C0"/>
                </a:solidFill>
              </a:rPr>
              <a:t>she could take the next day off.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this situation, the word </a:t>
            </a:r>
            <a:r>
              <a:rPr lang="en-US" i="1" baseline="0" dirty="0" smtClean="0"/>
              <a:t>so</a:t>
            </a:r>
            <a:r>
              <a:rPr lang="en-US" baseline="0" dirty="0" smtClean="0"/>
              <a:t> implies the same thing as the phrase </a:t>
            </a:r>
            <a:r>
              <a:rPr lang="en-US" i="1" baseline="0" dirty="0" smtClean="0">
                <a:solidFill>
                  <a:srgbClr val="FF0000"/>
                </a:solidFill>
              </a:rPr>
              <a:t>in order that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Another way of describing this use of </a:t>
            </a:r>
            <a:r>
              <a:rPr lang="en-US" i="1" baseline="0" dirty="0" smtClean="0"/>
              <a:t>so</a:t>
            </a:r>
            <a:r>
              <a:rPr lang="en-US" i="0" baseline="0" dirty="0" smtClean="0"/>
              <a:t> is that it is followed by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restrictive clause, a clause that provides an explanation that is one of the many possible explanations for why she finished the report.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91B24-4E55-46AA-8B17-ABF310C84E8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33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</a:t>
            </a:r>
            <a:r>
              <a:rPr lang="en-US" baseline="0" dirty="0" smtClean="0"/>
              <a:t> out this short comma splice exercise: https://depts.dyc.edu/learningcenter/owl/exercises/comma_splices_ex1.htm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91B24-4E55-46AA-8B17-ABF310C84E8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45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out this short fused</a:t>
            </a:r>
            <a:r>
              <a:rPr lang="en-US" baseline="0" dirty="0" smtClean="0"/>
              <a:t> sentence &amp; run-on exercise: https://depts.dyc.edu/learningcenter/owl/exercises/run-ons_ex1.htm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91B24-4E55-46AA-8B17-ABF310C84E8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 out</a:t>
            </a:r>
            <a:r>
              <a:rPr lang="en-US" baseline="0" dirty="0" smtClean="0"/>
              <a:t> this additional info on semicolons: http://theoatmeal.com/comics/semicolon</a:t>
            </a:r>
          </a:p>
          <a:p>
            <a:endParaRPr lang="en-US" baseline="0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a semicolon is used to join two or more ideas (parts) in a sentence, those ideas are then given equal position or rank. 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Incorrect: I would like to visit Paris, my sister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would rather visit Spain.</a:t>
            </a:r>
            <a:b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Correct: I would like to visit Paris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 sister would rather visit Spain.</a:t>
            </a:r>
            <a:b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Both parts of the sentence are independent clauses, and commas should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be used to connect independent clauses if there is no coordinating conjunction. When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doing so, 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mistake is known as a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comma splice.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Incorrect: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Some people prefer to write with pens, however some prefer to write with pencils.</a:t>
            </a:r>
            <a:b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Correct: Some people prefer to write with pens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however,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 prefer to write with pencils.</a:t>
            </a:r>
            <a:b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conjunctive adverb </a:t>
            </a:r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signals a connection between two independent clauses, and commas should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be used to connect independent clauses if there is no coordinating conjunction.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91B24-4E55-46AA-8B17-ABF310C84E8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33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not use a colon</a:t>
            </a:r>
            <a:r>
              <a:rPr lang="en-US" baseline="0" dirty="0" smtClean="0"/>
              <a:t> </a:t>
            </a:r>
            <a:r>
              <a:rPr lang="en-US" dirty="0" smtClean="0"/>
              <a:t>after an introduction that is not an independent clause or complete sentence.</a:t>
            </a:r>
          </a:p>
          <a:p>
            <a:endParaRPr lang="en-US" dirty="0" smtClean="0"/>
          </a:p>
          <a:p>
            <a:r>
              <a:rPr lang="en-US" dirty="0" smtClean="0"/>
              <a:t>Incorrect: She</a:t>
            </a:r>
            <a:r>
              <a:rPr lang="en-US" baseline="0" dirty="0" smtClean="0"/>
              <a:t> wants to go to: Spain, Paris, and Italy.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Correct:</a:t>
            </a:r>
            <a:r>
              <a:rPr lang="en-US" baseline="0" dirty="0" smtClean="0"/>
              <a:t> There are a few places she wants to visit: Spain, Paris, and Italy.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91B24-4E55-46AA-8B17-ABF310C84E8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79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08D9-CB18-47A7-A058-49F7DAC19B0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9FB673-86C2-4D90-AFEE-939B6F219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08D9-CB18-47A7-A058-49F7DAC19B0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B673-86C2-4D90-AFEE-939B6F219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99FB673-86C2-4D90-AFEE-939B6F219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08D9-CB18-47A7-A058-49F7DAC19B0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08D9-CB18-47A7-A058-49F7DAC19B0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99FB673-86C2-4D90-AFEE-939B6F219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08D9-CB18-47A7-A058-49F7DAC19B0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9FB673-86C2-4D90-AFEE-939B6F219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15308D9-CB18-47A7-A058-49F7DAC19B0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FB673-86C2-4D90-AFEE-939B6F219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08D9-CB18-47A7-A058-49F7DAC19B0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99FB673-86C2-4D90-AFEE-939B6F219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08D9-CB18-47A7-A058-49F7DAC19B0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99FB673-86C2-4D90-AFEE-939B6F219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08D9-CB18-47A7-A058-49F7DAC19B0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9FB673-86C2-4D90-AFEE-939B6F219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9FB673-86C2-4D90-AFEE-939B6F219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08D9-CB18-47A7-A058-49F7DAC19B0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99FB673-86C2-4D90-AFEE-939B6F219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15308D9-CB18-47A7-A058-49F7DAC19B0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15308D9-CB18-47A7-A058-49F7DAC19B06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9FB673-86C2-4D90-AFEE-939B6F2193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3622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How to use commas correctly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How to avoid comma splices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&amp;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fused (run-on) sentences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Using semicolons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USING COLONS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Commas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Matter!</a:t>
            </a:r>
            <a:endParaRPr lang="en-US" dirty="0"/>
          </a:p>
        </p:txBody>
      </p:sp>
      <p:pic>
        <p:nvPicPr>
          <p:cNvPr id="4" name="Picture 2" descr="http://www.tarleton.edu/Faculty/jdixon/writing/img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90808"/>
            <a:ext cx="7391400" cy="48263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1826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Commas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Before a conjunction (</a:t>
            </a:r>
            <a:r>
              <a:rPr lang="en-US" i="1" dirty="0" smtClean="0"/>
              <a:t>and, but, for, nor, or, so, yet</a:t>
            </a:r>
            <a:r>
              <a:rPr lang="en-US" dirty="0" smtClean="0"/>
              <a:t>) that joins two independent clauses:</a:t>
            </a:r>
            <a:endParaRPr lang="en-US" dirty="0"/>
          </a:p>
          <a:p>
            <a:pPr marL="0" indent="0">
              <a:buNone/>
            </a:pPr>
            <a:r>
              <a:rPr lang="en-US" sz="2200" dirty="0" smtClean="0"/>
              <a:t>	I’d like to visit the mall</a:t>
            </a:r>
            <a:r>
              <a:rPr lang="en-US" sz="2200" dirty="0" smtClean="0">
                <a:solidFill>
                  <a:srgbClr val="FF0000"/>
                </a:solidFill>
              </a:rPr>
              <a:t>,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but</a:t>
            </a:r>
            <a:r>
              <a:rPr lang="en-US" sz="2200" dirty="0" smtClean="0"/>
              <a:t> let’s go to lunch first.</a:t>
            </a:r>
          </a:p>
          <a:p>
            <a:pPr marL="0" indent="0">
              <a:buNone/>
            </a:pPr>
            <a:endParaRPr lang="en-US" sz="2400" i="1" dirty="0"/>
          </a:p>
          <a:p>
            <a:pPr>
              <a:spcAft>
                <a:spcPts val="600"/>
              </a:spcAft>
            </a:pPr>
            <a:r>
              <a:rPr lang="en-US" dirty="0" smtClean="0"/>
              <a:t>After an introductory phrase: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	After lunch,</a:t>
            </a:r>
            <a:r>
              <a:rPr lang="en-US" sz="2200" dirty="0" smtClean="0"/>
              <a:t> I’d like to visit the mall.</a:t>
            </a:r>
          </a:p>
          <a:p>
            <a:pPr marL="0" indent="0">
              <a:buNone/>
            </a:pPr>
            <a:endParaRPr lang="en-US" sz="2200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After a transitional word or phrase: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200" dirty="0" smtClean="0">
                <a:solidFill>
                  <a:srgbClr val="FF0000"/>
                </a:solidFill>
              </a:rPr>
              <a:t>First,</a:t>
            </a:r>
            <a:r>
              <a:rPr lang="en-US" sz="2200" dirty="0" smtClean="0"/>
              <a:t> we’ll go to lunch. </a:t>
            </a:r>
            <a:r>
              <a:rPr lang="en-US" sz="2200" dirty="0" smtClean="0">
                <a:solidFill>
                  <a:srgbClr val="FF0000"/>
                </a:solidFill>
              </a:rPr>
              <a:t>Next, </a:t>
            </a:r>
            <a:r>
              <a:rPr lang="en-US" sz="2200" dirty="0" smtClean="0"/>
              <a:t>we’ll go to the mall.</a:t>
            </a:r>
          </a:p>
          <a:p>
            <a:endParaRPr lang="en-US" i="1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To separate elements in a list: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I want to visit </a:t>
            </a:r>
            <a:r>
              <a:rPr lang="en-US" sz="2200" dirty="0" smtClean="0">
                <a:solidFill>
                  <a:srgbClr val="FF0000"/>
                </a:solidFill>
              </a:rPr>
              <a:t>Italy, France, and Spain</a:t>
            </a:r>
            <a:r>
              <a:rPr lang="en-US" sz="22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set off Nonessential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4000" dirty="0" smtClean="0"/>
              <a:t>When there is a single entity that you could be referring to, you need to set off nonessential information about that entity:</a:t>
            </a:r>
            <a:endParaRPr lang="en-US" sz="4000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3200" dirty="0" smtClean="0"/>
              <a:t>I’d like to visit my grandma</a:t>
            </a:r>
            <a:r>
              <a:rPr lang="en-US" sz="3200" dirty="0" smtClean="0">
                <a:solidFill>
                  <a:srgbClr val="FF0000"/>
                </a:solidFill>
              </a:rPr>
              <a:t>,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Helen.  </a:t>
            </a:r>
          </a:p>
          <a:p>
            <a:pPr marL="274320" lvl="1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tx1"/>
                </a:solidFill>
              </a:rPr>
              <a:t>This sentence tells the reader that you have only one grandmother, and her name is Helen. </a:t>
            </a:r>
          </a:p>
          <a:p>
            <a:pPr marL="0" indent="0">
              <a:buNone/>
            </a:pPr>
            <a:endParaRPr lang="en-US" sz="2200" dirty="0" smtClean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4000" dirty="0"/>
              <a:t>When there is a </a:t>
            </a:r>
            <a:r>
              <a:rPr lang="en-US" sz="4000" dirty="0" smtClean="0"/>
              <a:t>more than one entity to which you could be referring,  its identity is essential </a:t>
            </a:r>
            <a:r>
              <a:rPr lang="en-US" sz="4000" dirty="0"/>
              <a:t>information about that </a:t>
            </a:r>
            <a:r>
              <a:rPr lang="en-US" sz="4000" dirty="0" smtClean="0"/>
              <a:t>entity, and it does not get set off by a comma:</a:t>
            </a:r>
            <a:endParaRPr lang="en-US" sz="4000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3200" dirty="0"/>
              <a:t>I’d like to visit my </a:t>
            </a:r>
            <a:r>
              <a:rPr lang="en-US" sz="3200" dirty="0" smtClean="0"/>
              <a:t>grandma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Helen.</a:t>
            </a:r>
            <a:endParaRPr lang="en-US" sz="3200" dirty="0">
              <a:solidFill>
                <a:schemeClr val="tx1"/>
              </a:solidFill>
            </a:endParaRPr>
          </a:p>
          <a:p>
            <a:pPr marL="274320" lvl="1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tx1"/>
                </a:solidFill>
              </a:rPr>
              <a:t>This </a:t>
            </a:r>
            <a:r>
              <a:rPr lang="en-US" dirty="0">
                <a:solidFill>
                  <a:schemeClr val="tx1"/>
                </a:solidFill>
              </a:rPr>
              <a:t>sentence tells the reader that you have </a:t>
            </a:r>
            <a:r>
              <a:rPr lang="en-US" dirty="0" smtClean="0">
                <a:solidFill>
                  <a:schemeClr val="tx1"/>
                </a:solidFill>
              </a:rPr>
              <a:t>more than one </a:t>
            </a:r>
            <a:r>
              <a:rPr lang="en-US" dirty="0">
                <a:solidFill>
                  <a:schemeClr val="tx1"/>
                </a:solidFill>
              </a:rPr>
              <a:t>grandmother, </a:t>
            </a:r>
            <a:r>
              <a:rPr lang="en-US" dirty="0" smtClean="0">
                <a:solidFill>
                  <a:schemeClr val="tx1"/>
                </a:solidFill>
              </a:rPr>
              <a:t>but the one you want to visit is Helen.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70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So</a:t>
            </a:r>
            <a:r>
              <a:rPr lang="en-US" dirty="0" smtClean="0"/>
              <a:t> as an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some sentences, the word </a:t>
            </a:r>
            <a:r>
              <a:rPr lang="en-US" i="1" dirty="0" smtClean="0"/>
              <a:t>so</a:t>
            </a:r>
            <a:r>
              <a:rPr lang="en-US" dirty="0" smtClean="0"/>
              <a:t> is used to introduce an explanation for the behavior that occurred prior to the word </a:t>
            </a:r>
            <a:r>
              <a:rPr lang="en-US" i="1" dirty="0" smtClean="0"/>
              <a:t>so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We ate quickly so (that) we would not be late for the movie.</a:t>
            </a:r>
          </a:p>
          <a:p>
            <a:pPr lvl="1"/>
            <a:r>
              <a:rPr lang="en-US" dirty="0" smtClean="0"/>
              <a:t>She worked late so (that) she could finish the assignment before the deadline.</a:t>
            </a:r>
          </a:p>
          <a:p>
            <a:pPr lvl="1"/>
            <a:endParaRPr lang="en-US" dirty="0"/>
          </a:p>
          <a:p>
            <a:r>
              <a:rPr lang="en-US" dirty="0" smtClean="0"/>
              <a:t>In these cases, </a:t>
            </a:r>
            <a:r>
              <a:rPr lang="en-US" i="1" dirty="0" smtClean="0"/>
              <a:t>so</a:t>
            </a:r>
            <a:r>
              <a:rPr lang="en-US" dirty="0" smtClean="0"/>
              <a:t> is not introducing an independent clause; the explanation that follows is a dependent clause. The word </a:t>
            </a:r>
            <a:r>
              <a:rPr lang="en-US" i="1" dirty="0" smtClean="0"/>
              <a:t>that</a:t>
            </a:r>
            <a:r>
              <a:rPr lang="en-US" dirty="0" smtClean="0"/>
              <a:t> in parentheses is added to help you distinguish when a comma is and is not required before </a:t>
            </a:r>
            <a:r>
              <a:rPr lang="en-US" i="1" dirty="0" smtClean="0"/>
              <a:t>so. </a:t>
            </a:r>
          </a:p>
        </p:txBody>
      </p:sp>
    </p:spTree>
    <p:extLst>
      <p:ext uri="{BB962C8B-B14F-4D97-AF65-F5344CB8AC3E}">
        <p14:creationId xmlns:p14="http://schemas.microsoft.com/office/powerpoint/2010/main" val="137007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Splices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comma splice incorrectly joins two main (i.e., independent) clauses with a comma.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400" b="1" dirty="0" smtClean="0"/>
              <a:t>Incorrect: </a:t>
            </a:r>
            <a:r>
              <a:rPr lang="en-US" sz="2400" dirty="0" smtClean="0"/>
              <a:t>I like going to the mall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  <a:r>
              <a:rPr lang="en-US" sz="2400" dirty="0" smtClean="0"/>
              <a:t> we are having lunch first.</a:t>
            </a:r>
          </a:p>
          <a:p>
            <a:endParaRPr lang="en-US" i="1" dirty="0" smtClean="0"/>
          </a:p>
          <a:p>
            <a:r>
              <a:rPr lang="en-US" dirty="0" smtClean="0"/>
              <a:t>One way this error can be corrected by adding a coordinating conjunction: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300" b="1" dirty="0" smtClean="0"/>
              <a:t>Correct:</a:t>
            </a:r>
            <a:r>
              <a:rPr lang="en-US" sz="2300" dirty="0" smtClean="0"/>
              <a:t> I like going to the mall</a:t>
            </a:r>
            <a:r>
              <a:rPr lang="en-US" sz="2300" dirty="0" smtClean="0">
                <a:solidFill>
                  <a:srgbClr val="FF0000"/>
                </a:solidFill>
              </a:rPr>
              <a:t>, but </a:t>
            </a:r>
            <a:r>
              <a:rPr lang="en-US" sz="2300" dirty="0" smtClean="0"/>
              <a:t>we are having lunch first.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Fused Sentences (Run-on)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en-US" dirty="0"/>
              <a:t>A fused sentence contains two main clauses with no </a:t>
            </a:r>
            <a:r>
              <a:rPr lang="en-US" dirty="0" smtClean="0"/>
              <a:t>punctuation: </a:t>
            </a:r>
          </a:p>
          <a:p>
            <a:pPr marL="0" indent="0">
              <a:buNone/>
            </a:pPr>
            <a:r>
              <a:rPr lang="en-US" sz="2400" b="1" dirty="0"/>
              <a:t>Incorrect: </a:t>
            </a:r>
            <a:r>
              <a:rPr lang="en-US" sz="2400" dirty="0"/>
              <a:t>I like going to the mall we are having lunch first.</a:t>
            </a:r>
          </a:p>
          <a:p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When used correctly, commas (among other forms of punctuation) can fix a fused, or run-on, sentence.      </a:t>
            </a:r>
          </a:p>
          <a:p>
            <a:pPr marL="0" indent="0">
              <a:buNone/>
            </a:pPr>
            <a:r>
              <a:rPr lang="en-US" sz="2300" b="1" dirty="0" smtClean="0"/>
              <a:t>Correct: </a:t>
            </a:r>
            <a:r>
              <a:rPr lang="en-US" sz="2300" dirty="0" smtClean="0"/>
              <a:t>I like going to the mall</a:t>
            </a:r>
            <a:r>
              <a:rPr lang="en-US" sz="2300" dirty="0" smtClean="0">
                <a:solidFill>
                  <a:srgbClr val="FF0000"/>
                </a:solidFill>
              </a:rPr>
              <a:t>, but </a:t>
            </a:r>
            <a:r>
              <a:rPr lang="en-US" sz="2300" dirty="0" smtClean="0"/>
              <a:t>we are having lunch first.</a:t>
            </a:r>
            <a:endParaRPr lang="en-US" sz="2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Semicolons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To link two independent clauses to connect closely related ideas: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2000" dirty="0" smtClean="0"/>
              <a:t>I would like to visit Paris</a:t>
            </a:r>
            <a:r>
              <a:rPr lang="en-US" sz="2000" dirty="0" smtClean="0">
                <a:solidFill>
                  <a:srgbClr val="FF0000"/>
                </a:solidFill>
              </a:rPr>
              <a:t>; </a:t>
            </a:r>
            <a:r>
              <a:rPr lang="en-US" sz="2000" dirty="0" smtClean="0"/>
              <a:t>my sister would rather visit Spain.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endParaRPr lang="en-US" sz="2000" dirty="0" smtClean="0"/>
          </a:p>
          <a:p>
            <a:r>
              <a:rPr lang="en-US" dirty="0" smtClean="0"/>
              <a:t>To link clauses connected by a conjunctive adverbs or transitional phrase:</a:t>
            </a:r>
            <a:endParaRPr lang="en-US" sz="800" dirty="0"/>
          </a:p>
          <a:p>
            <a:pPr lvl="1"/>
            <a:r>
              <a:rPr lang="en-US" sz="2000" dirty="0" smtClean="0"/>
              <a:t>I would like to visit Paris</a:t>
            </a:r>
            <a:r>
              <a:rPr lang="en-US" sz="2000" dirty="0" smtClean="0">
                <a:solidFill>
                  <a:srgbClr val="FF0000"/>
                </a:solidFill>
              </a:rPr>
              <a:t>; however, </a:t>
            </a:r>
            <a:r>
              <a:rPr lang="en-US" sz="2000" dirty="0" smtClean="0"/>
              <a:t>my sister would rather visit Spain.</a:t>
            </a:r>
          </a:p>
          <a:p>
            <a:pPr algn="ctr">
              <a:buNone/>
            </a:pP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576571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colons between </a:t>
            </a:r>
            <a:r>
              <a:rPr lang="en-US" dirty="0"/>
              <a:t>a grammatically complete introductory clause </a:t>
            </a:r>
            <a:r>
              <a:rPr lang="en-US" dirty="0" smtClean="0"/>
              <a:t>and </a:t>
            </a:r>
            <a:r>
              <a:rPr lang="en-US" dirty="0"/>
              <a:t>a </a:t>
            </a:r>
            <a:r>
              <a:rPr lang="en-US" dirty="0" smtClean="0"/>
              <a:t>final clause that extends the </a:t>
            </a:r>
            <a:r>
              <a:rPr lang="en-US" dirty="0"/>
              <a:t>preceding thought</a:t>
            </a:r>
            <a:r>
              <a:rPr lang="en-US" dirty="0" smtClean="0"/>
              <a:t>.</a:t>
            </a:r>
          </a:p>
          <a:p>
            <a:pPr marL="969963" lvl="1" indent="-273050">
              <a:buClr>
                <a:srgbClr val="DDDDDD"/>
              </a:buClr>
              <a:buFont typeface="Courier New" pitchFamily="49" charset="0"/>
              <a:buChar char="o"/>
            </a:pPr>
            <a:r>
              <a:rPr lang="en-US" sz="2000" dirty="0">
                <a:solidFill>
                  <a:prstClr val="black"/>
                </a:solidFill>
              </a:rPr>
              <a:t>She enjoyed many types of music</a:t>
            </a:r>
            <a:r>
              <a:rPr lang="en-US" sz="2000" b="1" dirty="0">
                <a:solidFill>
                  <a:srgbClr val="FF0000"/>
                </a:solidFill>
              </a:rPr>
              <a:t>:</a:t>
            </a:r>
            <a:r>
              <a:rPr lang="en-US" sz="2000" dirty="0">
                <a:solidFill>
                  <a:prstClr val="black"/>
                </a:solidFill>
              </a:rPr>
              <a:t> jazz, pop, and country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</a:p>
          <a:p>
            <a:pPr marL="969963" lvl="1" indent="-273050">
              <a:buClr>
                <a:srgbClr val="DDDDDD"/>
              </a:buClr>
              <a:buFont typeface="Courier New" pitchFamily="49" charset="0"/>
              <a:buChar char="o"/>
            </a:pPr>
            <a:endParaRPr lang="en-US" sz="2000" dirty="0" smtClean="0"/>
          </a:p>
          <a:p>
            <a:r>
              <a:rPr lang="en-US" dirty="0" smtClean="0"/>
              <a:t>If </a:t>
            </a:r>
            <a:r>
              <a:rPr lang="en-US" dirty="0"/>
              <a:t>the clause following the colon is a complete sentence, it begins with a capital letter</a:t>
            </a:r>
            <a:r>
              <a:rPr lang="en-US" dirty="0" smtClean="0"/>
              <a:t>.</a:t>
            </a:r>
          </a:p>
          <a:p>
            <a:pPr marL="969963" indent="-273050">
              <a:buFont typeface="Courier New" pitchFamily="49" charset="0"/>
              <a:buChar char="o"/>
            </a:pPr>
            <a:r>
              <a:rPr lang="en-US" sz="2000" dirty="0" smtClean="0"/>
              <a:t>The researchers agreed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r>
              <a:rPr lang="en-US" sz="2000" dirty="0" smtClean="0"/>
              <a:t> The participants were drowsy after taking the experimental drug.</a:t>
            </a:r>
          </a:p>
        </p:txBody>
      </p:sp>
    </p:spTree>
    <p:extLst>
      <p:ext uri="{BB962C8B-B14F-4D97-AF65-F5344CB8AC3E}">
        <p14:creationId xmlns:p14="http://schemas.microsoft.com/office/powerpoint/2010/main" val="1108624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981</TotalTime>
  <Words>1102</Words>
  <Application>Microsoft Office PowerPoint</Application>
  <PresentationFormat>On-screen Show (4:3)</PresentationFormat>
  <Paragraphs>122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Georgia</vt:lpstr>
      <vt:lpstr>Wingdings</vt:lpstr>
      <vt:lpstr>Wingdings 2</vt:lpstr>
      <vt:lpstr>Civic</vt:lpstr>
      <vt:lpstr>Commas</vt:lpstr>
      <vt:lpstr>Commas Matter!</vt:lpstr>
      <vt:lpstr>When to Use Commas</vt:lpstr>
      <vt:lpstr>Commas set off Nonessential Clauses</vt:lpstr>
      <vt:lpstr>So as an explanation</vt:lpstr>
      <vt:lpstr>Comma Splices</vt:lpstr>
      <vt:lpstr>Fused Sentences (Run-on)</vt:lpstr>
      <vt:lpstr>How to Use Semicolons</vt:lpstr>
      <vt:lpstr>How to Use Colons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Commas</dc:title>
  <dc:creator>Taylor Bonno</dc:creator>
  <cp:lastModifiedBy>Beth Kirsner</cp:lastModifiedBy>
  <cp:revision>26</cp:revision>
  <cp:lastPrinted>2014-09-09T21:44:53Z</cp:lastPrinted>
  <dcterms:created xsi:type="dcterms:W3CDTF">2014-06-18T00:23:58Z</dcterms:created>
  <dcterms:modified xsi:type="dcterms:W3CDTF">2017-06-07T19:41:54Z</dcterms:modified>
</cp:coreProperties>
</file>