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56" r:id="rId2"/>
    <p:sldId id="261" r:id="rId3"/>
    <p:sldId id="260" r:id="rId4"/>
    <p:sldId id="257" r:id="rId5"/>
    <p:sldId id="258" r:id="rId6"/>
    <p:sldId id="259" r:id="rId7"/>
    <p:sldId id="262" r:id="rId8"/>
  </p:sldIdLst>
  <p:sldSz cx="9144000" cy="6858000" type="screen4x3"/>
  <p:notesSz cx="92360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2715" autoAdjust="0"/>
  </p:normalViewPr>
  <p:slideViewPr>
    <p:cSldViewPr snapToGrid="0" snapToObjects="1">
      <p:cViewPr varScale="1">
        <p:scale>
          <a:sx n="68" d="100"/>
          <a:sy n="68" d="100"/>
        </p:scale>
        <p:origin x="1224" y="6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4" d="100"/>
          <a:sy n="84" d="100"/>
        </p:scale>
        <p:origin x="-2035" y="-72"/>
      </p:cViewPr>
      <p:guideLst>
        <p:guide orient="horz" pos="2208"/>
        <p:guide pos="29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0A2E4959-ECE8-436B-BBF8-FCA07200EB5F}" type="datetimeFigureOut">
              <a:rPr lang="en-US" smtClean="0"/>
              <a:t>6/7/2017</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67C5F187-149D-493D-96A0-8EDDD8AF986B}" type="slidenum">
              <a:rPr lang="en-US" smtClean="0"/>
              <a:t>‹#›</a:t>
            </a:fld>
            <a:endParaRPr lang="en-US"/>
          </a:p>
        </p:txBody>
      </p:sp>
    </p:spTree>
    <p:extLst>
      <p:ext uri="{BB962C8B-B14F-4D97-AF65-F5344CB8AC3E}">
        <p14:creationId xmlns:p14="http://schemas.microsoft.com/office/powerpoint/2010/main" val="3395860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3CC5D724-4059-6246-AFE1-232208C1B1F1}" type="datetimeFigureOut">
              <a:rPr lang="en-US" smtClean="0"/>
              <a:t>6/7/2017</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4"/>
            <a:ext cx="4002299" cy="350520"/>
          </a:xfrm>
          <a:prstGeom prst="rect">
            <a:avLst/>
          </a:prstGeom>
        </p:spPr>
        <p:txBody>
          <a:bodyPr vert="horz" lIns="92830" tIns="46415" rIns="92830" bIns="46415" rtlCol="0" anchor="b"/>
          <a:lstStyle>
            <a:lvl1pPr algn="r">
              <a:defRPr sz="1200"/>
            </a:lvl1pPr>
          </a:lstStyle>
          <a:p>
            <a:fld id="{B5A21FF0-0675-2B49-9286-3FF0045264CF}" type="slidenum">
              <a:rPr lang="en-US" smtClean="0"/>
              <a:t>‹#›</a:t>
            </a:fld>
            <a:endParaRPr lang="en-US"/>
          </a:p>
        </p:txBody>
      </p:sp>
    </p:spTree>
    <p:extLst>
      <p:ext uri="{BB962C8B-B14F-4D97-AF65-F5344CB8AC3E}">
        <p14:creationId xmlns:p14="http://schemas.microsoft.com/office/powerpoint/2010/main" val="24945080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lecture, you will</a:t>
            </a:r>
            <a:r>
              <a:rPr lang="en-US" baseline="0" dirty="0" smtClean="0"/>
              <a:t> learn how to ensure agreement between subjects and verbs and between pronouns and their antecedents. </a:t>
            </a:r>
          </a:p>
          <a:p>
            <a:endParaRPr lang="en-US" baseline="0" dirty="0" smtClean="0"/>
          </a:p>
          <a:p>
            <a:r>
              <a:rPr lang="en-US" dirty="0" smtClean="0"/>
              <a:t>For additional instruction on this topic, refer</a:t>
            </a:r>
            <a:r>
              <a:rPr lang="en-US" baseline="0" dirty="0" smtClean="0"/>
              <a:t> to the </a:t>
            </a:r>
            <a:r>
              <a:rPr lang="en-US" b="1" baseline="0" dirty="0" smtClean="0"/>
              <a:t>Pronoun Antecedent Agreement </a:t>
            </a:r>
            <a:r>
              <a:rPr lang="en-US" b="0" dirty="0" smtClean="0"/>
              <a:t>section of the Grammar module in D2L.</a:t>
            </a:r>
          </a:p>
          <a:p>
            <a:endParaRPr lang="en-US" dirty="0"/>
          </a:p>
        </p:txBody>
      </p:sp>
      <p:sp>
        <p:nvSpPr>
          <p:cNvPr id="4" name="Slide Number Placeholder 3"/>
          <p:cNvSpPr>
            <a:spLocks noGrp="1"/>
          </p:cNvSpPr>
          <p:nvPr>
            <p:ph type="sldNum" sz="quarter" idx="10"/>
          </p:nvPr>
        </p:nvSpPr>
        <p:spPr/>
        <p:txBody>
          <a:bodyPr/>
          <a:lstStyle/>
          <a:p>
            <a:fld id="{B5A21FF0-0675-2B49-9286-3FF0045264CF}" type="slidenum">
              <a:rPr lang="en-US" smtClean="0"/>
              <a:t>1</a:t>
            </a:fld>
            <a:endParaRPr lang="en-US"/>
          </a:p>
        </p:txBody>
      </p:sp>
    </p:spTree>
    <p:extLst>
      <p:ext uri="{BB962C8B-B14F-4D97-AF65-F5344CB8AC3E}">
        <p14:creationId xmlns:p14="http://schemas.microsoft.com/office/powerpoint/2010/main" val="77444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 prepositional phrase comes between the</a:t>
            </a:r>
            <a:r>
              <a:rPr lang="en-US" baseline="0" dirty="0" smtClean="0"/>
              <a:t> subject and verb</a:t>
            </a:r>
            <a:r>
              <a:rPr lang="en-US" dirty="0" smtClean="0"/>
              <a:t>,</a:t>
            </a:r>
            <a:r>
              <a:rPr lang="en-US" baseline="0" dirty="0" smtClean="0"/>
              <a:t> maintaining agreement can be tricky. </a:t>
            </a:r>
          </a:p>
          <a:p>
            <a:endParaRPr lang="en-US" baseline="0" dirty="0" smtClean="0"/>
          </a:p>
          <a:p>
            <a:r>
              <a:rPr lang="en-US" baseline="0" dirty="0" smtClean="0"/>
              <a:t>In the correct example, it is important to note that the subject and the verb are in agreement with each other. It is also important to understand that the object of the  preposition (</a:t>
            </a:r>
            <a:r>
              <a:rPr lang="en-US" i="1" baseline="0" dirty="0" smtClean="0">
                <a:solidFill>
                  <a:srgbClr val="FF0000"/>
                </a:solidFill>
              </a:rPr>
              <a:t>students</a:t>
            </a:r>
            <a:r>
              <a:rPr lang="en-US" baseline="0" dirty="0" smtClean="0"/>
              <a:t>) is not the subject of this sentence, so it has no influence on selection of the correct verb (</a:t>
            </a:r>
            <a:r>
              <a:rPr lang="en-US" baseline="0" dirty="0" smtClean="0">
                <a:solidFill>
                  <a:schemeClr val="accent3">
                    <a:lumMod val="75000"/>
                  </a:schemeClr>
                </a:solidFill>
              </a:rPr>
              <a:t>was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5A21FF0-0675-2B49-9286-3FF0045264CF}" type="slidenum">
              <a:rPr lang="en-US" smtClean="0"/>
              <a:t>3</a:t>
            </a:fld>
            <a:endParaRPr lang="en-US"/>
          </a:p>
        </p:txBody>
      </p:sp>
    </p:spTree>
    <p:extLst>
      <p:ext uri="{BB962C8B-B14F-4D97-AF65-F5344CB8AC3E}">
        <p14:creationId xmlns:p14="http://schemas.microsoft.com/office/powerpoint/2010/main" val="1229698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Agreement can be explained in terms of numbers </a:t>
            </a:r>
          </a:p>
          <a:p>
            <a:r>
              <a:rPr lang="en-US" dirty="0" smtClean="0"/>
              <a:t>Two options</a:t>
            </a:r>
            <a:r>
              <a:rPr lang="en-US" dirty="0" smtClean="0">
                <a:sym typeface="Wingdings"/>
              </a:rPr>
              <a:t></a:t>
            </a:r>
          </a:p>
          <a:p>
            <a:r>
              <a:rPr lang="en-US" dirty="0" smtClean="0">
                <a:sym typeface="Wingdings"/>
              </a:rPr>
              <a:t>1.</a:t>
            </a:r>
            <a:r>
              <a:rPr lang="en-US" baseline="0" dirty="0" smtClean="0">
                <a:sym typeface="Wingdings"/>
              </a:rPr>
              <a:t> </a:t>
            </a:r>
            <a:r>
              <a:rPr lang="en-US" dirty="0" smtClean="0">
                <a:sym typeface="Wingdings"/>
              </a:rPr>
              <a:t>Singular </a:t>
            </a:r>
          </a:p>
          <a:p>
            <a:r>
              <a:rPr lang="en-US" dirty="0" smtClean="0">
                <a:sym typeface="Wingdings"/>
              </a:rPr>
              <a:t>2.</a:t>
            </a:r>
            <a:r>
              <a:rPr lang="en-US" baseline="0" dirty="0" smtClean="0">
                <a:sym typeface="Wingdings"/>
              </a:rPr>
              <a:t> P</a:t>
            </a:r>
            <a:r>
              <a:rPr lang="en-US" dirty="0" smtClean="0">
                <a:sym typeface="Wingdings"/>
              </a:rPr>
              <a:t>lural</a:t>
            </a:r>
          </a:p>
          <a:p>
            <a:pPr marL="232075" indent="-232075">
              <a:buAutoNum type="arabicPeriod"/>
            </a:pPr>
            <a:endParaRPr lang="en-US" dirty="0" smtClean="0">
              <a:sym typeface="Wingdings"/>
            </a:endParaRPr>
          </a:p>
          <a:p>
            <a:r>
              <a:rPr lang="en-US" b="1" dirty="0" smtClean="0">
                <a:solidFill>
                  <a:srgbClr val="0070C0"/>
                </a:solidFill>
                <a:sym typeface="Wingdings"/>
              </a:rPr>
              <a:t>Lisa</a:t>
            </a:r>
            <a:r>
              <a:rPr lang="en-US" dirty="0" smtClean="0">
                <a:sym typeface="Wingdings"/>
              </a:rPr>
              <a:t> is one person; therefore, the pronoun referring to her,</a:t>
            </a:r>
            <a:r>
              <a:rPr lang="en-US" baseline="0" dirty="0" smtClean="0">
                <a:sym typeface="Wingdings"/>
              </a:rPr>
              <a:t> </a:t>
            </a:r>
            <a:r>
              <a:rPr lang="en-US" b="1" i="1" baseline="0" dirty="0" smtClean="0">
                <a:solidFill>
                  <a:srgbClr val="FF0000"/>
                </a:solidFill>
                <a:sym typeface="Wingdings"/>
              </a:rPr>
              <a:t>she</a:t>
            </a:r>
            <a:r>
              <a:rPr lang="en-US" baseline="0" dirty="0" smtClean="0">
                <a:sym typeface="Wingdings"/>
              </a:rPr>
              <a:t>,</a:t>
            </a:r>
            <a:r>
              <a:rPr lang="en-US" dirty="0" smtClean="0">
                <a:sym typeface="Wingdings"/>
              </a:rPr>
              <a:t> must be singular. </a:t>
            </a:r>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solidFill>
                  <a:srgbClr val="0070C0"/>
                </a:solidFill>
                <a:sym typeface="Wingdings"/>
              </a:rPr>
              <a:t>The</a:t>
            </a:r>
            <a:r>
              <a:rPr lang="en-US" b="1" baseline="0" dirty="0" smtClean="0">
                <a:solidFill>
                  <a:srgbClr val="0070C0"/>
                </a:solidFill>
                <a:sym typeface="Wingdings"/>
              </a:rPr>
              <a:t> students </a:t>
            </a:r>
            <a:r>
              <a:rPr lang="en-US" baseline="0" dirty="0" smtClean="0">
                <a:sym typeface="Wingdings"/>
              </a:rPr>
              <a:t>are more than</a:t>
            </a:r>
            <a:r>
              <a:rPr lang="en-US" dirty="0" smtClean="0">
                <a:sym typeface="Wingdings"/>
              </a:rPr>
              <a:t> one person; therefore, the pronoun referring to them,</a:t>
            </a:r>
            <a:r>
              <a:rPr lang="en-US" baseline="0" dirty="0" smtClean="0">
                <a:sym typeface="Wingdings"/>
              </a:rPr>
              <a:t> </a:t>
            </a:r>
            <a:r>
              <a:rPr lang="en-US" b="1" i="1" baseline="0" dirty="0" smtClean="0">
                <a:solidFill>
                  <a:srgbClr val="FF0000"/>
                </a:solidFill>
                <a:sym typeface="Wingdings"/>
              </a:rPr>
              <a:t>they</a:t>
            </a:r>
            <a:r>
              <a:rPr lang="en-US" baseline="0" dirty="0" smtClean="0">
                <a:sym typeface="Wingdings"/>
              </a:rPr>
              <a:t>,</a:t>
            </a:r>
            <a:r>
              <a:rPr lang="en-US" dirty="0" smtClean="0">
                <a:sym typeface="Wingdings"/>
              </a:rPr>
              <a:t> must be plural. </a:t>
            </a:r>
            <a:endParaRPr lang="en-US" dirty="0" smtClean="0"/>
          </a:p>
          <a:p>
            <a:endParaRPr lang="en-US" dirty="0" smtClean="0"/>
          </a:p>
          <a:p>
            <a:pPr defTabSz="464149">
              <a:defRPr/>
            </a:pPr>
            <a:endParaRPr lang="en-US"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Antecedent. (2014). In </a:t>
            </a:r>
            <a:r>
              <a:rPr lang="en-US" sz="1200" i="1" kern="1200" dirty="0" smtClean="0">
                <a:solidFill>
                  <a:schemeClr val="tx1"/>
                </a:solidFill>
                <a:effectLst/>
                <a:latin typeface="+mn-lt"/>
                <a:ea typeface="+mn-ea"/>
                <a:cs typeface="+mn-cs"/>
              </a:rPr>
              <a:t>Merriam-Webster online dictionary</a:t>
            </a:r>
            <a:r>
              <a:rPr lang="en-US" sz="1200" kern="1200" dirty="0" smtClean="0">
                <a:solidFill>
                  <a:schemeClr val="tx1"/>
                </a:solidFill>
                <a:effectLst/>
                <a:latin typeface="+mn-lt"/>
                <a:ea typeface="+mn-ea"/>
                <a:cs typeface="+mn-cs"/>
              </a:rPr>
              <a:t>. Retrieved from </a:t>
            </a:r>
            <a:r>
              <a:rPr lang="en-US" dirty="0" smtClean="0"/>
              <a:t>http://www.merriam-webster.com/dictionary/antecedent</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5A21FF0-0675-2B49-9286-3FF0045264CF}" type="slidenum">
              <a:rPr lang="en-US" smtClean="0"/>
              <a:t>4</a:t>
            </a:fld>
            <a:endParaRPr lang="en-US"/>
          </a:p>
        </p:txBody>
      </p:sp>
    </p:spTree>
    <p:extLst>
      <p:ext uri="{BB962C8B-B14F-4D97-AF65-F5344CB8AC3E}">
        <p14:creationId xmlns:p14="http://schemas.microsoft.com/office/powerpoint/2010/main" val="2470861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smtClean="0"/>
              <a:t>Notice in</a:t>
            </a:r>
            <a:r>
              <a:rPr lang="en-US" baseline="0" dirty="0" smtClean="0"/>
              <a:t> the correct example, </a:t>
            </a:r>
            <a:r>
              <a:rPr lang="en-US" i="1" baseline="0" dirty="0" smtClean="0">
                <a:solidFill>
                  <a:srgbClr val="0070C0"/>
                </a:solidFill>
              </a:rPr>
              <a:t>participant</a:t>
            </a:r>
            <a:r>
              <a:rPr lang="en-US" baseline="0" dirty="0" smtClean="0">
                <a:solidFill>
                  <a:srgbClr val="0070C0"/>
                </a:solidFill>
              </a:rPr>
              <a:t> </a:t>
            </a:r>
            <a:r>
              <a:rPr lang="en-US" baseline="0" dirty="0" smtClean="0"/>
              <a:t>is singular and so are the pronouns </a:t>
            </a:r>
            <a:r>
              <a:rPr lang="en-US" i="1" baseline="0" dirty="0" smtClean="0">
                <a:solidFill>
                  <a:srgbClr val="FF0000"/>
                </a:solidFill>
              </a:rPr>
              <a:t>his</a:t>
            </a:r>
            <a:r>
              <a:rPr lang="en-US" baseline="0" dirty="0" smtClean="0">
                <a:solidFill>
                  <a:srgbClr val="FF0000"/>
                </a:solidFill>
              </a:rPr>
              <a:t> </a:t>
            </a:r>
            <a:r>
              <a:rPr lang="en-US" baseline="0" dirty="0" smtClean="0"/>
              <a:t>and </a:t>
            </a:r>
            <a:r>
              <a:rPr lang="en-US" i="1" baseline="0" dirty="0" smtClean="0">
                <a:solidFill>
                  <a:srgbClr val="FF0000"/>
                </a:solidFill>
              </a:rPr>
              <a:t>her</a:t>
            </a:r>
            <a:r>
              <a:rPr lang="en-US" baseline="0" dirty="0" smtClean="0"/>
              <a:t>. It is important to say “his or her own desk” instead of “his own desk” because we do not know the sex of each participant from this sentence alone. </a:t>
            </a:r>
          </a:p>
          <a:p>
            <a:pPr marL="174056" indent="-174056">
              <a:buFontTx/>
              <a:buChar char="-"/>
            </a:pPr>
            <a:endParaRPr lang="en-US" baseline="0" dirty="0" smtClean="0"/>
          </a:p>
          <a:p>
            <a:pPr marL="174056" indent="-174056">
              <a:buFontTx/>
              <a:buChar char="-"/>
            </a:pPr>
            <a:endParaRPr lang="en-US" dirty="0"/>
          </a:p>
        </p:txBody>
      </p:sp>
      <p:sp>
        <p:nvSpPr>
          <p:cNvPr id="4" name="Slide Number Placeholder 3"/>
          <p:cNvSpPr>
            <a:spLocks noGrp="1"/>
          </p:cNvSpPr>
          <p:nvPr>
            <p:ph type="sldNum" sz="quarter" idx="10"/>
          </p:nvPr>
        </p:nvSpPr>
        <p:spPr/>
        <p:txBody>
          <a:bodyPr/>
          <a:lstStyle/>
          <a:p>
            <a:fld id="{B5A21FF0-0675-2B49-9286-3FF0045264CF}" type="slidenum">
              <a:rPr lang="en-US" smtClean="0"/>
              <a:t>5</a:t>
            </a:fld>
            <a:endParaRPr lang="en-US"/>
          </a:p>
        </p:txBody>
      </p:sp>
    </p:spTree>
    <p:extLst>
      <p:ext uri="{BB962C8B-B14F-4D97-AF65-F5344CB8AC3E}">
        <p14:creationId xmlns:p14="http://schemas.microsoft.com/office/powerpoint/2010/main" val="2750583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a:t>
            </a:r>
            <a:r>
              <a:rPr lang="en-US" baseline="0" dirty="0" smtClean="0"/>
              <a:t> writing, always check for agreement between pronouns and antecedents. </a:t>
            </a:r>
          </a:p>
          <a:p>
            <a:endParaRPr lang="en-US" baseline="0" dirty="0" smtClean="0"/>
          </a:p>
          <a:p>
            <a:r>
              <a:rPr lang="en-US" baseline="0" dirty="0" smtClean="0"/>
              <a:t>The correct version of the incorrect example above is: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Each </a:t>
            </a:r>
            <a:r>
              <a:rPr lang="en-US" b="1" dirty="0" smtClean="0">
                <a:solidFill>
                  <a:srgbClr val="0070C0"/>
                </a:solidFill>
              </a:rPr>
              <a:t>student</a:t>
            </a:r>
            <a:r>
              <a:rPr lang="en-US" dirty="0" smtClean="0">
                <a:solidFill>
                  <a:srgbClr val="0070C0"/>
                </a:solidFill>
              </a:rPr>
              <a:t> </a:t>
            </a:r>
            <a:r>
              <a:rPr lang="en-US" dirty="0" smtClean="0"/>
              <a:t>turned in </a:t>
            </a:r>
            <a:r>
              <a:rPr lang="en-US" b="1" strike="noStrike" baseline="0" dirty="0" smtClean="0">
                <a:solidFill>
                  <a:srgbClr val="FF0000"/>
                </a:solidFill>
              </a:rPr>
              <a:t>his or her </a:t>
            </a:r>
            <a:r>
              <a:rPr lang="en-US" dirty="0" smtClean="0"/>
              <a:t>paper on time.</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Note that </a:t>
            </a:r>
            <a:r>
              <a:rPr lang="en-US" i="1" dirty="0" smtClean="0"/>
              <a:t>paper</a:t>
            </a:r>
            <a:r>
              <a:rPr lang="en-US" dirty="0" smtClean="0"/>
              <a:t> is singular when the subject (</a:t>
            </a:r>
            <a:r>
              <a:rPr lang="en-US" dirty="0" smtClean="0">
                <a:solidFill>
                  <a:srgbClr val="0070C0"/>
                </a:solidFill>
              </a:rPr>
              <a:t>student</a:t>
            </a:r>
            <a:r>
              <a:rPr lang="en-US" dirty="0" smtClean="0"/>
              <a:t>) is singular, but that </a:t>
            </a:r>
            <a:r>
              <a:rPr lang="en-US" i="1" dirty="0" smtClean="0"/>
              <a:t>papers</a:t>
            </a:r>
            <a:r>
              <a:rPr lang="en-US" dirty="0" smtClean="0"/>
              <a:t> is plural when discussing more than one student:</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lvl="1"/>
            <a:r>
              <a:rPr lang="en-US" dirty="0" smtClean="0"/>
              <a:t>All of the </a:t>
            </a:r>
            <a:r>
              <a:rPr lang="en-US" b="1" dirty="0" smtClean="0">
                <a:solidFill>
                  <a:srgbClr val="0070C0"/>
                </a:solidFill>
              </a:rPr>
              <a:t>students</a:t>
            </a:r>
            <a:r>
              <a:rPr lang="en-US" dirty="0" smtClean="0">
                <a:solidFill>
                  <a:srgbClr val="0070C0"/>
                </a:solidFill>
              </a:rPr>
              <a:t> </a:t>
            </a:r>
            <a:r>
              <a:rPr lang="en-US" dirty="0"/>
              <a:t>turned in </a:t>
            </a:r>
            <a:r>
              <a:rPr lang="en-US" b="1" dirty="0" smtClean="0">
                <a:solidFill>
                  <a:srgbClr val="FF0000"/>
                </a:solidFill>
              </a:rPr>
              <a:t>their </a:t>
            </a:r>
            <a:r>
              <a:rPr lang="en-US" dirty="0" smtClean="0"/>
              <a:t>paper</a:t>
            </a:r>
            <a:r>
              <a:rPr lang="en-US" b="1" dirty="0" smtClean="0">
                <a:solidFill>
                  <a:srgbClr val="FF0000"/>
                </a:solidFill>
              </a:rPr>
              <a:t>s</a:t>
            </a:r>
            <a:r>
              <a:rPr lang="en-US" dirty="0" smtClean="0"/>
              <a:t> </a:t>
            </a:r>
            <a:r>
              <a:rPr lang="en-US" dirty="0"/>
              <a:t>on time</a:t>
            </a:r>
            <a:r>
              <a:rPr lang="en-US" dirty="0" smtClean="0"/>
              <a:t>. </a:t>
            </a:r>
            <a:endParaRPr lang="en-US" dirty="0"/>
          </a:p>
          <a:p>
            <a:endParaRPr lang="en-US" baseline="0" dirty="0" smtClean="0"/>
          </a:p>
        </p:txBody>
      </p:sp>
      <p:sp>
        <p:nvSpPr>
          <p:cNvPr id="4" name="Slide Number Placeholder 3"/>
          <p:cNvSpPr>
            <a:spLocks noGrp="1"/>
          </p:cNvSpPr>
          <p:nvPr>
            <p:ph type="sldNum" sz="quarter" idx="10"/>
          </p:nvPr>
        </p:nvSpPr>
        <p:spPr/>
        <p:txBody>
          <a:bodyPr/>
          <a:lstStyle/>
          <a:p>
            <a:fld id="{B5A21FF0-0675-2B49-9286-3FF0045264CF}" type="slidenum">
              <a:rPr lang="en-US" smtClean="0"/>
              <a:t>6</a:t>
            </a:fld>
            <a:endParaRPr lang="en-US"/>
          </a:p>
        </p:txBody>
      </p:sp>
    </p:spTree>
    <p:extLst>
      <p:ext uri="{BB962C8B-B14F-4D97-AF65-F5344CB8AC3E}">
        <p14:creationId xmlns:p14="http://schemas.microsoft.com/office/powerpoint/2010/main" val="1710535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Milk</a:t>
            </a:r>
            <a:r>
              <a:rPr lang="en-US" baseline="0" dirty="0" smtClean="0"/>
              <a:t> is a mass noun, but a glass (of milk) is a count noun. </a:t>
            </a:r>
          </a:p>
          <a:p>
            <a:r>
              <a:rPr lang="en-US" baseline="0" dirty="0" smtClean="0"/>
              <a:t>Similarly, data is a mass noun, but data point is a count noun.</a:t>
            </a:r>
          </a:p>
          <a:p>
            <a:endParaRPr lang="en-US" baseline="0" dirty="0" smtClean="0"/>
          </a:p>
          <a:p>
            <a:r>
              <a:rPr lang="en-US" baseline="0" dirty="0" smtClean="0"/>
              <a:t>For </a:t>
            </a:r>
            <a:r>
              <a:rPr lang="en-US" baseline="0" smtClean="0"/>
              <a:t>more </a:t>
            </a:r>
            <a:r>
              <a:rPr lang="en-US" baseline="0" smtClean="0"/>
              <a:t>examples </a:t>
            </a:r>
            <a:r>
              <a:rPr lang="en-US" baseline="0" smtClean="0"/>
              <a:t>see </a:t>
            </a:r>
            <a:r>
              <a:rPr lang="en-US" baseline="0" smtClean="0"/>
              <a:t>p. </a:t>
            </a:r>
            <a:r>
              <a:rPr lang="en-US" baseline="0" dirty="0" smtClean="0"/>
              <a:t>78 of the APA manual. </a:t>
            </a:r>
            <a:endParaRPr lang="en-US" dirty="0"/>
          </a:p>
        </p:txBody>
      </p:sp>
      <p:sp>
        <p:nvSpPr>
          <p:cNvPr id="4" name="Slide Number Placeholder 3"/>
          <p:cNvSpPr>
            <a:spLocks noGrp="1"/>
          </p:cNvSpPr>
          <p:nvPr>
            <p:ph type="sldNum" sz="quarter" idx="10"/>
          </p:nvPr>
        </p:nvSpPr>
        <p:spPr/>
        <p:txBody>
          <a:bodyPr/>
          <a:lstStyle/>
          <a:p>
            <a:fld id="{B5A21FF0-0675-2B49-9286-3FF0045264CF}" type="slidenum">
              <a:rPr lang="en-US" smtClean="0"/>
              <a:t>7</a:t>
            </a:fld>
            <a:endParaRPr lang="en-US"/>
          </a:p>
        </p:txBody>
      </p:sp>
    </p:spTree>
    <p:extLst>
      <p:ext uri="{BB962C8B-B14F-4D97-AF65-F5344CB8AC3E}">
        <p14:creationId xmlns:p14="http://schemas.microsoft.com/office/powerpoint/2010/main" val="204880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38D4927-F9B9-FB40-B98F-6174B0DE6A6A}" type="datetimeFigureOut">
              <a:rPr lang="en-US" smtClean="0"/>
              <a:t>6/7/2017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15A29FA-C6EC-B54F-A8D9-013EFC8441B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8D4927-F9B9-FB40-B98F-6174B0DE6A6A}"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5A29FA-C6EC-B54F-A8D9-013EFC8441B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15A29FA-C6EC-B54F-A8D9-013EFC8441B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8D4927-F9B9-FB40-B98F-6174B0DE6A6A}"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38D4927-F9B9-FB40-B98F-6174B0DE6A6A}" type="datetimeFigureOut">
              <a:rPr lang="en-US" smtClean="0"/>
              <a:t>6/7/2017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15A29FA-C6EC-B54F-A8D9-013EFC8441B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38D4927-F9B9-FB40-B98F-6174B0DE6A6A}" type="datetimeFigureOut">
              <a:rPr lang="en-US" smtClean="0"/>
              <a:t>6/7/2017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15A29FA-C6EC-B54F-A8D9-013EFC8441B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38D4927-F9B9-FB40-B98F-6174B0DE6A6A}" type="datetimeFigureOut">
              <a:rPr lang="en-US" smtClean="0"/>
              <a:t>6/7/2017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5A29FA-C6EC-B54F-A8D9-013EFC8441B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38D4927-F9B9-FB40-B98F-6174B0DE6A6A}" type="datetimeFigureOut">
              <a:rPr lang="en-US" smtClean="0"/>
              <a:t>6/7/2017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15A29FA-C6EC-B54F-A8D9-013EFC8441B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8D4927-F9B9-FB40-B98F-6174B0DE6A6A}" type="datetimeFigureOut">
              <a:rPr lang="en-US" smtClean="0"/>
              <a:t>6/7/2017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15A29FA-C6EC-B54F-A8D9-013EFC8441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38D4927-F9B9-FB40-B98F-6174B0DE6A6A}" type="datetimeFigureOut">
              <a:rPr lang="en-US" smtClean="0"/>
              <a:t>6/7/2017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15A29FA-C6EC-B54F-A8D9-013EFC8441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15A29FA-C6EC-B54F-A8D9-013EFC8441B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38D4927-F9B9-FB40-B98F-6174B0DE6A6A}" type="datetimeFigureOut">
              <a:rPr lang="en-US" smtClean="0"/>
              <a:t>6/7/2017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15A29FA-C6EC-B54F-A8D9-013EFC8441B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38D4927-F9B9-FB40-B98F-6174B0DE6A6A}" type="datetimeFigureOut">
              <a:rPr lang="en-US" smtClean="0"/>
              <a:t>6/7/2017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38D4927-F9B9-FB40-B98F-6174B0DE6A6A}" type="datetimeFigureOut">
              <a:rPr lang="en-US" smtClean="0"/>
              <a:t>6/7/2017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15A29FA-C6EC-B54F-A8D9-013EFC8441B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smtClean="0"/>
              <a:t>Subject–verb </a:t>
            </a:r>
          </a:p>
          <a:p>
            <a:endParaRPr lang="en-US" dirty="0" smtClean="0"/>
          </a:p>
          <a:p>
            <a:r>
              <a:rPr lang="en-US" dirty="0" smtClean="0"/>
              <a:t>Pronoun–antecedent</a:t>
            </a:r>
          </a:p>
          <a:p>
            <a:endParaRPr lang="en-US" dirty="0"/>
          </a:p>
          <a:p>
            <a:r>
              <a:rPr lang="en-US" dirty="0" smtClean="0"/>
              <a:t>DATA is a Plural word</a:t>
            </a:r>
            <a:endParaRPr lang="en-US" dirty="0"/>
          </a:p>
        </p:txBody>
      </p:sp>
      <p:sp>
        <p:nvSpPr>
          <p:cNvPr id="3" name="Title 2"/>
          <p:cNvSpPr>
            <a:spLocks noGrp="1"/>
          </p:cNvSpPr>
          <p:nvPr>
            <p:ph type="ctrTitle"/>
          </p:nvPr>
        </p:nvSpPr>
        <p:spPr/>
        <p:txBody>
          <a:bodyPr/>
          <a:lstStyle/>
          <a:p>
            <a:r>
              <a:rPr lang="en-US" dirty="0" smtClean="0"/>
              <a:t>Agreement</a:t>
            </a:r>
            <a:endParaRPr lang="en-US" dirty="0"/>
          </a:p>
        </p:txBody>
      </p:sp>
    </p:spTree>
    <p:extLst>
      <p:ext uri="{BB962C8B-B14F-4D97-AF65-F5344CB8AC3E}">
        <p14:creationId xmlns:p14="http://schemas.microsoft.com/office/powerpoint/2010/main" val="2124626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Subject-Verb Agreement</a:t>
            </a:r>
            <a:endParaRPr lang="en-US" dirty="0"/>
          </a:p>
        </p:txBody>
      </p:sp>
      <p:sp>
        <p:nvSpPr>
          <p:cNvPr id="3" name="Content Placeholder 2"/>
          <p:cNvSpPr>
            <a:spLocks noGrp="1"/>
          </p:cNvSpPr>
          <p:nvPr>
            <p:ph sz="quarter" idx="1"/>
          </p:nvPr>
        </p:nvSpPr>
        <p:spPr/>
        <p:txBody>
          <a:bodyPr/>
          <a:lstStyle/>
          <a:p>
            <a:r>
              <a:rPr lang="en-US" dirty="0"/>
              <a:t>The subject of the sentence must agree with the </a:t>
            </a:r>
            <a:r>
              <a:rPr lang="en-US" dirty="0" smtClean="0"/>
              <a:t>verb that describes the behavior of the subject:</a:t>
            </a:r>
          </a:p>
          <a:p>
            <a:endParaRPr lang="en-US" dirty="0" smtClean="0"/>
          </a:p>
          <a:p>
            <a:pPr lvl="1"/>
            <a:r>
              <a:rPr lang="en-US" dirty="0" smtClean="0"/>
              <a:t>The </a:t>
            </a:r>
            <a:r>
              <a:rPr lang="en-US" dirty="0" smtClean="0">
                <a:solidFill>
                  <a:srgbClr val="FF0000"/>
                </a:solidFill>
              </a:rPr>
              <a:t>boy</a:t>
            </a:r>
            <a:r>
              <a:rPr lang="en-US" dirty="0" smtClean="0"/>
              <a:t> </a:t>
            </a:r>
            <a:r>
              <a:rPr lang="en-US" dirty="0" smtClean="0">
                <a:solidFill>
                  <a:srgbClr val="0070C0"/>
                </a:solidFill>
              </a:rPr>
              <a:t>wants</a:t>
            </a:r>
            <a:r>
              <a:rPr lang="en-US" dirty="0" smtClean="0"/>
              <a:t> to go to the movies.</a:t>
            </a:r>
          </a:p>
          <a:p>
            <a:pPr lvl="1"/>
            <a:r>
              <a:rPr lang="en-US" dirty="0" smtClean="0"/>
              <a:t>The </a:t>
            </a:r>
            <a:r>
              <a:rPr lang="en-US" dirty="0" smtClean="0">
                <a:solidFill>
                  <a:srgbClr val="FF0000"/>
                </a:solidFill>
              </a:rPr>
              <a:t>boys</a:t>
            </a:r>
            <a:r>
              <a:rPr lang="en-US" dirty="0" smtClean="0"/>
              <a:t> </a:t>
            </a:r>
            <a:r>
              <a:rPr lang="en-US" dirty="0" smtClean="0">
                <a:solidFill>
                  <a:srgbClr val="0070C0"/>
                </a:solidFill>
              </a:rPr>
              <a:t>want</a:t>
            </a:r>
            <a:r>
              <a:rPr lang="en-US" dirty="0" smtClean="0"/>
              <a:t> </a:t>
            </a:r>
            <a:r>
              <a:rPr lang="en-US" dirty="0"/>
              <a:t>to go to the movies</a:t>
            </a:r>
            <a:r>
              <a:rPr lang="en-US" dirty="0" smtClean="0"/>
              <a:t>. </a:t>
            </a:r>
          </a:p>
          <a:p>
            <a:pPr marL="274320" lvl="1" indent="0">
              <a:buNone/>
            </a:pPr>
            <a:endParaRPr lang="en-US" dirty="0" smtClean="0"/>
          </a:p>
          <a:p>
            <a:pPr lvl="1"/>
            <a:r>
              <a:rPr lang="en-US" dirty="0" smtClean="0"/>
              <a:t>The </a:t>
            </a:r>
            <a:r>
              <a:rPr lang="en-US" dirty="0" smtClean="0">
                <a:solidFill>
                  <a:srgbClr val="FF0000"/>
                </a:solidFill>
              </a:rPr>
              <a:t>dog</a:t>
            </a:r>
            <a:r>
              <a:rPr lang="en-US" dirty="0" smtClean="0"/>
              <a:t> </a:t>
            </a:r>
            <a:r>
              <a:rPr lang="en-US" dirty="0" smtClean="0">
                <a:solidFill>
                  <a:srgbClr val="0070C0"/>
                </a:solidFill>
              </a:rPr>
              <a:t>is</a:t>
            </a:r>
            <a:r>
              <a:rPr lang="en-US" dirty="0" smtClean="0"/>
              <a:t> playing. </a:t>
            </a:r>
          </a:p>
          <a:p>
            <a:pPr lvl="1"/>
            <a:r>
              <a:rPr lang="en-US" dirty="0" smtClean="0"/>
              <a:t>The </a:t>
            </a:r>
            <a:r>
              <a:rPr lang="en-US" dirty="0" smtClean="0">
                <a:solidFill>
                  <a:srgbClr val="FF0000"/>
                </a:solidFill>
              </a:rPr>
              <a:t>dogs</a:t>
            </a:r>
            <a:r>
              <a:rPr lang="en-US" dirty="0" smtClean="0"/>
              <a:t> </a:t>
            </a:r>
            <a:r>
              <a:rPr lang="en-US" dirty="0" smtClean="0">
                <a:solidFill>
                  <a:srgbClr val="0070C0"/>
                </a:solidFill>
              </a:rPr>
              <a:t>are</a:t>
            </a:r>
            <a:r>
              <a:rPr lang="en-US" dirty="0" smtClean="0"/>
              <a:t> playing.</a:t>
            </a:r>
          </a:p>
        </p:txBody>
      </p:sp>
    </p:spTree>
    <p:extLst>
      <p:ext uri="{BB962C8B-B14F-4D97-AF65-F5344CB8AC3E}">
        <p14:creationId xmlns:p14="http://schemas.microsoft.com/office/powerpoint/2010/main" val="1030762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idx="1"/>
          </p:nvPr>
        </p:nvSpPr>
        <p:spPr/>
        <p:txBody>
          <a:bodyPr/>
          <a:lstStyle/>
          <a:p>
            <a:pPr algn="ctr"/>
            <a:r>
              <a:rPr lang="en-US" dirty="0">
                <a:solidFill>
                  <a:schemeClr val="tx1"/>
                </a:solidFill>
              </a:rPr>
              <a:t>C</a:t>
            </a:r>
            <a:r>
              <a:rPr lang="en-US" dirty="0" smtClean="0">
                <a:solidFill>
                  <a:schemeClr val="tx1"/>
                </a:solidFill>
              </a:rPr>
              <a:t>orrect</a:t>
            </a:r>
            <a:endParaRPr lang="en-US" dirty="0">
              <a:solidFill>
                <a:schemeClr val="tx1"/>
              </a:solidFill>
            </a:endParaRPr>
          </a:p>
        </p:txBody>
      </p:sp>
      <p:sp>
        <p:nvSpPr>
          <p:cNvPr id="11" name="Text Placeholder 10"/>
          <p:cNvSpPr>
            <a:spLocks noGrp="1"/>
          </p:cNvSpPr>
          <p:nvPr>
            <p:ph type="body" sz="half" idx="3"/>
          </p:nvPr>
        </p:nvSpPr>
        <p:spPr/>
        <p:txBody>
          <a:bodyPr/>
          <a:lstStyle/>
          <a:p>
            <a:pPr algn="ctr"/>
            <a:r>
              <a:rPr lang="en-US" dirty="0" smtClean="0">
                <a:solidFill>
                  <a:srgbClr val="000000"/>
                </a:solidFill>
              </a:rPr>
              <a:t>Incorrect</a:t>
            </a:r>
            <a:endParaRPr lang="en-US" dirty="0">
              <a:solidFill>
                <a:srgbClr val="000000"/>
              </a:solidFill>
            </a:endParaRPr>
          </a:p>
        </p:txBody>
      </p:sp>
      <p:sp>
        <p:nvSpPr>
          <p:cNvPr id="10" name="Content Placeholder 9"/>
          <p:cNvSpPr>
            <a:spLocks noGrp="1"/>
          </p:cNvSpPr>
          <p:nvPr>
            <p:ph sz="quarter" idx="2"/>
          </p:nvPr>
        </p:nvSpPr>
        <p:spPr/>
        <p:txBody>
          <a:bodyPr>
            <a:normAutofit lnSpcReduction="10000"/>
          </a:bodyPr>
          <a:lstStyle/>
          <a:p>
            <a:r>
              <a:rPr lang="en-US" dirty="0" smtClean="0"/>
              <a:t>A </a:t>
            </a:r>
            <a:r>
              <a:rPr lang="en-US" dirty="0" smtClean="0">
                <a:solidFill>
                  <a:srgbClr val="008000"/>
                </a:solidFill>
              </a:rPr>
              <a:t>random </a:t>
            </a:r>
            <a:r>
              <a:rPr lang="en-US" b="1" dirty="0" smtClean="0">
                <a:solidFill>
                  <a:srgbClr val="008000"/>
                </a:solidFill>
              </a:rPr>
              <a:t>sample</a:t>
            </a:r>
            <a:r>
              <a:rPr lang="en-US" dirty="0" smtClean="0">
                <a:solidFill>
                  <a:srgbClr val="008000"/>
                </a:solidFill>
              </a:rPr>
              <a:t> </a:t>
            </a:r>
            <a:r>
              <a:rPr lang="en-US" dirty="0" smtClean="0">
                <a:solidFill>
                  <a:srgbClr val="FF0000"/>
                </a:solidFill>
              </a:rPr>
              <a:t>of 100 female students</a:t>
            </a:r>
            <a:r>
              <a:rPr lang="en-US" dirty="0" smtClean="0"/>
              <a:t> </a:t>
            </a:r>
            <a:r>
              <a:rPr lang="en-US" b="1" dirty="0" smtClean="0">
                <a:solidFill>
                  <a:srgbClr val="008000"/>
                </a:solidFill>
              </a:rPr>
              <a:t>was</a:t>
            </a:r>
            <a:r>
              <a:rPr lang="en-US" dirty="0" smtClean="0"/>
              <a:t> selected for the study</a:t>
            </a:r>
          </a:p>
          <a:p>
            <a:pPr marL="0" indent="0">
              <a:buNone/>
            </a:pPr>
            <a:endParaRPr lang="en-US" dirty="0" smtClean="0"/>
          </a:p>
          <a:p>
            <a:r>
              <a:rPr lang="en-US" sz="2000" dirty="0" smtClean="0"/>
              <a:t>The </a:t>
            </a:r>
            <a:r>
              <a:rPr lang="en-US" sz="2000" i="1" dirty="0" smtClean="0"/>
              <a:t>sample </a:t>
            </a:r>
            <a:r>
              <a:rPr lang="en-US" sz="2000" dirty="0" smtClean="0"/>
              <a:t>and </a:t>
            </a:r>
            <a:r>
              <a:rPr lang="en-US" sz="2000" i="1" dirty="0" smtClean="0"/>
              <a:t>was </a:t>
            </a:r>
            <a:r>
              <a:rPr lang="en-US" sz="2000" dirty="0" smtClean="0"/>
              <a:t>are in agreement with each other. The prepositional phrase (</a:t>
            </a:r>
            <a:r>
              <a:rPr lang="en-US" sz="2000" dirty="0">
                <a:solidFill>
                  <a:srgbClr val="FF0000"/>
                </a:solidFill>
              </a:rPr>
              <a:t>of 100 female </a:t>
            </a:r>
            <a:r>
              <a:rPr lang="en-US" sz="2000" dirty="0" smtClean="0">
                <a:solidFill>
                  <a:srgbClr val="FF0000"/>
                </a:solidFill>
              </a:rPr>
              <a:t>students</a:t>
            </a:r>
            <a:r>
              <a:rPr lang="en-US" sz="2000" dirty="0" smtClean="0"/>
              <a:t>) is irrelevant to the determination of agreement. </a:t>
            </a:r>
            <a:endParaRPr lang="en-US" sz="2000" dirty="0"/>
          </a:p>
        </p:txBody>
      </p:sp>
      <p:sp>
        <p:nvSpPr>
          <p:cNvPr id="12" name="Content Placeholder 11"/>
          <p:cNvSpPr>
            <a:spLocks noGrp="1"/>
          </p:cNvSpPr>
          <p:nvPr>
            <p:ph sz="quarter" idx="4"/>
          </p:nvPr>
        </p:nvSpPr>
        <p:spPr/>
        <p:txBody>
          <a:bodyPr/>
          <a:lstStyle/>
          <a:p>
            <a:r>
              <a:rPr lang="en-US" dirty="0" smtClean="0"/>
              <a:t>A random sample </a:t>
            </a:r>
            <a:r>
              <a:rPr lang="en-US" strike="sngStrike" dirty="0" smtClean="0">
                <a:solidFill>
                  <a:srgbClr val="FF0000"/>
                </a:solidFill>
              </a:rPr>
              <a:t>of</a:t>
            </a:r>
            <a:r>
              <a:rPr lang="en-US" dirty="0" smtClean="0"/>
              <a:t> </a:t>
            </a:r>
            <a:r>
              <a:rPr lang="en-US" strike="sngStrike" dirty="0" smtClean="0">
                <a:solidFill>
                  <a:srgbClr val="FF0000"/>
                </a:solidFill>
              </a:rPr>
              <a:t>100 female students </a:t>
            </a:r>
            <a:r>
              <a:rPr lang="en-US" dirty="0" smtClean="0">
                <a:solidFill>
                  <a:srgbClr val="FF0000"/>
                </a:solidFill>
              </a:rPr>
              <a:t>were</a:t>
            </a:r>
            <a:r>
              <a:rPr lang="en-US" dirty="0" smtClean="0"/>
              <a:t> selected for the study</a:t>
            </a:r>
          </a:p>
          <a:p>
            <a:pPr marL="274320" lvl="1">
              <a:buClr>
                <a:schemeClr val="accent1"/>
              </a:buClr>
              <a:buSzPct val="85000"/>
              <a:buFont typeface="Wingdings 2"/>
              <a:buChar char=""/>
            </a:pPr>
            <a:r>
              <a:rPr lang="en-US" sz="2000" dirty="0"/>
              <a:t>The </a:t>
            </a:r>
            <a:r>
              <a:rPr lang="en-US" sz="2000" dirty="0" smtClean="0"/>
              <a:t>subject (the random sample) </a:t>
            </a:r>
            <a:r>
              <a:rPr lang="en-US" sz="2000" dirty="0"/>
              <a:t>and the </a:t>
            </a:r>
            <a:r>
              <a:rPr lang="en-US" sz="2000" dirty="0" smtClean="0"/>
              <a:t>verb (were) </a:t>
            </a:r>
            <a:r>
              <a:rPr lang="en-US" sz="2000" dirty="0"/>
              <a:t>are not representing the same number.</a:t>
            </a:r>
          </a:p>
          <a:p>
            <a:endParaRPr lang="en-US" dirty="0"/>
          </a:p>
        </p:txBody>
      </p:sp>
      <p:sp>
        <p:nvSpPr>
          <p:cNvPr id="7" name="Title 6"/>
          <p:cNvSpPr>
            <a:spLocks noGrp="1"/>
          </p:cNvSpPr>
          <p:nvPr>
            <p:ph type="title"/>
          </p:nvPr>
        </p:nvSpPr>
        <p:spPr/>
        <p:txBody>
          <a:bodyPr>
            <a:normAutofit/>
          </a:bodyPr>
          <a:lstStyle/>
          <a:p>
            <a:r>
              <a:rPr lang="en-US" dirty="0" smtClean="0"/>
              <a:t>Subject-Verb Agreement with a Twist</a:t>
            </a:r>
            <a:endParaRPr lang="en-US" dirty="0"/>
          </a:p>
        </p:txBody>
      </p:sp>
    </p:spTree>
    <p:extLst>
      <p:ext uri="{BB962C8B-B14F-4D97-AF65-F5344CB8AC3E}">
        <p14:creationId xmlns:p14="http://schemas.microsoft.com/office/powerpoint/2010/main" val="2295502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Pronoun–Antecedent Agreement</a:t>
            </a:r>
            <a:endParaRPr lang="en-US" dirty="0"/>
          </a:p>
        </p:txBody>
      </p:sp>
      <p:sp>
        <p:nvSpPr>
          <p:cNvPr id="3" name="Content Placeholder 2"/>
          <p:cNvSpPr>
            <a:spLocks noGrp="1"/>
          </p:cNvSpPr>
          <p:nvPr>
            <p:ph sz="quarter" idx="1"/>
          </p:nvPr>
        </p:nvSpPr>
        <p:spPr>
          <a:xfrm>
            <a:off x="301752" y="1417288"/>
            <a:ext cx="8503920" cy="5105554"/>
          </a:xfrm>
        </p:spPr>
        <p:txBody>
          <a:bodyPr>
            <a:normAutofit/>
          </a:bodyPr>
          <a:lstStyle/>
          <a:p>
            <a:endParaRPr lang="en-US" b="1" dirty="0" smtClean="0">
              <a:solidFill>
                <a:srgbClr val="0000FF"/>
              </a:solidFill>
            </a:endParaRPr>
          </a:p>
          <a:p>
            <a:r>
              <a:rPr lang="en-US" b="1" dirty="0" smtClean="0">
                <a:solidFill>
                  <a:srgbClr val="0000FF"/>
                </a:solidFill>
              </a:rPr>
              <a:t>Antecedent</a:t>
            </a:r>
            <a:r>
              <a:rPr lang="en-US" dirty="0" smtClean="0"/>
              <a:t> = A word that comes before and “refers to” the </a:t>
            </a:r>
            <a:r>
              <a:rPr lang="en-US" b="1" dirty="0" smtClean="0">
                <a:solidFill>
                  <a:srgbClr val="FF0000"/>
                </a:solidFill>
              </a:rPr>
              <a:t>pronoun</a:t>
            </a:r>
            <a:r>
              <a:rPr lang="en-US" dirty="0" smtClean="0"/>
              <a:t> (antecedent, 2014, definition 1) .</a:t>
            </a:r>
          </a:p>
          <a:p>
            <a:pPr marL="0" indent="0">
              <a:buNone/>
            </a:pPr>
            <a:endParaRPr lang="en-US" dirty="0" smtClean="0"/>
          </a:p>
          <a:p>
            <a:pPr marL="274320" lvl="2" indent="-274320">
              <a:buClr>
                <a:schemeClr val="accent1"/>
              </a:buClr>
              <a:buSzPct val="85000"/>
              <a:buFont typeface="Wingdings 2"/>
              <a:buChar char=""/>
            </a:pPr>
            <a:r>
              <a:rPr lang="en-US" sz="2600" dirty="0"/>
              <a:t>The pronoun and antecedent must </a:t>
            </a:r>
            <a:r>
              <a:rPr lang="en-US" sz="2600" b="1" dirty="0"/>
              <a:t>agree</a:t>
            </a:r>
            <a:r>
              <a:rPr lang="en-US" sz="2600" dirty="0"/>
              <a:t>, which means they must be the same in number. </a:t>
            </a:r>
          </a:p>
          <a:p>
            <a:endParaRPr lang="en-US" sz="1000" dirty="0" smtClean="0"/>
          </a:p>
          <a:p>
            <a:pPr lvl="1"/>
            <a:r>
              <a:rPr lang="en-US" sz="2600" b="1" dirty="0" smtClean="0">
                <a:solidFill>
                  <a:srgbClr val="0000FF"/>
                </a:solidFill>
              </a:rPr>
              <a:t>Lisa</a:t>
            </a:r>
            <a:r>
              <a:rPr lang="en-US" sz="2600" dirty="0" smtClean="0">
                <a:solidFill>
                  <a:srgbClr val="0000FF"/>
                </a:solidFill>
              </a:rPr>
              <a:t> </a:t>
            </a:r>
            <a:r>
              <a:rPr lang="en-US" sz="2600" dirty="0" smtClean="0"/>
              <a:t>looks through the APA manual, which </a:t>
            </a:r>
            <a:r>
              <a:rPr lang="en-US" sz="2600" b="1" dirty="0" smtClean="0">
                <a:solidFill>
                  <a:srgbClr val="FF0000"/>
                </a:solidFill>
              </a:rPr>
              <a:t>she</a:t>
            </a:r>
            <a:r>
              <a:rPr lang="en-US" sz="2600" b="1" dirty="0" smtClean="0"/>
              <a:t> </a:t>
            </a:r>
            <a:r>
              <a:rPr lang="en-US" sz="2600" dirty="0" smtClean="0"/>
              <a:t>cherishes dearly. </a:t>
            </a:r>
          </a:p>
          <a:p>
            <a:pPr lvl="1"/>
            <a:r>
              <a:rPr lang="en-US" sz="2600" b="1" dirty="0" smtClean="0">
                <a:solidFill>
                  <a:srgbClr val="0000FF"/>
                </a:solidFill>
              </a:rPr>
              <a:t>The students </a:t>
            </a:r>
            <a:r>
              <a:rPr lang="en-US" sz="2600" dirty="0" smtClean="0"/>
              <a:t>look through the APA manual, which </a:t>
            </a:r>
            <a:r>
              <a:rPr lang="en-US" sz="2600" b="1" dirty="0" smtClean="0">
                <a:solidFill>
                  <a:srgbClr val="FF0000"/>
                </a:solidFill>
              </a:rPr>
              <a:t>they</a:t>
            </a:r>
            <a:r>
              <a:rPr lang="en-US" sz="2600" dirty="0" smtClean="0">
                <a:solidFill>
                  <a:srgbClr val="FF0000"/>
                </a:solidFill>
              </a:rPr>
              <a:t> </a:t>
            </a:r>
            <a:r>
              <a:rPr lang="en-US" sz="2600" dirty="0" smtClean="0"/>
              <a:t>cherish dearly. </a:t>
            </a:r>
          </a:p>
          <a:p>
            <a:endParaRPr lang="en-US" dirty="0" smtClean="0"/>
          </a:p>
        </p:txBody>
      </p:sp>
    </p:spTree>
    <p:extLst>
      <p:ext uri="{BB962C8B-B14F-4D97-AF65-F5344CB8AC3E}">
        <p14:creationId xmlns:p14="http://schemas.microsoft.com/office/powerpoint/2010/main" val="752908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p:txBody>
          <a:bodyPr/>
          <a:lstStyle/>
          <a:p>
            <a:pPr algn="ctr"/>
            <a:r>
              <a:rPr lang="en-US" sz="2600" dirty="0" smtClean="0">
                <a:solidFill>
                  <a:schemeClr val="tx1"/>
                </a:solidFill>
              </a:rPr>
              <a:t>Correct Agreement</a:t>
            </a:r>
            <a:endParaRPr lang="en-US" sz="2600" dirty="0">
              <a:solidFill>
                <a:schemeClr val="tx1"/>
              </a:solidFill>
            </a:endParaRPr>
          </a:p>
        </p:txBody>
      </p:sp>
      <p:sp>
        <p:nvSpPr>
          <p:cNvPr id="10" name="Text Placeholder 9"/>
          <p:cNvSpPr>
            <a:spLocks noGrp="1"/>
          </p:cNvSpPr>
          <p:nvPr>
            <p:ph type="body" sz="half" idx="3"/>
          </p:nvPr>
        </p:nvSpPr>
        <p:spPr/>
        <p:txBody>
          <a:bodyPr/>
          <a:lstStyle/>
          <a:p>
            <a:pPr algn="ctr"/>
            <a:r>
              <a:rPr lang="en-US" sz="2600" dirty="0" smtClean="0">
                <a:solidFill>
                  <a:srgbClr val="000000"/>
                </a:solidFill>
              </a:rPr>
              <a:t>Incorrect</a:t>
            </a:r>
            <a:endParaRPr lang="en-US" sz="2600" dirty="0">
              <a:solidFill>
                <a:srgbClr val="000000"/>
              </a:solidFill>
            </a:endParaRPr>
          </a:p>
        </p:txBody>
      </p:sp>
      <p:sp>
        <p:nvSpPr>
          <p:cNvPr id="9" name="Content Placeholder 8"/>
          <p:cNvSpPr>
            <a:spLocks noGrp="1"/>
          </p:cNvSpPr>
          <p:nvPr>
            <p:ph sz="quarter" idx="2"/>
          </p:nvPr>
        </p:nvSpPr>
        <p:spPr/>
        <p:txBody>
          <a:bodyPr>
            <a:normAutofit/>
          </a:bodyPr>
          <a:lstStyle/>
          <a:p>
            <a:r>
              <a:rPr lang="en-US" dirty="0" smtClean="0"/>
              <a:t>I will assign each </a:t>
            </a:r>
            <a:r>
              <a:rPr lang="en-US" b="1" dirty="0" smtClean="0">
                <a:solidFill>
                  <a:srgbClr val="0000FF"/>
                </a:solidFill>
              </a:rPr>
              <a:t>participant</a:t>
            </a:r>
            <a:r>
              <a:rPr lang="en-US" dirty="0" smtClean="0">
                <a:solidFill>
                  <a:srgbClr val="0000FF"/>
                </a:solidFill>
              </a:rPr>
              <a:t> </a:t>
            </a:r>
            <a:r>
              <a:rPr lang="en-US" dirty="0" smtClean="0"/>
              <a:t>to complete the survey at </a:t>
            </a:r>
            <a:r>
              <a:rPr lang="en-US" b="1" dirty="0" smtClean="0">
                <a:solidFill>
                  <a:srgbClr val="FF0000"/>
                </a:solidFill>
              </a:rPr>
              <a:t>his or her </a:t>
            </a:r>
            <a:r>
              <a:rPr lang="en-US" dirty="0" smtClean="0"/>
              <a:t>own desk.</a:t>
            </a:r>
            <a:endParaRPr lang="en-US" dirty="0"/>
          </a:p>
          <a:p>
            <a:pPr lvl="1"/>
            <a:r>
              <a:rPr lang="en-US" dirty="0" smtClean="0"/>
              <a:t>The antecedent (the </a:t>
            </a:r>
            <a:r>
              <a:rPr lang="en-US" dirty="0" smtClean="0">
                <a:solidFill>
                  <a:srgbClr val="0000FF"/>
                </a:solidFill>
              </a:rPr>
              <a:t>participant</a:t>
            </a:r>
            <a:r>
              <a:rPr lang="en-US" dirty="0" smtClean="0"/>
              <a:t>) is singular and is in agreement with the singular pronoun (</a:t>
            </a:r>
            <a:r>
              <a:rPr lang="en-US" dirty="0" smtClean="0">
                <a:solidFill>
                  <a:srgbClr val="FF0000"/>
                </a:solidFill>
              </a:rPr>
              <a:t>his or her</a:t>
            </a:r>
            <a:r>
              <a:rPr lang="en-US" dirty="0" smtClean="0"/>
              <a:t>).  </a:t>
            </a:r>
            <a:endParaRPr lang="en-US" dirty="0"/>
          </a:p>
        </p:txBody>
      </p:sp>
      <p:sp>
        <p:nvSpPr>
          <p:cNvPr id="11" name="Content Placeholder 10"/>
          <p:cNvSpPr>
            <a:spLocks noGrp="1"/>
          </p:cNvSpPr>
          <p:nvPr>
            <p:ph sz="quarter" idx="4"/>
          </p:nvPr>
        </p:nvSpPr>
        <p:spPr/>
        <p:txBody>
          <a:bodyPr/>
          <a:lstStyle/>
          <a:p>
            <a:r>
              <a:rPr lang="en-US" dirty="0" smtClean="0"/>
              <a:t>I will assign each </a:t>
            </a:r>
            <a:r>
              <a:rPr lang="en-US" b="1" dirty="0" smtClean="0">
                <a:solidFill>
                  <a:srgbClr val="0000FF"/>
                </a:solidFill>
              </a:rPr>
              <a:t>participant</a:t>
            </a:r>
            <a:r>
              <a:rPr lang="en-US" dirty="0" smtClean="0">
                <a:solidFill>
                  <a:srgbClr val="0000FF"/>
                </a:solidFill>
              </a:rPr>
              <a:t> </a:t>
            </a:r>
            <a:r>
              <a:rPr lang="en-US" dirty="0" smtClean="0"/>
              <a:t>to complete the survey at </a:t>
            </a:r>
            <a:r>
              <a:rPr lang="en-US" b="1" strike="sngStrike" dirty="0" smtClean="0">
                <a:solidFill>
                  <a:srgbClr val="FF0000"/>
                </a:solidFill>
              </a:rPr>
              <a:t>their</a:t>
            </a:r>
            <a:r>
              <a:rPr lang="en-US" dirty="0" smtClean="0"/>
              <a:t> own desk. </a:t>
            </a:r>
          </a:p>
          <a:p>
            <a:pPr lvl="1"/>
            <a:r>
              <a:rPr lang="en-US" dirty="0" smtClean="0"/>
              <a:t>The antecedent (the participant) is singular and is NOT in agreement with the pronoun (their), which is plural. </a:t>
            </a:r>
            <a:endParaRPr lang="en-US" dirty="0"/>
          </a:p>
        </p:txBody>
      </p:sp>
      <p:sp>
        <p:nvSpPr>
          <p:cNvPr id="7" name="Title 6"/>
          <p:cNvSpPr>
            <a:spLocks noGrp="1"/>
          </p:cNvSpPr>
          <p:nvPr>
            <p:ph type="title"/>
          </p:nvPr>
        </p:nvSpPr>
        <p:spPr/>
        <p:txBody>
          <a:bodyPr/>
          <a:lstStyle/>
          <a:p>
            <a:r>
              <a:rPr lang="en-US" dirty="0"/>
              <a:t>Pronoun–Antecedent Agreement</a:t>
            </a:r>
          </a:p>
        </p:txBody>
      </p:sp>
    </p:spTree>
    <p:extLst>
      <p:ext uri="{BB962C8B-B14F-4D97-AF65-F5344CB8AC3E}">
        <p14:creationId xmlns:p14="http://schemas.microsoft.com/office/powerpoint/2010/main" val="792696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p:txBody>
          <a:bodyPr/>
          <a:lstStyle/>
          <a:p>
            <a:pPr algn="ctr"/>
            <a:r>
              <a:rPr lang="en-US" dirty="0" smtClean="0">
                <a:solidFill>
                  <a:schemeClr val="tx1"/>
                </a:solidFill>
              </a:rPr>
              <a:t>Correct Agreement</a:t>
            </a:r>
            <a:endParaRPr lang="en-US" dirty="0">
              <a:solidFill>
                <a:schemeClr val="tx1"/>
              </a:solidFill>
            </a:endParaRPr>
          </a:p>
        </p:txBody>
      </p:sp>
      <p:sp>
        <p:nvSpPr>
          <p:cNvPr id="11" name="Text Placeholder 10"/>
          <p:cNvSpPr>
            <a:spLocks noGrp="1"/>
          </p:cNvSpPr>
          <p:nvPr>
            <p:ph type="body" sz="half" idx="3"/>
          </p:nvPr>
        </p:nvSpPr>
        <p:spPr/>
        <p:txBody>
          <a:bodyPr/>
          <a:lstStyle/>
          <a:p>
            <a:pPr algn="ctr"/>
            <a:r>
              <a:rPr lang="en-US" dirty="0" smtClean="0">
                <a:solidFill>
                  <a:srgbClr val="000000"/>
                </a:solidFill>
              </a:rPr>
              <a:t>Incorrect </a:t>
            </a:r>
            <a:endParaRPr lang="en-US" dirty="0">
              <a:solidFill>
                <a:srgbClr val="000000"/>
              </a:solidFill>
            </a:endParaRPr>
          </a:p>
        </p:txBody>
      </p:sp>
      <p:sp>
        <p:nvSpPr>
          <p:cNvPr id="9" name="Content Placeholder 8"/>
          <p:cNvSpPr>
            <a:spLocks noGrp="1"/>
          </p:cNvSpPr>
          <p:nvPr>
            <p:ph sz="quarter" idx="2"/>
          </p:nvPr>
        </p:nvSpPr>
        <p:spPr>
          <a:xfrm>
            <a:off x="301752" y="2471383"/>
            <a:ext cx="4229094" cy="4270978"/>
          </a:xfrm>
        </p:spPr>
        <p:txBody>
          <a:bodyPr>
            <a:normAutofit fontScale="92500"/>
          </a:bodyPr>
          <a:lstStyle/>
          <a:p>
            <a:r>
              <a:rPr lang="en-US" sz="2800" dirty="0" smtClean="0"/>
              <a:t>The researcher instructed the </a:t>
            </a:r>
            <a:r>
              <a:rPr lang="en-US" sz="2800" b="1" dirty="0" smtClean="0">
                <a:solidFill>
                  <a:srgbClr val="0000FF"/>
                </a:solidFill>
              </a:rPr>
              <a:t>participants</a:t>
            </a:r>
            <a:r>
              <a:rPr lang="en-US" sz="2800" dirty="0" smtClean="0">
                <a:solidFill>
                  <a:srgbClr val="0000FF"/>
                </a:solidFill>
              </a:rPr>
              <a:t> </a:t>
            </a:r>
            <a:r>
              <a:rPr lang="en-US" sz="2800" dirty="0" smtClean="0"/>
              <a:t>to eat one apple each day for 2 weeks at </a:t>
            </a:r>
            <a:r>
              <a:rPr lang="en-US" sz="2800" b="1" dirty="0" smtClean="0">
                <a:solidFill>
                  <a:srgbClr val="FF0000"/>
                </a:solidFill>
              </a:rPr>
              <a:t>their</a:t>
            </a:r>
            <a:r>
              <a:rPr lang="en-US" sz="2800" dirty="0" smtClean="0">
                <a:solidFill>
                  <a:srgbClr val="FF0000"/>
                </a:solidFill>
              </a:rPr>
              <a:t> </a:t>
            </a:r>
            <a:r>
              <a:rPr lang="en-US" sz="2800" dirty="0" smtClean="0"/>
              <a:t>homes.</a:t>
            </a:r>
          </a:p>
          <a:p>
            <a:pPr marL="0" indent="0">
              <a:buNone/>
            </a:pPr>
            <a:r>
              <a:rPr lang="en-US" dirty="0" smtClean="0"/>
              <a:t> </a:t>
            </a:r>
          </a:p>
          <a:p>
            <a:pPr lvl="1"/>
            <a:r>
              <a:rPr lang="en-US" i="1" dirty="0" smtClean="0"/>
              <a:t>Participan</a:t>
            </a:r>
            <a:r>
              <a:rPr lang="en-US" dirty="0" smtClean="0"/>
              <a:t>ts and</a:t>
            </a:r>
            <a:r>
              <a:rPr lang="en-US" i="1" dirty="0" smtClean="0"/>
              <a:t> their </a:t>
            </a:r>
            <a:r>
              <a:rPr lang="en-US" dirty="0" smtClean="0"/>
              <a:t>are plural; therefore, they are in agreement with each other.</a:t>
            </a:r>
          </a:p>
          <a:p>
            <a:pPr marL="274320" lvl="1" indent="0">
              <a:buNone/>
            </a:pPr>
            <a:endParaRPr lang="en-US" dirty="0"/>
          </a:p>
          <a:p>
            <a:pPr marL="274320" lvl="1" indent="0">
              <a:buNone/>
            </a:pPr>
            <a:r>
              <a:rPr lang="en-US" sz="2700" dirty="0"/>
              <a:t>	</a:t>
            </a:r>
            <a:endParaRPr lang="en-US" sz="2700" dirty="0" smtClean="0"/>
          </a:p>
        </p:txBody>
      </p:sp>
      <p:sp>
        <p:nvSpPr>
          <p:cNvPr id="12" name="Content Placeholder 11"/>
          <p:cNvSpPr>
            <a:spLocks noGrp="1"/>
          </p:cNvSpPr>
          <p:nvPr>
            <p:ph sz="quarter" idx="4"/>
          </p:nvPr>
        </p:nvSpPr>
        <p:spPr>
          <a:xfrm>
            <a:off x="4800600" y="2471383"/>
            <a:ext cx="4038600" cy="4270978"/>
          </a:xfrm>
        </p:spPr>
        <p:txBody>
          <a:bodyPr>
            <a:normAutofit/>
          </a:bodyPr>
          <a:lstStyle/>
          <a:p>
            <a:pPr marL="274320" lvl="1">
              <a:buClr>
                <a:schemeClr val="accent1"/>
              </a:buClr>
              <a:buSzPct val="85000"/>
              <a:buFont typeface="Wingdings 2"/>
              <a:buChar char=""/>
            </a:pPr>
            <a:r>
              <a:rPr lang="en-US" sz="2600" dirty="0" smtClean="0"/>
              <a:t>Each </a:t>
            </a:r>
            <a:r>
              <a:rPr lang="en-US" sz="2600" b="1" dirty="0">
                <a:solidFill>
                  <a:srgbClr val="008000"/>
                </a:solidFill>
              </a:rPr>
              <a:t>student</a:t>
            </a:r>
            <a:r>
              <a:rPr lang="en-US" sz="2600" dirty="0"/>
              <a:t> turned in </a:t>
            </a:r>
            <a:r>
              <a:rPr lang="en-US" sz="2600" b="1" strike="sngStrike" dirty="0">
                <a:solidFill>
                  <a:srgbClr val="FF0000"/>
                </a:solidFill>
              </a:rPr>
              <a:t>their</a:t>
            </a:r>
            <a:r>
              <a:rPr lang="en-US" sz="2600" dirty="0"/>
              <a:t> papers on </a:t>
            </a:r>
            <a:r>
              <a:rPr lang="en-US" sz="2600" dirty="0" smtClean="0"/>
              <a:t>time.</a:t>
            </a:r>
          </a:p>
          <a:p>
            <a:pPr marL="0" lvl="1" indent="0">
              <a:buClr>
                <a:schemeClr val="accent1"/>
              </a:buClr>
              <a:buSzPct val="85000"/>
              <a:buNone/>
            </a:pPr>
            <a:endParaRPr lang="en-US" sz="2900" dirty="0" smtClean="0"/>
          </a:p>
          <a:p>
            <a:pPr marL="457200" lvl="1" indent="-457200">
              <a:buClr>
                <a:schemeClr val="accent1"/>
              </a:buClr>
              <a:buSzPct val="85000"/>
            </a:pPr>
            <a:r>
              <a:rPr lang="en-US" sz="2000" dirty="0" smtClean="0"/>
              <a:t>The antecedent (student) and the pronoun (their) are not representing the same number.</a:t>
            </a:r>
          </a:p>
          <a:p>
            <a:pPr marL="731520" lvl="2" indent="-457200">
              <a:buClr>
                <a:schemeClr val="accent1"/>
              </a:buClr>
              <a:buSzPct val="85000"/>
            </a:pPr>
            <a:r>
              <a:rPr lang="en-US" sz="1800" dirty="0" smtClean="0"/>
              <a:t>Student = singular</a:t>
            </a:r>
          </a:p>
          <a:p>
            <a:pPr marL="731520" lvl="2" indent="-457200">
              <a:buClr>
                <a:schemeClr val="accent1"/>
              </a:buClr>
              <a:buSzPct val="85000"/>
            </a:pPr>
            <a:r>
              <a:rPr lang="en-US" sz="1800" dirty="0" smtClean="0"/>
              <a:t>Their = plural</a:t>
            </a:r>
            <a:endParaRPr lang="en-US" sz="1800" dirty="0"/>
          </a:p>
          <a:p>
            <a:endParaRPr lang="en-US" dirty="0"/>
          </a:p>
        </p:txBody>
      </p:sp>
      <p:sp>
        <p:nvSpPr>
          <p:cNvPr id="7" name="Title 6"/>
          <p:cNvSpPr>
            <a:spLocks noGrp="1"/>
          </p:cNvSpPr>
          <p:nvPr>
            <p:ph type="title"/>
          </p:nvPr>
        </p:nvSpPr>
        <p:spPr/>
        <p:txBody>
          <a:bodyPr/>
          <a:lstStyle/>
          <a:p>
            <a:r>
              <a:rPr lang="en-US" dirty="0"/>
              <a:t>Pronoun–Antecedent Agreement</a:t>
            </a:r>
          </a:p>
        </p:txBody>
      </p:sp>
    </p:spTree>
    <p:extLst>
      <p:ext uri="{BB962C8B-B14F-4D97-AF65-F5344CB8AC3E}">
        <p14:creationId xmlns:p14="http://schemas.microsoft.com/office/powerpoint/2010/main" val="2696346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word </a:t>
            </a:r>
            <a:r>
              <a:rPr lang="en-US" i="1" dirty="0" smtClean="0"/>
              <a:t>data</a:t>
            </a:r>
            <a:r>
              <a:rPr lang="en-US" dirty="0" smtClean="0"/>
              <a:t> is a plural noun:</a:t>
            </a:r>
          </a:p>
          <a:p>
            <a:pPr lvl="1"/>
            <a:r>
              <a:rPr lang="en-US" dirty="0" smtClean="0"/>
              <a:t>The data are ready for analysis</a:t>
            </a:r>
          </a:p>
          <a:p>
            <a:pPr lvl="1"/>
            <a:endParaRPr lang="en-US" dirty="0"/>
          </a:p>
          <a:p>
            <a:r>
              <a:rPr lang="en-US" dirty="0" smtClean="0"/>
              <a:t>Very few people are aware of this fact; you will see people treating </a:t>
            </a:r>
            <a:r>
              <a:rPr lang="en-US" i="1" dirty="0" smtClean="0"/>
              <a:t>data</a:t>
            </a:r>
            <a:r>
              <a:rPr lang="en-US" dirty="0" smtClean="0"/>
              <a:t> as a singular noun all the time.</a:t>
            </a:r>
          </a:p>
          <a:p>
            <a:endParaRPr lang="en-US" dirty="0"/>
          </a:p>
          <a:p>
            <a:r>
              <a:rPr lang="en-US" dirty="0" smtClean="0"/>
              <a:t>The singular form of </a:t>
            </a:r>
            <a:r>
              <a:rPr lang="en-US" i="1" dirty="0" smtClean="0"/>
              <a:t>data</a:t>
            </a:r>
            <a:r>
              <a:rPr lang="en-US" dirty="0" smtClean="0"/>
              <a:t> is </a:t>
            </a:r>
            <a:r>
              <a:rPr lang="en-US" i="1" dirty="0" smtClean="0"/>
              <a:t>datum</a:t>
            </a:r>
            <a:r>
              <a:rPr lang="en-US" dirty="0" smtClean="0"/>
              <a:t>, but I have never heard this word used except to state the fact that this is the singular form.</a:t>
            </a:r>
          </a:p>
          <a:p>
            <a:endParaRPr lang="en-US" dirty="0"/>
          </a:p>
          <a:p>
            <a:r>
              <a:rPr lang="en-US" dirty="0" smtClean="0"/>
              <a:t>Data is a mass noun, so:</a:t>
            </a:r>
          </a:p>
          <a:p>
            <a:pPr lvl="1"/>
            <a:r>
              <a:rPr lang="en-US" dirty="0" smtClean="0"/>
              <a:t>Less data, but fewer data points</a:t>
            </a:r>
          </a:p>
          <a:p>
            <a:pPr lvl="1"/>
            <a:r>
              <a:rPr lang="en-US" dirty="0" smtClean="0"/>
              <a:t>A large amount of data, but a large number of data points</a:t>
            </a:r>
          </a:p>
          <a:p>
            <a:endParaRPr lang="en-US" dirty="0"/>
          </a:p>
        </p:txBody>
      </p:sp>
    </p:spTree>
    <p:extLst>
      <p:ext uri="{BB962C8B-B14F-4D97-AF65-F5344CB8AC3E}">
        <p14:creationId xmlns:p14="http://schemas.microsoft.com/office/powerpoint/2010/main" val="18745710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1213</TotalTime>
  <Words>815</Words>
  <Application>Microsoft Office PowerPoint</Application>
  <PresentationFormat>On-screen Show (4:3)</PresentationFormat>
  <Paragraphs>98</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Georgia</vt:lpstr>
      <vt:lpstr>Wingdings</vt:lpstr>
      <vt:lpstr>Wingdings 2</vt:lpstr>
      <vt:lpstr>Civic</vt:lpstr>
      <vt:lpstr>Agreement</vt:lpstr>
      <vt:lpstr>Subject-Verb Agreement</vt:lpstr>
      <vt:lpstr>Subject-Verb Agreement with a Twist</vt:lpstr>
      <vt:lpstr>Pronoun–Antecedent Agreement</vt:lpstr>
      <vt:lpstr>Pronoun–Antecedent Agreement</vt:lpstr>
      <vt:lpstr>Pronoun–Antecedent Agreement</vt:lpstr>
      <vt:lpstr>Data</vt:lpstr>
    </vt:vector>
  </TitlesOfParts>
  <Company>Kennesaw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Verb Agreement</dc:title>
  <dc:creator>Victoria Sowell</dc:creator>
  <cp:lastModifiedBy>Beth Kirsner</cp:lastModifiedBy>
  <cp:revision>32</cp:revision>
  <cp:lastPrinted>2014-09-09T21:49:15Z</cp:lastPrinted>
  <dcterms:created xsi:type="dcterms:W3CDTF">2014-06-17T21:15:58Z</dcterms:created>
  <dcterms:modified xsi:type="dcterms:W3CDTF">2017-06-07T19:45:14Z</dcterms:modified>
</cp:coreProperties>
</file>