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6787" autoAdjust="0"/>
  </p:normalViewPr>
  <p:slideViewPr>
    <p:cSldViewPr snapToGrid="0" snapToObjects="1">
      <p:cViewPr varScale="1">
        <p:scale>
          <a:sx n="72" d="100"/>
          <a:sy n="72" d="100"/>
        </p:scale>
        <p:origin x="110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5E95E1-4406-914C-BC25-FD139AE8ECA3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8BC5EB-9CAD-FB4A-A84A-5DC1233F0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69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this lecture, you will</a:t>
            </a:r>
            <a:r>
              <a:rPr lang="en-US" baseline="0" dirty="0" smtClean="0"/>
              <a:t> learn how to use active voice instead of passive voice in APA papers. </a:t>
            </a:r>
          </a:p>
          <a:p>
            <a:endParaRPr lang="en-US" baseline="0" dirty="0" smtClean="0"/>
          </a:p>
          <a:p>
            <a:r>
              <a:rPr lang="en-US" dirty="0" smtClean="0"/>
              <a:t>For additional instruction on this topic, refer</a:t>
            </a:r>
            <a:r>
              <a:rPr lang="en-US" baseline="0" dirty="0" smtClean="0"/>
              <a:t> to the </a:t>
            </a:r>
            <a:r>
              <a:rPr lang="en-US" b="1" dirty="0" smtClean="0"/>
              <a:t>Active Passive Voice </a:t>
            </a:r>
            <a:r>
              <a:rPr lang="en-US" b="0" dirty="0" smtClean="0"/>
              <a:t>section of the Grammar module</a:t>
            </a:r>
            <a:r>
              <a:rPr lang="en-US" b="0" baseline="0" dirty="0" smtClean="0"/>
              <a:t> in D2L.</a:t>
            </a:r>
          </a:p>
          <a:p>
            <a:endParaRPr lang="en-US" b="0" baseline="0" dirty="0" smtClean="0"/>
          </a:p>
          <a:p>
            <a:r>
              <a:rPr lang="en-US" b="0" baseline="0" dirty="0" smtClean="0"/>
              <a:t>More information and examples are </a:t>
            </a:r>
            <a:r>
              <a:rPr lang="en-US" b="0" baseline="0" smtClean="0"/>
              <a:t>also available here: https://owl.english.purdue.edu/owl/resource/539/02/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49E1B-0574-7D42-A08F-FC170107BB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093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agent is the person who is performing the action. </a:t>
            </a:r>
          </a:p>
          <a:p>
            <a:r>
              <a:rPr lang="en-US" dirty="0" smtClean="0"/>
              <a:t>APA writing discourages passive</a:t>
            </a:r>
            <a:r>
              <a:rPr lang="en-US" baseline="0" dirty="0" smtClean="0"/>
              <a:t> voice. ALWAYS write with an active voice when possible.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passive voice, the</a:t>
            </a:r>
            <a:r>
              <a:rPr lang="en-US" baseline="0" dirty="0" smtClean="0"/>
              <a:t> agent can be present or absent.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example: </a:t>
            </a:r>
          </a:p>
          <a:p>
            <a:endParaRPr lang="en-US" baseline="0" dirty="0" smtClean="0"/>
          </a:p>
          <a:p>
            <a:r>
              <a:rPr lang="en-US" baseline="0" dirty="0" smtClean="0">
                <a:sym typeface="Wingdings"/>
              </a:rPr>
              <a:t> </a:t>
            </a:r>
            <a:r>
              <a:rPr lang="en-US" baseline="0" dirty="0" smtClean="0"/>
              <a:t>The </a:t>
            </a:r>
            <a:r>
              <a:rPr lang="en-US" baseline="0" dirty="0" smtClean="0">
                <a:solidFill>
                  <a:srgbClr val="FF0000"/>
                </a:solidFill>
              </a:rPr>
              <a:t>meal</a:t>
            </a:r>
            <a:r>
              <a:rPr lang="en-US" baseline="0" dirty="0" smtClean="0"/>
              <a:t> was </a:t>
            </a:r>
            <a:r>
              <a:rPr lang="en-US" baseline="0" dirty="0" smtClean="0">
                <a:solidFill>
                  <a:srgbClr val="3366FF"/>
                </a:solidFill>
              </a:rPr>
              <a:t>prepared</a:t>
            </a:r>
            <a:r>
              <a:rPr lang="en-US" baseline="0" dirty="0" smtClean="0"/>
              <a:t> by </a:t>
            </a:r>
            <a:r>
              <a:rPr lang="en-US" baseline="0" dirty="0" smtClean="0">
                <a:solidFill>
                  <a:srgbClr val="008000"/>
                </a:solidFill>
              </a:rPr>
              <a:t>Peggy</a:t>
            </a:r>
            <a:r>
              <a:rPr lang="en-US" baseline="0" dirty="0" smtClean="0"/>
              <a:t>. (With agent) </a:t>
            </a:r>
          </a:p>
          <a:p>
            <a:pPr marL="171450" indent="-171450">
              <a:buFont typeface="Wingdings" charset="0"/>
              <a:buChar char="à"/>
            </a:pPr>
            <a:r>
              <a:rPr lang="en-US" baseline="0" dirty="0" smtClean="0"/>
              <a:t>The meal was prepared. (Without agent)</a:t>
            </a:r>
          </a:p>
          <a:p>
            <a:pPr marL="0" indent="0">
              <a:buFont typeface="Wingdings" charset="0"/>
              <a:buNone/>
            </a:pPr>
            <a:endParaRPr lang="en-US" baseline="0" dirty="0" smtClean="0"/>
          </a:p>
          <a:p>
            <a:pPr marL="171450" indent="-171450">
              <a:buFont typeface="Wingdings" charset="0"/>
              <a:buChar char="à"/>
            </a:pPr>
            <a:endParaRPr lang="en-US" dirty="0"/>
          </a:p>
          <a:p>
            <a:pPr marL="0" indent="0">
              <a:buFont typeface="Wingdings" charset="0"/>
              <a:buNone/>
            </a:pPr>
            <a:r>
              <a:rPr lang="en-US" dirty="0" smtClean="0"/>
              <a:t>Active and Passive Voice</a:t>
            </a:r>
            <a:r>
              <a:rPr lang="en-US" baseline="0" dirty="0" smtClean="0"/>
              <a:t> </a:t>
            </a:r>
            <a:r>
              <a:rPr lang="en-US" dirty="0" smtClean="0"/>
              <a:t>(2010)</a:t>
            </a:r>
            <a:r>
              <a:rPr lang="en-US" baseline="0" dirty="0" smtClean="0"/>
              <a:t> http://www.grammar-worksheets.com </a:t>
            </a:r>
          </a:p>
          <a:p>
            <a:pPr marL="0" indent="0">
              <a:buFont typeface="Wingdings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49E1B-0574-7D42-A08F-FC170107BB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74231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Instead of writing with passive voice,</a:t>
            </a:r>
            <a:r>
              <a:rPr lang="en-US" baseline="0" dirty="0" smtClean="0"/>
              <a:t> use active voice in scientific writing.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 many cases, material in passive voice will include the word “by” (e.g., something was done </a:t>
            </a:r>
            <a:r>
              <a:rPr lang="en-US" b="1" baseline="0" dirty="0" smtClean="0"/>
              <a:t>by</a:t>
            </a:r>
            <a:r>
              <a:rPr lang="en-US" baseline="0" dirty="0" smtClean="0"/>
              <a:t> someone/ something). Often, this phrase is implicit (not written, but implied).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49E1B-0574-7D42-A08F-FC170107BB3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793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en-US" b="1" dirty="0" smtClean="0"/>
              <a:t> passive</a:t>
            </a:r>
            <a:r>
              <a:rPr lang="en-US" b="1" baseline="0" dirty="0" smtClean="0"/>
              <a:t> </a:t>
            </a:r>
            <a:r>
              <a:rPr lang="en-US" baseline="0" dirty="0" smtClean="0"/>
              <a:t>voice, the agent (someone) was not included. “By someone” is implied. </a:t>
            </a:r>
          </a:p>
          <a:p>
            <a:endParaRPr lang="en-US" baseline="0" dirty="0" smtClean="0"/>
          </a:p>
          <a:p>
            <a:r>
              <a:rPr lang="en-US" b="1" baseline="0" dirty="0" smtClean="0"/>
              <a:t>Not a foolproof method! </a:t>
            </a:r>
          </a:p>
          <a:p>
            <a:r>
              <a:rPr lang="en-US" baseline="0" dirty="0" smtClean="0"/>
              <a:t>Be careful when differentiating between active and passive voice because even when an agent is included, the sentence is not guaranteed to be active. 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649E1B-0574-7D42-A08F-FC170107BB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475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E2D4-D963-D447-B488-8B54C8A5A961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523BE64-8A10-CE4C-B4E4-6231C6ED128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E2D4-D963-D447-B488-8B54C8A5A961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BE64-8A10-CE4C-B4E4-6231C6ED128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523BE64-8A10-CE4C-B4E4-6231C6ED128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E2D4-D963-D447-B488-8B54C8A5A961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E2D4-D963-D447-B488-8B54C8A5A961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523BE64-8A10-CE4C-B4E4-6231C6ED128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E2D4-D963-D447-B488-8B54C8A5A961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523BE64-8A10-CE4C-B4E4-6231C6ED128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B0AE2D4-D963-D447-B488-8B54C8A5A961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3BE64-8A10-CE4C-B4E4-6231C6ED128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E2D4-D963-D447-B488-8B54C8A5A961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523BE64-8A10-CE4C-B4E4-6231C6ED128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E2D4-D963-D447-B488-8B54C8A5A961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523BE64-8A10-CE4C-B4E4-6231C6ED12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E2D4-D963-D447-B488-8B54C8A5A961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523BE64-8A10-CE4C-B4E4-6231C6ED12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523BE64-8A10-CE4C-B4E4-6231C6ED128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AE2D4-D963-D447-B488-8B54C8A5A961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523BE64-8A10-CE4C-B4E4-6231C6ED128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B0AE2D4-D963-D447-B488-8B54C8A5A961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B0AE2D4-D963-D447-B488-8B54C8A5A961}" type="datetimeFigureOut">
              <a:rPr lang="en-US" smtClean="0"/>
              <a:t>6/7/2017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523BE64-8A10-CE4C-B4E4-6231C6ED128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Active vs. passive  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5"/>
                </a:solidFill>
              </a:rPr>
              <a:t>Correct Voice</a:t>
            </a:r>
            <a:endParaRPr lang="en-US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170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2600" dirty="0" smtClean="0">
                <a:solidFill>
                  <a:srgbClr val="000000"/>
                </a:solidFill>
              </a:rPr>
              <a:t>Active Voice </a:t>
            </a:r>
            <a:endParaRPr lang="en-US" sz="2600" dirty="0">
              <a:solidFill>
                <a:srgbClr val="00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sz="2600" dirty="0" smtClean="0">
                <a:solidFill>
                  <a:srgbClr val="000000"/>
                </a:solidFill>
              </a:rPr>
              <a:t>Passive Voice </a:t>
            </a:r>
            <a:endParaRPr lang="en-US" sz="2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>
          <a:xfrm>
            <a:off x="301752" y="2303641"/>
            <a:ext cx="4041648" cy="3818404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agent</a:t>
            </a:r>
            <a:r>
              <a:rPr lang="en-US" dirty="0" smtClean="0"/>
              <a:t> is stated before the </a:t>
            </a:r>
            <a:r>
              <a:rPr lang="en-US" dirty="0" smtClean="0">
                <a:solidFill>
                  <a:srgbClr val="0000FF"/>
                </a:solidFill>
              </a:rPr>
              <a:t>verb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8000"/>
                </a:solidFill>
              </a:rPr>
              <a:t>direct object. </a:t>
            </a:r>
          </a:p>
          <a:p>
            <a:r>
              <a:rPr lang="en-US" b="1" dirty="0" smtClean="0"/>
              <a:t>Use active voice in APA writing.</a:t>
            </a:r>
            <a:endParaRPr lang="en-US" b="1" dirty="0" smtClean="0">
              <a:solidFill>
                <a:srgbClr val="008000"/>
              </a:solidFill>
            </a:endParaRP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Example: The </a:t>
            </a:r>
            <a:r>
              <a:rPr lang="en-US" dirty="0" smtClean="0">
                <a:solidFill>
                  <a:srgbClr val="FF0000"/>
                </a:solidFill>
              </a:rPr>
              <a:t>woman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read</a:t>
            </a:r>
            <a:r>
              <a:rPr lang="en-US" dirty="0" smtClean="0">
                <a:solidFill>
                  <a:srgbClr val="000000"/>
                </a:solidFill>
              </a:rPr>
              <a:t> the </a:t>
            </a:r>
            <a:r>
              <a:rPr lang="en-US" dirty="0" smtClean="0">
                <a:solidFill>
                  <a:srgbClr val="008000"/>
                </a:solidFill>
              </a:rPr>
              <a:t>book.</a:t>
            </a:r>
          </a:p>
          <a:p>
            <a:pPr lvl="1"/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69716" y="1987561"/>
            <a:ext cx="4038600" cy="4401371"/>
          </a:xfrm>
        </p:spPr>
        <p:txBody>
          <a:bodyPr>
            <a:normAutofit lnSpcReduction="10000"/>
          </a:bodyPr>
          <a:lstStyle/>
          <a:p>
            <a:pPr lvl="1"/>
            <a:endParaRPr lang="en-US" dirty="0">
              <a:solidFill>
                <a:srgbClr val="008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dirty="0">
                <a:solidFill>
                  <a:srgbClr val="008000"/>
                </a:solidFill>
              </a:rPr>
              <a:t>direct object </a:t>
            </a:r>
            <a:r>
              <a:rPr lang="en-US" dirty="0">
                <a:solidFill>
                  <a:srgbClr val="000000"/>
                </a:solidFill>
              </a:rPr>
              <a:t>(the thing the agent does something to) is stated as the subject of the sentence. The </a:t>
            </a:r>
            <a:r>
              <a:rPr lang="en-US" dirty="0">
                <a:solidFill>
                  <a:srgbClr val="0000FF"/>
                </a:solidFill>
              </a:rPr>
              <a:t>verb</a:t>
            </a:r>
            <a:r>
              <a:rPr lang="en-US" dirty="0">
                <a:solidFill>
                  <a:srgbClr val="000000"/>
                </a:solidFill>
              </a:rPr>
              <a:t> is stated </a:t>
            </a:r>
            <a:r>
              <a:rPr lang="en-US" dirty="0" smtClean="0">
                <a:solidFill>
                  <a:srgbClr val="000000"/>
                </a:solidFill>
              </a:rPr>
              <a:t>before </a:t>
            </a:r>
            <a:r>
              <a:rPr lang="en-US" dirty="0">
                <a:solidFill>
                  <a:srgbClr val="000000"/>
                </a:solidFill>
              </a:rPr>
              <a:t>the</a:t>
            </a:r>
            <a:r>
              <a:rPr lang="en-US" dirty="0">
                <a:solidFill>
                  <a:srgbClr val="FF0000"/>
                </a:solidFill>
              </a:rPr>
              <a:t> agent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b="1" dirty="0" smtClean="0">
                <a:solidFill>
                  <a:srgbClr val="000000"/>
                </a:solidFill>
              </a:rPr>
              <a:t>Discouraged in </a:t>
            </a:r>
            <a:r>
              <a:rPr lang="en-US" b="1" dirty="0">
                <a:solidFill>
                  <a:srgbClr val="000000"/>
                </a:solidFill>
              </a:rPr>
              <a:t>APA writing. 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Example: The</a:t>
            </a:r>
            <a:r>
              <a:rPr lang="en-US" dirty="0">
                <a:solidFill>
                  <a:srgbClr val="008000"/>
                </a:solidFill>
              </a:rPr>
              <a:t> book </a:t>
            </a:r>
            <a:r>
              <a:rPr lang="en-US" dirty="0">
                <a:solidFill>
                  <a:srgbClr val="000000"/>
                </a:solidFill>
              </a:rPr>
              <a:t>was </a:t>
            </a:r>
            <a:r>
              <a:rPr lang="en-US" dirty="0">
                <a:solidFill>
                  <a:srgbClr val="0000FF"/>
                </a:solidFill>
              </a:rPr>
              <a:t>read</a:t>
            </a:r>
            <a:r>
              <a:rPr lang="en-US" dirty="0">
                <a:solidFill>
                  <a:srgbClr val="000000"/>
                </a:solidFill>
              </a:rPr>
              <a:t> by the </a:t>
            </a:r>
            <a:r>
              <a:rPr lang="en-US" dirty="0">
                <a:solidFill>
                  <a:srgbClr val="FF0000"/>
                </a:solidFill>
              </a:rPr>
              <a:t>woman.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vs. Passive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139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Active</a:t>
            </a:r>
            <a:r>
              <a:rPr lang="en-US" dirty="0" smtClean="0"/>
              <a:t>: The students wrote the papers.</a:t>
            </a:r>
          </a:p>
          <a:p>
            <a:pPr marL="0" indent="0">
              <a:buNone/>
            </a:pPr>
            <a:r>
              <a:rPr lang="en-US" b="1" dirty="0" smtClean="0"/>
              <a:t>Passive: </a:t>
            </a:r>
            <a:r>
              <a:rPr lang="en-US" strike="sngStrike" dirty="0" smtClean="0">
                <a:solidFill>
                  <a:srgbClr val="FF0000"/>
                </a:solidFill>
              </a:rPr>
              <a:t>The papers were written by the students.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Active: </a:t>
            </a:r>
            <a:r>
              <a:rPr lang="en-US" dirty="0"/>
              <a:t>The </a:t>
            </a:r>
            <a:r>
              <a:rPr lang="en-US" dirty="0" smtClean="0"/>
              <a:t>weather man </a:t>
            </a:r>
            <a:r>
              <a:rPr lang="en-US" dirty="0"/>
              <a:t>predicted rain. </a:t>
            </a:r>
          </a:p>
          <a:p>
            <a:pPr marL="0" indent="0">
              <a:buNone/>
            </a:pPr>
            <a:r>
              <a:rPr lang="en-US" b="1" dirty="0" smtClean="0"/>
              <a:t>Passive: </a:t>
            </a:r>
            <a:r>
              <a:rPr lang="en-US" strike="sngStrike" dirty="0" smtClean="0">
                <a:solidFill>
                  <a:srgbClr val="FF0000"/>
                </a:solidFill>
              </a:rPr>
              <a:t>Rain was predicted by the weather man.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Active: </a:t>
            </a:r>
            <a:r>
              <a:rPr lang="en-US" dirty="0" smtClean="0"/>
              <a:t>The researcher rejected the null hypothesis.</a:t>
            </a:r>
          </a:p>
          <a:p>
            <a:pPr marL="0" indent="0">
              <a:buNone/>
            </a:pPr>
            <a:r>
              <a:rPr lang="en-US" b="1" dirty="0" smtClean="0"/>
              <a:t>Passive: </a:t>
            </a:r>
            <a:r>
              <a:rPr lang="en-US" strike="sngStrike" dirty="0" smtClean="0">
                <a:solidFill>
                  <a:srgbClr val="FF0000"/>
                </a:solidFill>
              </a:rPr>
              <a:t>The null hypothesis was rejected by the researcher.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921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Cookie Example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b="1" dirty="0" smtClean="0"/>
          </a:p>
          <a:p>
            <a:r>
              <a:rPr lang="en-US" b="1" dirty="0" smtClean="0"/>
              <a:t>Active: </a:t>
            </a:r>
            <a:r>
              <a:rPr lang="en-US" dirty="0" smtClean="0">
                <a:solidFill>
                  <a:srgbClr val="FF0000"/>
                </a:solidFill>
              </a:rPr>
              <a:t>Someone</a:t>
            </a:r>
            <a:r>
              <a:rPr lang="en-US" dirty="0" smtClean="0">
                <a:solidFill>
                  <a:srgbClr val="0000FF"/>
                </a:solidFill>
              </a:rPr>
              <a:t> stole </a:t>
            </a:r>
            <a:r>
              <a:rPr lang="en-US" dirty="0" smtClean="0">
                <a:solidFill>
                  <a:srgbClr val="008000"/>
                </a:solidFill>
              </a:rPr>
              <a:t>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8000"/>
                </a:solidFill>
              </a:rPr>
              <a:t>cookie</a:t>
            </a:r>
            <a:r>
              <a:rPr lang="en-US" dirty="0" smtClean="0"/>
              <a:t> from the cookie jar.</a:t>
            </a:r>
          </a:p>
          <a:p>
            <a:endParaRPr lang="en-US" dirty="0"/>
          </a:p>
          <a:p>
            <a:r>
              <a:rPr lang="en-US" b="1" dirty="0" smtClean="0"/>
              <a:t>Passive: </a:t>
            </a:r>
            <a:r>
              <a:rPr lang="en-US" dirty="0" smtClean="0">
                <a:solidFill>
                  <a:srgbClr val="008000"/>
                </a:solidFill>
              </a:rPr>
              <a:t>A cookie </a:t>
            </a:r>
            <a:r>
              <a:rPr lang="en-US" dirty="0" smtClean="0">
                <a:solidFill>
                  <a:srgbClr val="0000FF"/>
                </a:solidFill>
              </a:rPr>
              <a:t>was stolen </a:t>
            </a:r>
            <a:r>
              <a:rPr lang="en-US" dirty="0" smtClean="0"/>
              <a:t>from the cookie jar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(by someone)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 l="2405" r="240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729386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7212</TotalTime>
  <Words>403</Words>
  <Application>Microsoft Office PowerPoint</Application>
  <PresentationFormat>On-screen Show (4:3)</PresentationFormat>
  <Paragraphs>54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Calibri</vt:lpstr>
      <vt:lpstr>Georgia</vt:lpstr>
      <vt:lpstr>Wingdings</vt:lpstr>
      <vt:lpstr>Wingdings 2</vt:lpstr>
      <vt:lpstr>Civic</vt:lpstr>
      <vt:lpstr>Correct Voice</vt:lpstr>
      <vt:lpstr>Active vs. Passive</vt:lpstr>
      <vt:lpstr>Examples</vt:lpstr>
      <vt:lpstr>Cookie Example </vt:lpstr>
    </vt:vector>
  </TitlesOfParts>
  <Company>Kennesaw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Correct Voice</dc:title>
  <dc:creator>Victoria Sowell</dc:creator>
  <cp:lastModifiedBy>Beth Kirsner</cp:lastModifiedBy>
  <cp:revision>9</cp:revision>
  <dcterms:created xsi:type="dcterms:W3CDTF">2014-06-19T03:10:41Z</dcterms:created>
  <dcterms:modified xsi:type="dcterms:W3CDTF">2017-06-07T19:51:08Z</dcterms:modified>
</cp:coreProperties>
</file>