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handoutMasterIdLst>
    <p:handoutMasterId r:id="rId21"/>
  </p:handoutMasterIdLst>
  <p:sldIdLst>
    <p:sldId id="261" r:id="rId3"/>
    <p:sldId id="264" r:id="rId4"/>
    <p:sldId id="265" r:id="rId5"/>
    <p:sldId id="266" r:id="rId6"/>
    <p:sldId id="267" r:id="rId7"/>
    <p:sldId id="268" r:id="rId8"/>
    <p:sldId id="269" r:id="rId9"/>
    <p:sldId id="271" r:id="rId10"/>
    <p:sldId id="279" r:id="rId11"/>
    <p:sldId id="280" r:id="rId12"/>
    <p:sldId id="277" r:id="rId13"/>
    <p:sldId id="278" r:id="rId14"/>
    <p:sldId id="270" r:id="rId15"/>
    <p:sldId id="272" r:id="rId16"/>
    <p:sldId id="273" r:id="rId17"/>
    <p:sldId id="274" r:id="rId18"/>
    <p:sldId id="275" r:id="rId19"/>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943" autoAdjust="0"/>
  </p:normalViewPr>
  <p:slideViewPr>
    <p:cSldViewPr snapToGrid="0">
      <p:cViewPr varScale="1">
        <p:scale>
          <a:sx n="81" d="100"/>
          <a:sy n="81" d="100"/>
        </p:scale>
        <p:origin x="12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A7619DDD-444D-4BCD-A3AD-151DD3202594}" type="datetimeFigureOut">
              <a:rPr lang="en-US" smtClean="0"/>
              <a:t>6/7/2017</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70DF3EE5-7024-44B5-9DAB-5A79243E9AB3}" type="slidenum">
              <a:rPr lang="en-US" smtClean="0"/>
              <a:t>‹#›</a:t>
            </a:fld>
            <a:endParaRPr lang="en-US"/>
          </a:p>
        </p:txBody>
      </p:sp>
    </p:spTree>
    <p:extLst>
      <p:ext uri="{BB962C8B-B14F-4D97-AF65-F5344CB8AC3E}">
        <p14:creationId xmlns:p14="http://schemas.microsoft.com/office/powerpoint/2010/main" val="173550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1"/>
            <a:ext cx="4002299" cy="351737"/>
          </a:xfrm>
          <a:prstGeom prst="rect">
            <a:avLst/>
          </a:prstGeom>
        </p:spPr>
        <p:txBody>
          <a:bodyPr vert="horz" lIns="92830" tIns="46415" rIns="92830" bIns="46415" rtlCol="0"/>
          <a:lstStyle>
            <a:lvl1pPr algn="r">
              <a:defRPr sz="1200"/>
            </a:lvl1pPr>
          </a:lstStyle>
          <a:p>
            <a:fld id="{DCF29091-9596-41A2-9940-67C17C1BD39B}" type="datetimeFigureOut">
              <a:rPr lang="en-US" smtClean="0"/>
              <a:t>6/7/2017</a:t>
            </a:fld>
            <a:endParaRPr lang="en-US"/>
          </a:p>
        </p:txBody>
      </p:sp>
      <p:sp>
        <p:nvSpPr>
          <p:cNvPr id="4" name="Slide Image Placeholder 3"/>
          <p:cNvSpPr>
            <a:spLocks noGrp="1" noRot="1" noChangeAspect="1"/>
          </p:cNvSpPr>
          <p:nvPr>
            <p:ph type="sldImg" idx="2"/>
          </p:nvPr>
        </p:nvSpPr>
        <p:spPr>
          <a:xfrm>
            <a:off x="2516188" y="876300"/>
            <a:ext cx="4203700" cy="23653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73754"/>
            <a:ext cx="7388860" cy="2760346"/>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1736"/>
          </a:xfrm>
          <a:prstGeom prst="rect">
            <a:avLst/>
          </a:prstGeom>
        </p:spPr>
        <p:txBody>
          <a:bodyPr vert="horz" lIns="92830" tIns="46415" rIns="92830" bIns="46415" rtlCol="0" anchor="b"/>
          <a:lstStyle>
            <a:lvl1pPr algn="r">
              <a:defRPr sz="1200"/>
            </a:lvl1pPr>
          </a:lstStyle>
          <a:p>
            <a:fld id="{9B325756-6C19-4B07-8799-4B6894CA2B09}" type="slidenum">
              <a:rPr lang="en-US" smtClean="0"/>
              <a:t>‹#›</a:t>
            </a:fld>
            <a:endParaRPr lang="en-US"/>
          </a:p>
        </p:txBody>
      </p:sp>
    </p:spTree>
    <p:extLst>
      <p:ext uri="{BB962C8B-B14F-4D97-AF65-F5344CB8AC3E}">
        <p14:creationId xmlns:p14="http://schemas.microsoft.com/office/powerpoint/2010/main" val="247908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a:t>
            </a:fld>
            <a:endParaRPr lang="en-US"/>
          </a:p>
        </p:txBody>
      </p:sp>
    </p:spTree>
    <p:extLst>
      <p:ext uri="{BB962C8B-B14F-4D97-AF65-F5344CB8AC3E}">
        <p14:creationId xmlns:p14="http://schemas.microsoft.com/office/powerpoint/2010/main" val="3892053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Sometimes, especially in medical journals, you will find the journal article in an abbreviated form, such as </a:t>
            </a:r>
            <a:r>
              <a:rPr lang="en-US" b="0" dirty="0" smtClean="0"/>
              <a:t>PSYCHOL REV, which refers to </a:t>
            </a:r>
            <a:r>
              <a:rPr lang="en-US" dirty="0" smtClean="0"/>
              <a:t>Psychological</a:t>
            </a:r>
            <a:r>
              <a:rPr lang="en-US" baseline="0" dirty="0" smtClean="0"/>
              <a:t> Review. </a:t>
            </a:r>
          </a:p>
          <a:p>
            <a:r>
              <a:rPr lang="en-US" baseline="0" dirty="0" smtClean="0"/>
              <a:t>You can </a:t>
            </a:r>
            <a:r>
              <a:rPr lang="en-US" baseline="0" dirty="0" err="1" smtClean="0"/>
              <a:t>generaly</a:t>
            </a:r>
            <a:r>
              <a:rPr lang="en-US" baseline="0" dirty="0" smtClean="0"/>
              <a:t> determine the full name of the journal by doing an internet search using the abbreviated title. </a:t>
            </a:r>
          </a:p>
          <a:p>
            <a:endParaRPr lang="en-US" baseline="0" dirty="0" smtClean="0"/>
          </a:p>
          <a:p>
            <a:r>
              <a:rPr lang="en-US" baseline="0" dirty="0" smtClean="0"/>
              <a:t>** Look at the actual journal article for the correct punctuation and capitalization; it is not always replicated faithfully in reference lists or databases. </a:t>
            </a:r>
          </a:p>
        </p:txBody>
      </p:sp>
      <p:sp>
        <p:nvSpPr>
          <p:cNvPr id="4" name="Slide Number Placeholder 3"/>
          <p:cNvSpPr>
            <a:spLocks noGrp="1"/>
          </p:cNvSpPr>
          <p:nvPr>
            <p:ph type="sldNum" sz="quarter" idx="10"/>
          </p:nvPr>
        </p:nvSpPr>
        <p:spPr/>
        <p:txBody>
          <a:bodyPr/>
          <a:lstStyle/>
          <a:p>
            <a:fld id="{9B325756-6C19-4B07-8799-4B6894CA2B09}" type="slidenum">
              <a:rPr lang="en-US" smtClean="0"/>
              <a:t>11</a:t>
            </a:fld>
            <a:endParaRPr lang="en-US"/>
          </a:p>
        </p:txBody>
      </p:sp>
    </p:spTree>
    <p:extLst>
      <p:ext uri="{BB962C8B-B14F-4D97-AF65-F5344CB8AC3E}">
        <p14:creationId xmlns:p14="http://schemas.microsoft.com/office/powerpoint/2010/main" val="3687696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12</a:t>
            </a:fld>
            <a:endParaRPr lang="en-US"/>
          </a:p>
        </p:txBody>
      </p:sp>
    </p:spTree>
    <p:extLst>
      <p:ext uri="{BB962C8B-B14F-4D97-AF65-F5344CB8AC3E}">
        <p14:creationId xmlns:p14="http://schemas.microsoft.com/office/powerpoint/2010/main" val="3952887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make note of the location</a:t>
            </a:r>
            <a:r>
              <a:rPr lang="en-US" baseline="0" dirty="0" smtClean="0"/>
              <a:t> of punctuation (in black type) in the reference citations above.</a:t>
            </a:r>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13</a:t>
            </a:fld>
            <a:endParaRPr lang="en-US"/>
          </a:p>
        </p:txBody>
      </p:sp>
    </p:spTree>
    <p:extLst>
      <p:ext uri="{BB962C8B-B14F-4D97-AF65-F5344CB8AC3E}">
        <p14:creationId xmlns:p14="http://schemas.microsoft.com/office/powerpoint/2010/main" val="502286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notice here of the use of the en dash between page numbers in all reference citations (the same is true of in-text citations, too). </a:t>
            </a:r>
          </a:p>
          <a:p>
            <a:endParaRPr lang="en-US" baseline="0" dirty="0" smtClean="0"/>
          </a:p>
          <a:p>
            <a:r>
              <a:rPr lang="en-US" baseline="0" dirty="0" smtClean="0"/>
              <a:t>Note also that you should NOT include an ampersand when using ellipses between the 6</a:t>
            </a:r>
            <a:r>
              <a:rPr lang="en-US" baseline="30000" dirty="0" smtClean="0"/>
              <a:t>th</a:t>
            </a:r>
            <a:r>
              <a:rPr lang="en-US" baseline="0" dirty="0" smtClean="0"/>
              <a:t> and last authors’ names. </a:t>
            </a:r>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14</a:t>
            </a:fld>
            <a:endParaRPr lang="en-US"/>
          </a:p>
        </p:txBody>
      </p:sp>
    </p:spTree>
    <p:extLst>
      <p:ext uri="{BB962C8B-B14F-4D97-AF65-F5344CB8AC3E}">
        <p14:creationId xmlns:p14="http://schemas.microsoft.com/office/powerpoint/2010/main" val="312788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first reference, note</a:t>
            </a:r>
            <a:r>
              <a:rPr lang="en-US" baseline="0" dirty="0" smtClean="0"/>
              <a:t> that you need to include a period after the author (usually, the last author’s name concludes with a period following an initial, so you don’t realize that it is functioning there as a full stop, not just as an indicator of the abbreviated name). </a:t>
            </a:r>
          </a:p>
          <a:p>
            <a:endParaRPr lang="en-US" baseline="0" dirty="0" smtClean="0"/>
          </a:p>
        </p:txBody>
      </p:sp>
      <p:sp>
        <p:nvSpPr>
          <p:cNvPr id="4" name="Slide Number Placeholder 3"/>
          <p:cNvSpPr>
            <a:spLocks noGrp="1"/>
          </p:cNvSpPr>
          <p:nvPr>
            <p:ph type="sldNum" sz="quarter" idx="10"/>
          </p:nvPr>
        </p:nvSpPr>
        <p:spPr/>
        <p:txBody>
          <a:bodyPr/>
          <a:lstStyle/>
          <a:p>
            <a:fld id="{9B325756-6C19-4B07-8799-4B6894CA2B09}" type="slidenum">
              <a:rPr lang="en-US" smtClean="0"/>
              <a:t>15</a:t>
            </a:fld>
            <a:endParaRPr lang="en-US"/>
          </a:p>
        </p:txBody>
      </p:sp>
    </p:spTree>
    <p:extLst>
      <p:ext uri="{BB962C8B-B14F-4D97-AF65-F5344CB8AC3E}">
        <p14:creationId xmlns:p14="http://schemas.microsoft.com/office/powerpoint/2010/main" val="2663684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rPr>
              <a:t>For additional information, go to the APA Style blog entry:</a:t>
            </a:r>
          </a:p>
          <a:p>
            <a:r>
              <a:rPr lang="en-US" sz="1200" dirty="0" smtClean="0">
                <a:effectLst/>
              </a:rPr>
              <a:t>	http://blog.apastyle.org/apastyle/2010/09/computer-editing-tip-en-dashes.html</a:t>
            </a:r>
          </a:p>
          <a:p>
            <a:endParaRPr lang="en-US" sz="1200" dirty="0" smtClean="0">
              <a:effectLst/>
            </a:endParaRPr>
          </a:p>
          <a:p>
            <a:r>
              <a:rPr lang="en-US" sz="1200" dirty="0" smtClean="0">
                <a:effectLst/>
              </a:rPr>
              <a:t>Besides the use of the </a:t>
            </a:r>
            <a:r>
              <a:rPr lang="en-US" sz="1200" dirty="0" err="1" smtClean="0">
                <a:effectLst/>
              </a:rPr>
              <a:t>en</a:t>
            </a:r>
            <a:r>
              <a:rPr lang="en-US" sz="1200" dirty="0" smtClean="0">
                <a:effectLst/>
              </a:rPr>
              <a:t> dash between page number</a:t>
            </a:r>
            <a:r>
              <a:rPr lang="en-US" sz="1200" baseline="0" dirty="0" smtClean="0">
                <a:effectLst/>
              </a:rPr>
              <a:t> ranges, the </a:t>
            </a:r>
            <a:r>
              <a:rPr lang="en-US" sz="1200" baseline="0" dirty="0" err="1" smtClean="0">
                <a:effectLst/>
              </a:rPr>
              <a:t>en</a:t>
            </a:r>
            <a:r>
              <a:rPr lang="en-US" sz="1200" baseline="0" dirty="0" smtClean="0">
                <a:effectLst/>
              </a:rPr>
              <a:t> dash should be used in other ranges, such as 10–</a:t>
            </a:r>
            <a:r>
              <a:rPr lang="en-US" sz="1200" dirty="0" smtClean="0">
                <a:effectLst/>
              </a:rPr>
              <a:t>12 years old</a:t>
            </a:r>
          </a:p>
          <a:p>
            <a:r>
              <a:rPr lang="en-US" sz="1200" baseline="0" dirty="0" smtClean="0">
                <a:effectLst/>
              </a:rPr>
              <a:t>and betw</a:t>
            </a:r>
            <a:r>
              <a:rPr lang="en-US" sz="1200" dirty="0" smtClean="0">
                <a:effectLst/>
              </a:rPr>
              <a:t>een words of equal weight</a:t>
            </a:r>
            <a:r>
              <a:rPr lang="en-US" sz="1200" baseline="0" dirty="0" smtClean="0">
                <a:effectLst/>
              </a:rPr>
              <a:t> in a compound adjective, such </a:t>
            </a:r>
            <a:r>
              <a:rPr lang="en-US" sz="1200" baseline="0" smtClean="0">
                <a:effectLst/>
              </a:rPr>
              <a:t>as </a:t>
            </a:r>
            <a:r>
              <a:rPr lang="en-US" sz="1200" baseline="0" smtClean="0">
                <a:effectLst/>
              </a:rPr>
              <a:t>the Washington–Philadelphia </a:t>
            </a:r>
            <a:r>
              <a:rPr lang="en-US" sz="1200" baseline="0" dirty="0" smtClean="0">
                <a:effectLst/>
              </a:rPr>
              <a:t>train. </a:t>
            </a:r>
          </a:p>
          <a:p>
            <a:endParaRPr lang="en-US" sz="1200"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17</a:t>
            </a:fld>
            <a:endParaRPr lang="en-US"/>
          </a:p>
        </p:txBody>
      </p:sp>
    </p:spTree>
    <p:extLst>
      <p:ext uri="{BB962C8B-B14F-4D97-AF65-F5344CB8AC3E}">
        <p14:creationId xmlns:p14="http://schemas.microsoft.com/office/powerpoint/2010/main" val="87343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your APA</a:t>
            </a:r>
            <a:r>
              <a:rPr lang="en-US" baseline="0" dirty="0" smtClean="0"/>
              <a:t> manual or </a:t>
            </a:r>
            <a:r>
              <a:rPr lang="en-US" dirty="0" smtClean="0"/>
              <a:t>Owl Purdue's’ website at https://owl.english.purdue.edu/owl/resource/560/02/</a:t>
            </a:r>
          </a:p>
          <a:p>
            <a:r>
              <a:rPr lang="en-US" baseline="0" dirty="0" smtClean="0"/>
              <a:t>for more information and examples. </a:t>
            </a:r>
          </a:p>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2</a:t>
            </a:fld>
            <a:endParaRPr lang="en-US"/>
          </a:p>
        </p:txBody>
      </p:sp>
    </p:spTree>
    <p:extLst>
      <p:ext uri="{BB962C8B-B14F-4D97-AF65-F5344CB8AC3E}">
        <p14:creationId xmlns:p14="http://schemas.microsoft.com/office/powerpoint/2010/main" val="3105517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when you have parenthetical</a:t>
            </a:r>
            <a:r>
              <a:rPr lang="en-US" baseline="0" dirty="0" smtClean="0"/>
              <a:t> material inside of parentheses, you should use brackets for the innermost material, not another set of parentheses:</a:t>
            </a:r>
          </a:p>
          <a:p>
            <a:pPr defTabSz="928299"/>
            <a:r>
              <a:rPr lang="en-US" dirty="0">
                <a:solidFill>
                  <a:srgbClr val="FF0000"/>
                </a:solidFill>
              </a:rPr>
              <a:t>(Mothers Against Drunk Driving [MADD], 2000)</a:t>
            </a:r>
          </a:p>
          <a:p>
            <a:endParaRPr lang="en-US" dirty="0" smtClean="0"/>
          </a:p>
          <a:p>
            <a:r>
              <a:rPr lang="en-US" dirty="0" smtClean="0"/>
              <a:t>See p. 176 in the APA Manual</a:t>
            </a:r>
            <a:r>
              <a:rPr lang="en-US" baseline="0" dirty="0" smtClean="0"/>
              <a:t> for further details. </a:t>
            </a:r>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4</a:t>
            </a:fld>
            <a:endParaRPr lang="en-US"/>
          </a:p>
        </p:txBody>
      </p:sp>
    </p:spTree>
    <p:extLst>
      <p:ext uri="{BB962C8B-B14F-4D97-AF65-F5344CB8AC3E}">
        <p14:creationId xmlns:p14="http://schemas.microsoft.com/office/powerpoint/2010/main" val="4085682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5</a:t>
            </a:fld>
            <a:endParaRPr lang="en-US"/>
          </a:p>
        </p:txBody>
      </p:sp>
    </p:spTree>
    <p:extLst>
      <p:ext uri="{BB962C8B-B14F-4D97-AF65-F5344CB8AC3E}">
        <p14:creationId xmlns:p14="http://schemas.microsoft.com/office/powerpoint/2010/main" val="241110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6</a:t>
            </a:fld>
            <a:endParaRPr lang="en-US"/>
          </a:p>
        </p:txBody>
      </p:sp>
    </p:spTree>
    <p:extLst>
      <p:ext uri="{BB962C8B-B14F-4D97-AF65-F5344CB8AC3E}">
        <p14:creationId xmlns:p14="http://schemas.microsoft.com/office/powerpoint/2010/main" val="3765243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a:t>
            </a:r>
            <a:r>
              <a:rPr lang="en-US" baseline="0" dirty="0" smtClean="0"/>
              <a:t> the APA Manual does not call for including the year of the primary source in these citations, I consider it ill-advised to leave out information that would make it easier for the reader to locate the original source. Thus, even though it does not conform to APA style, I suggest including the year of the primary source.  </a:t>
            </a:r>
          </a:p>
          <a:p>
            <a:r>
              <a:rPr lang="en-US" baseline="0" dirty="0" smtClean="0"/>
              <a:t>The same principle holds for the APA rule about inclusion of issue numbers only for journals that start on Page 1 with each new issue; I urge students to include all available issue numbers, but I warn them that other professors and editors might deem this an unacceptable violation of APA style. </a:t>
            </a:r>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7</a:t>
            </a:fld>
            <a:endParaRPr lang="en-US"/>
          </a:p>
        </p:txBody>
      </p:sp>
    </p:spTree>
    <p:extLst>
      <p:ext uri="{BB962C8B-B14F-4D97-AF65-F5344CB8AC3E}">
        <p14:creationId xmlns:p14="http://schemas.microsoft.com/office/powerpoint/2010/main" val="2441655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8</a:t>
            </a:fld>
            <a:endParaRPr lang="en-US"/>
          </a:p>
        </p:txBody>
      </p:sp>
    </p:spTree>
    <p:extLst>
      <p:ext uri="{BB962C8B-B14F-4D97-AF65-F5344CB8AC3E}">
        <p14:creationId xmlns:p14="http://schemas.microsoft.com/office/powerpoint/2010/main" val="2657297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r>
              <a:rPr lang="en-US" dirty="0" smtClean="0">
                <a:solidFill>
                  <a:srgbClr val="FF0000"/>
                </a:solidFill>
              </a:rPr>
              <a:t>* </a:t>
            </a:r>
            <a:r>
              <a:rPr lang="en-US" b="1" dirty="0"/>
              <a:t>Do NOT change the order of the names of authors within a reference citation! </a:t>
            </a:r>
            <a:r>
              <a:rPr lang="en-US" dirty="0"/>
              <a:t>It would be very insulting to an author to have his hard-earned first authorship relegated to a different author just because his name ended with a letter that comes late in the alphabet. </a:t>
            </a:r>
          </a:p>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9</a:t>
            </a:fld>
            <a:endParaRPr lang="en-US"/>
          </a:p>
        </p:txBody>
      </p:sp>
    </p:spTree>
    <p:extLst>
      <p:ext uri="{BB962C8B-B14F-4D97-AF65-F5344CB8AC3E}">
        <p14:creationId xmlns:p14="http://schemas.microsoft.com/office/powerpoint/2010/main" val="332256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25756-6C19-4B07-8799-4B6894CA2B09}" type="slidenum">
              <a:rPr lang="en-US" smtClean="0"/>
              <a:t>10</a:t>
            </a:fld>
            <a:endParaRPr lang="en-US"/>
          </a:p>
        </p:txBody>
      </p:sp>
    </p:spTree>
    <p:extLst>
      <p:ext uri="{BB962C8B-B14F-4D97-AF65-F5344CB8AC3E}">
        <p14:creationId xmlns:p14="http://schemas.microsoft.com/office/powerpoint/2010/main" val="3336751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64DD8B-7362-4EF0-8842-027853820A36}" type="datetimeFigureOut">
              <a:rPr lang="en-US" smtClean="0"/>
              <a:pPr/>
              <a:t>6/7/2017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1238776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Tree>
    <p:extLst>
      <p:ext uri="{BB962C8B-B14F-4D97-AF65-F5344CB8AC3E}">
        <p14:creationId xmlns:p14="http://schemas.microsoft.com/office/powerpoint/2010/main" val="114451642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95774123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64DD8B-7362-4EF0-8842-027853820A36}" type="datetimeFigureOut">
              <a:rPr lang="en-US" smtClean="0"/>
              <a:pPr/>
              <a:t>6/7/2017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66410535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1318196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92286013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9129214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39754594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4DD8B-7362-4EF0-8842-027853820A36}"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Tree>
    <p:extLst>
      <p:ext uri="{BB962C8B-B14F-4D97-AF65-F5344CB8AC3E}">
        <p14:creationId xmlns:p14="http://schemas.microsoft.com/office/powerpoint/2010/main" val="753795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F764DD8B-7362-4EF0-8842-027853820A36}"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EDFB74A-105A-4239-8850-F70D2C60A8B3}" type="slidenum">
              <a:rPr lang="en-US" smtClean="0"/>
              <a:pPr/>
              <a:t>‹#›</a:t>
            </a:fld>
            <a:endParaRPr lang="en-US"/>
          </a:p>
        </p:txBody>
      </p:sp>
    </p:spTree>
    <p:extLst>
      <p:ext uri="{BB962C8B-B14F-4D97-AF65-F5344CB8AC3E}">
        <p14:creationId xmlns:p14="http://schemas.microsoft.com/office/powerpoint/2010/main" val="1824883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0235809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85614768"/>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81810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Tree>
    <p:extLst>
      <p:ext uri="{BB962C8B-B14F-4D97-AF65-F5344CB8AC3E}">
        <p14:creationId xmlns:p14="http://schemas.microsoft.com/office/powerpoint/2010/main" val="133055210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7694849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870388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79285756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92944941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4DD8B-7362-4EF0-8842-027853820A36}"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Tree>
    <p:extLst>
      <p:ext uri="{BB962C8B-B14F-4D97-AF65-F5344CB8AC3E}">
        <p14:creationId xmlns:p14="http://schemas.microsoft.com/office/powerpoint/2010/main" val="231950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F764DD8B-7362-4EF0-8842-027853820A36}"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EDFB74A-105A-4239-8850-F70D2C60A8B3}" type="slidenum">
              <a:rPr lang="en-US" smtClean="0"/>
              <a:pPr/>
              <a:t>‹#›</a:t>
            </a:fld>
            <a:endParaRPr lang="en-US"/>
          </a:p>
        </p:txBody>
      </p:sp>
    </p:spTree>
    <p:extLst>
      <p:ext uri="{BB962C8B-B14F-4D97-AF65-F5344CB8AC3E}">
        <p14:creationId xmlns:p14="http://schemas.microsoft.com/office/powerpoint/2010/main" val="67299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66156353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46464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764DD8B-7362-4EF0-8842-027853820A36}" type="datetimeFigureOut">
              <a:rPr lang="en-US" smtClean="0"/>
              <a:pPr/>
              <a:t>6/7/2017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37867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764DD8B-7362-4EF0-8842-027853820A36}" type="datetimeFigureOut">
              <a:rPr lang="en-US" smtClean="0"/>
              <a:pPr/>
              <a:t>6/7/2017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DFB74A-105A-4239-8850-F70D2C60A8B3}" type="slidenum">
              <a:rPr lang="en-US" smtClean="0">
                <a:solidFill>
                  <a:srgbClr val="969696">
                    <a:shade val="75000"/>
                  </a:srgbClr>
                </a:solidFill>
              </a:rPr>
              <a:pPr/>
              <a:t>‹#›</a:t>
            </a:fld>
            <a:endParaRPr lang="en-US">
              <a:solidFill>
                <a:srgbClr val="969696">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924084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31275"/>
            <a:ext cx="9448800" cy="3367645"/>
          </a:xfrm>
        </p:spPr>
        <p:txBody>
          <a:bodyPr>
            <a:normAutofit/>
          </a:bodyPr>
          <a:lstStyle/>
          <a:p>
            <a:r>
              <a:rPr lang="en-US" dirty="0" smtClean="0"/>
              <a:t>Always cite appropriately! </a:t>
            </a:r>
          </a:p>
          <a:p>
            <a:endParaRPr lang="en-US" dirty="0"/>
          </a:p>
          <a:p>
            <a:endParaRPr lang="en-US" dirty="0" smtClean="0"/>
          </a:p>
          <a:p>
            <a:endParaRPr lang="en-US" dirty="0" smtClean="0"/>
          </a:p>
          <a:p>
            <a:endParaRPr lang="en-US" dirty="0"/>
          </a:p>
          <a:p>
            <a:pPr algn="l">
              <a:lnSpc>
                <a:spcPct val="80000"/>
              </a:lnSpc>
              <a:spcBef>
                <a:spcPts val="0"/>
              </a:spcBef>
            </a:pPr>
            <a:r>
              <a:rPr lang="en-US" cap="none" dirty="0">
                <a:latin typeface="Times New Roman" pitchFamily="18" charset="0"/>
                <a:cs typeface="Times New Roman" pitchFamily="18" charset="0"/>
              </a:rPr>
              <a:t>Reference material:</a:t>
            </a:r>
          </a:p>
          <a:p>
            <a:pPr marL="463550" indent="-436563" algn="l">
              <a:lnSpc>
                <a:spcPct val="210000"/>
              </a:lnSpc>
              <a:spcBef>
                <a:spcPts val="0"/>
              </a:spcBef>
            </a:pPr>
            <a:r>
              <a:rPr lang="en-US" cap="none" dirty="0">
                <a:latin typeface="Times New Roman" pitchFamily="18" charset="0"/>
                <a:cs typeface="Times New Roman" pitchFamily="18" charset="0"/>
              </a:rPr>
              <a:t>American Psychological Association. (2010). </a:t>
            </a:r>
            <a:r>
              <a:rPr lang="en-US" i="1" cap="none" dirty="0">
                <a:latin typeface="Times New Roman" pitchFamily="18" charset="0"/>
                <a:cs typeface="Times New Roman" pitchFamily="18" charset="0"/>
              </a:rPr>
              <a:t>Publication manual of the American Psychological Association </a:t>
            </a:r>
            <a:r>
              <a:rPr lang="en-US" cap="none" dirty="0">
                <a:latin typeface="Times New Roman" pitchFamily="18" charset="0"/>
                <a:cs typeface="Times New Roman" pitchFamily="18" charset="0"/>
              </a:rPr>
              <a:t>(6th ed.). Washington, DC: Author. </a:t>
            </a:r>
            <a:endParaRPr lang="en-US" cap="none" dirty="0">
              <a:latin typeface="Times New Roman" pitchFamily="18" charset="0"/>
              <a:cs typeface="Times New Roman" pitchFamily="18" charset="0"/>
            </a:endParaRPr>
          </a:p>
        </p:txBody>
      </p:sp>
      <p:sp>
        <p:nvSpPr>
          <p:cNvPr id="3" name="Title 2"/>
          <p:cNvSpPr>
            <a:spLocks noGrp="1"/>
          </p:cNvSpPr>
          <p:nvPr>
            <p:ph type="ctrTitle"/>
          </p:nvPr>
        </p:nvSpPr>
        <p:spPr/>
        <p:txBody>
          <a:bodyPr/>
          <a:lstStyle/>
          <a:p>
            <a:r>
              <a:rPr lang="en-US" dirty="0" smtClean="0"/>
              <a:t>APA CITATIONS</a:t>
            </a:r>
            <a:endParaRPr lang="en-US" dirty="0"/>
          </a:p>
        </p:txBody>
      </p:sp>
    </p:spTree>
    <p:extLst>
      <p:ext uri="{BB962C8B-B14F-4D97-AF65-F5344CB8AC3E}">
        <p14:creationId xmlns:p14="http://schemas.microsoft.com/office/powerpoint/2010/main" val="2750177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CITATIONS: REFERENCES</a:t>
            </a:r>
            <a:br>
              <a:rPr lang="en-US" dirty="0" smtClean="0"/>
            </a:br>
            <a:r>
              <a:rPr lang="en-US" sz="2000" dirty="0" smtClean="0"/>
              <a:t>Title of the Work</a:t>
            </a:r>
            <a:endParaRPr lang="en-US" sz="2000" dirty="0"/>
          </a:p>
        </p:txBody>
      </p:sp>
      <p:sp>
        <p:nvSpPr>
          <p:cNvPr id="3" name="Content Placeholder 2"/>
          <p:cNvSpPr>
            <a:spLocks noGrp="1"/>
          </p:cNvSpPr>
          <p:nvPr>
            <p:ph sz="quarter" idx="1"/>
          </p:nvPr>
        </p:nvSpPr>
        <p:spPr>
          <a:xfrm>
            <a:off x="402336" y="1527047"/>
            <a:ext cx="11338560" cy="4891005"/>
          </a:xfrm>
        </p:spPr>
        <p:txBody>
          <a:bodyPr>
            <a:normAutofit fontScale="70000" lnSpcReduction="20000"/>
          </a:bodyPr>
          <a:lstStyle/>
          <a:p>
            <a:pPr marL="0" indent="0">
              <a:buNone/>
            </a:pPr>
            <a:r>
              <a:rPr lang="en-US" sz="4000" dirty="0" smtClean="0"/>
              <a:t>The title of a journal article is referred to as the </a:t>
            </a:r>
            <a:r>
              <a:rPr lang="en-US" sz="4000" b="1" dirty="0"/>
              <a:t>title of the </a:t>
            </a:r>
            <a:r>
              <a:rPr lang="en-US" sz="4000" b="1" dirty="0" smtClean="0"/>
              <a:t>work.</a:t>
            </a:r>
          </a:p>
          <a:p>
            <a:pPr marL="0" indent="0">
              <a:buNone/>
            </a:pPr>
            <a:endParaRPr lang="en-US" sz="4000" dirty="0" smtClean="0"/>
          </a:p>
          <a:p>
            <a:pPr marL="0" indent="0">
              <a:buNone/>
            </a:pPr>
            <a:r>
              <a:rPr lang="en-US" sz="4000" dirty="0" smtClean="0"/>
              <a:t>In the reference citation for a journal article, </a:t>
            </a:r>
          </a:p>
          <a:p>
            <a:r>
              <a:rPr lang="en-US" sz="4000" dirty="0" smtClean="0"/>
              <a:t>capitalize </a:t>
            </a:r>
            <a:r>
              <a:rPr lang="en-US" sz="4000" dirty="0"/>
              <a:t>only the first letter of the first word of the title and </a:t>
            </a:r>
            <a:r>
              <a:rPr lang="en-US" sz="4000" dirty="0" smtClean="0"/>
              <a:t>subtitle</a:t>
            </a:r>
          </a:p>
          <a:p>
            <a:r>
              <a:rPr lang="en-US" sz="4000" dirty="0" smtClean="0"/>
              <a:t>the subtitle generally follows a colon </a:t>
            </a:r>
            <a:r>
              <a:rPr lang="en-US" sz="4000" dirty="0"/>
              <a:t>or a </a:t>
            </a:r>
            <a:r>
              <a:rPr lang="en-US" sz="4000" dirty="0" smtClean="0"/>
              <a:t>dash</a:t>
            </a:r>
          </a:p>
          <a:p>
            <a:pPr lvl="1"/>
            <a:r>
              <a:rPr lang="en-US" sz="3500" dirty="0" smtClean="0"/>
              <a:t>If there is a subtitle in the article, but it is not separated from the title by any punctuation in the article itself (e.g., it is on a separate line or in a different typeface than the title), separate the title from the subtitle using a colon in the reference citation. </a:t>
            </a:r>
          </a:p>
          <a:p>
            <a:r>
              <a:rPr lang="en-US" sz="4000" dirty="0" smtClean="0"/>
              <a:t>capitalize proper </a:t>
            </a:r>
            <a:r>
              <a:rPr lang="en-US" sz="4000" dirty="0"/>
              <a:t>nouns. </a:t>
            </a:r>
          </a:p>
          <a:p>
            <a:r>
              <a:rPr lang="en-US" sz="4000" dirty="0" smtClean="0"/>
              <a:t>do </a:t>
            </a:r>
            <a:r>
              <a:rPr lang="en-US" sz="4000" dirty="0"/>
              <a:t>not capitalize the first letter of the second word in a hyphenated compound word.</a:t>
            </a:r>
          </a:p>
          <a:p>
            <a:endParaRPr lang="en-US" sz="4000" dirty="0"/>
          </a:p>
        </p:txBody>
      </p:sp>
    </p:spTree>
    <p:extLst>
      <p:ext uri="{BB962C8B-B14F-4D97-AF65-F5344CB8AC3E}">
        <p14:creationId xmlns:p14="http://schemas.microsoft.com/office/powerpoint/2010/main" val="2000719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APA CITATIONS: </a:t>
            </a:r>
            <a:r>
              <a:rPr lang="en-US" dirty="0" smtClean="0"/>
              <a:t>REFERENCES</a:t>
            </a:r>
            <a:br>
              <a:rPr lang="en-US" dirty="0" smtClean="0"/>
            </a:br>
            <a:r>
              <a:rPr lang="en-US" sz="2000" dirty="0" smtClean="0"/>
              <a:t>Journal (Periodical) Name</a:t>
            </a:r>
            <a:endParaRPr lang="en-US" sz="2000"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3000" dirty="0" smtClean="0"/>
              <a:t>The name of the journal is known as the </a:t>
            </a:r>
            <a:r>
              <a:rPr lang="en-US" sz="3000" b="1" dirty="0" smtClean="0"/>
              <a:t>title of the periodical</a:t>
            </a:r>
            <a:r>
              <a:rPr lang="en-US" sz="3000" dirty="0" smtClean="0"/>
              <a:t>. </a:t>
            </a:r>
          </a:p>
          <a:p>
            <a:r>
              <a:rPr lang="en-US" sz="3000" dirty="0" smtClean="0"/>
              <a:t>Include the full journal name.</a:t>
            </a:r>
            <a:r>
              <a:rPr lang="en-US" sz="2800" dirty="0" smtClean="0"/>
              <a:t> </a:t>
            </a:r>
            <a:r>
              <a:rPr lang="en-US" sz="2800" dirty="0"/>
              <a:t>Do not abbreviate words in the journal </a:t>
            </a:r>
            <a:r>
              <a:rPr lang="en-US" sz="2800" dirty="0" smtClean="0"/>
              <a:t>name, </a:t>
            </a:r>
            <a:r>
              <a:rPr lang="en-US" sz="2800" dirty="0"/>
              <a:t>even if you see them abbreviated in references listed in some journals</a:t>
            </a:r>
            <a:r>
              <a:rPr lang="en-US" sz="2800" dirty="0" smtClean="0"/>
              <a:t>.*</a:t>
            </a:r>
          </a:p>
          <a:p>
            <a:r>
              <a:rPr lang="en-US" sz="2800" dirty="0" smtClean="0"/>
              <a:t>As </a:t>
            </a:r>
            <a:r>
              <a:rPr lang="en-US" sz="2800" dirty="0"/>
              <a:t>the title of the </a:t>
            </a:r>
            <a:r>
              <a:rPr lang="en-US" sz="2800" dirty="0" smtClean="0"/>
              <a:t>periodical, </a:t>
            </a:r>
            <a:r>
              <a:rPr lang="en-US" sz="3000" dirty="0"/>
              <a:t>the journal </a:t>
            </a:r>
            <a:r>
              <a:rPr lang="en-US" sz="3000" dirty="0" smtClean="0"/>
              <a:t>name should </a:t>
            </a:r>
            <a:r>
              <a:rPr lang="en-US" sz="3000" dirty="0"/>
              <a:t>be </a:t>
            </a:r>
            <a:r>
              <a:rPr lang="en-US" sz="3000" dirty="0" smtClean="0"/>
              <a:t>italicized</a:t>
            </a:r>
          </a:p>
          <a:p>
            <a:r>
              <a:rPr lang="en-US" sz="2800" dirty="0"/>
              <a:t>Maintain the punctuation and capitalization that is used by the journal </a:t>
            </a:r>
            <a:r>
              <a:rPr lang="en-US" sz="2800" dirty="0" smtClean="0"/>
              <a:t>itself.** </a:t>
            </a:r>
          </a:p>
          <a:p>
            <a:pPr lvl="1"/>
            <a:r>
              <a:rPr lang="en-US" sz="2300" dirty="0" smtClean="0"/>
              <a:t>Usually, major words in the journal name will be capitalized; minor words (</a:t>
            </a:r>
            <a:r>
              <a:rPr lang="en-US" sz="2300" i="1" dirty="0" smtClean="0"/>
              <a:t>of</a:t>
            </a:r>
            <a:r>
              <a:rPr lang="en-US" sz="2300" dirty="0" smtClean="0"/>
              <a:t>, </a:t>
            </a:r>
            <a:r>
              <a:rPr lang="en-US" sz="2300" i="1" dirty="0" smtClean="0"/>
              <a:t>and</a:t>
            </a:r>
            <a:r>
              <a:rPr lang="en-US" sz="2300" dirty="0" smtClean="0"/>
              <a:t>, </a:t>
            </a:r>
            <a:r>
              <a:rPr lang="en-US" sz="2300" i="1" dirty="0" smtClean="0"/>
              <a:t>the</a:t>
            </a:r>
            <a:r>
              <a:rPr lang="en-US" sz="2300" dirty="0" smtClean="0"/>
              <a:t>) will be lowercase.</a:t>
            </a:r>
          </a:p>
          <a:p>
            <a:pPr>
              <a:spcAft>
                <a:spcPts val="600"/>
              </a:spcAft>
            </a:pPr>
            <a:r>
              <a:rPr lang="en-US" dirty="0"/>
              <a:t>Do not include descriptions of the organization that are not part of the actual title of the journal (e.g., the Official Publication of the XYZ Organization).</a:t>
            </a:r>
          </a:p>
          <a:p>
            <a:pPr lvl="1"/>
            <a:endParaRPr lang="en-US" sz="2300" dirty="0" smtClean="0"/>
          </a:p>
        </p:txBody>
      </p:sp>
    </p:spTree>
    <p:extLst>
      <p:ext uri="{BB962C8B-B14F-4D97-AF65-F5344CB8AC3E}">
        <p14:creationId xmlns:p14="http://schemas.microsoft.com/office/powerpoint/2010/main" val="389926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CITATIONS: REFERENCES</a:t>
            </a:r>
            <a:br>
              <a:rPr lang="en-US" dirty="0" smtClean="0"/>
            </a:br>
            <a:r>
              <a:rPr lang="en-US" sz="1800" dirty="0" smtClean="0"/>
              <a:t>Books</a:t>
            </a:r>
            <a:endParaRPr lang="en-US" sz="1800" dirty="0"/>
          </a:p>
        </p:txBody>
      </p:sp>
      <p:sp>
        <p:nvSpPr>
          <p:cNvPr id="3" name="Content Placeholder 2"/>
          <p:cNvSpPr>
            <a:spLocks noGrp="1"/>
          </p:cNvSpPr>
          <p:nvPr>
            <p:ph sz="quarter" idx="1"/>
          </p:nvPr>
        </p:nvSpPr>
        <p:spPr>
          <a:xfrm>
            <a:off x="402336" y="1527047"/>
            <a:ext cx="11338560" cy="4891005"/>
          </a:xfrm>
        </p:spPr>
        <p:txBody>
          <a:bodyPr>
            <a:noAutofit/>
          </a:bodyPr>
          <a:lstStyle/>
          <a:p>
            <a:pPr>
              <a:spcAft>
                <a:spcPts val="600"/>
              </a:spcAft>
            </a:pPr>
            <a:r>
              <a:rPr lang="en-US" sz="2800" dirty="0" smtClean="0"/>
              <a:t>The title of a book is referred to as the </a:t>
            </a:r>
            <a:r>
              <a:rPr lang="en-US" sz="2800" b="1" dirty="0" smtClean="0"/>
              <a:t>title of the work</a:t>
            </a:r>
            <a:r>
              <a:rPr lang="en-US" sz="2800" dirty="0" smtClean="0"/>
              <a:t>. </a:t>
            </a:r>
          </a:p>
          <a:p>
            <a:pPr>
              <a:spcAft>
                <a:spcPts val="600"/>
              </a:spcAft>
            </a:pPr>
            <a:r>
              <a:rPr lang="en-US" sz="2800" dirty="0" smtClean="0"/>
              <a:t>Capitalize only </a:t>
            </a:r>
            <a:r>
              <a:rPr lang="en-US" sz="2800" dirty="0"/>
              <a:t>the first letter of the first word of </a:t>
            </a:r>
            <a:r>
              <a:rPr lang="en-US" sz="2800" dirty="0" smtClean="0"/>
              <a:t>the </a:t>
            </a:r>
            <a:r>
              <a:rPr lang="en-US" sz="2800" dirty="0"/>
              <a:t>title and subtitle, the first word after a colon or a dash in the </a:t>
            </a:r>
            <a:r>
              <a:rPr lang="en-US" sz="2800" dirty="0" smtClean="0"/>
              <a:t>title (i.e., the subtitle), </a:t>
            </a:r>
            <a:r>
              <a:rPr lang="en-US" sz="2800" dirty="0"/>
              <a:t>and proper nouns</a:t>
            </a:r>
            <a:r>
              <a:rPr lang="en-US" sz="2800" dirty="0" smtClean="0"/>
              <a:t>. </a:t>
            </a:r>
          </a:p>
          <a:p>
            <a:pPr>
              <a:spcAft>
                <a:spcPts val="600"/>
              </a:spcAft>
            </a:pPr>
            <a:r>
              <a:rPr lang="en-US" sz="2800" dirty="0" smtClean="0"/>
              <a:t>As the title of the work, the </a:t>
            </a:r>
            <a:r>
              <a:rPr lang="en-US" sz="2800" dirty="0"/>
              <a:t>title of a </a:t>
            </a:r>
            <a:r>
              <a:rPr lang="en-US" sz="2800" dirty="0" smtClean="0"/>
              <a:t>book should be italicized. </a:t>
            </a:r>
          </a:p>
          <a:p>
            <a:pPr>
              <a:spcAft>
                <a:spcPts val="600"/>
              </a:spcAft>
            </a:pPr>
            <a:r>
              <a:rPr lang="en-US" sz="2800" dirty="0" smtClean="0"/>
              <a:t>The reference citation for a book ends with the location and name of the publisher. The two-letter state abbreviation is </a:t>
            </a:r>
            <a:r>
              <a:rPr lang="en-US" sz="2800" dirty="0"/>
              <a:t>required after </a:t>
            </a:r>
            <a:r>
              <a:rPr lang="en-US" sz="2800" dirty="0" smtClean="0"/>
              <a:t>the name of the city, even </a:t>
            </a:r>
            <a:r>
              <a:rPr lang="en-US" sz="2800" dirty="0"/>
              <a:t>for cities for which the state is well-known, such as New York, NY.</a:t>
            </a:r>
          </a:p>
          <a:p>
            <a:pPr>
              <a:spcAft>
                <a:spcPts val="600"/>
              </a:spcAft>
            </a:pPr>
            <a:endParaRPr lang="en-US" sz="2600" dirty="0" smtClean="0"/>
          </a:p>
          <a:p>
            <a:pPr marL="0" indent="0">
              <a:spcAft>
                <a:spcPts val="600"/>
              </a:spcAft>
              <a:buNone/>
            </a:pPr>
            <a:endParaRPr lang="en-US" sz="2600" dirty="0" smtClean="0"/>
          </a:p>
        </p:txBody>
      </p:sp>
    </p:spTree>
    <p:extLst>
      <p:ext uri="{BB962C8B-B14F-4D97-AF65-F5344CB8AC3E}">
        <p14:creationId xmlns:p14="http://schemas.microsoft.com/office/powerpoint/2010/main" val="1143124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APA CITATIONS: REFERENCES </a:t>
            </a:r>
            <a:endParaRPr lang="en-US" dirty="0"/>
          </a:p>
        </p:txBody>
      </p:sp>
      <p:sp>
        <p:nvSpPr>
          <p:cNvPr id="4" name="Content Placeholder 3"/>
          <p:cNvSpPr>
            <a:spLocks noGrp="1"/>
          </p:cNvSpPr>
          <p:nvPr>
            <p:ph sz="quarter" idx="1"/>
          </p:nvPr>
        </p:nvSpPr>
        <p:spPr/>
        <p:txBody>
          <a:bodyPr/>
          <a:lstStyle/>
          <a:p>
            <a:r>
              <a:rPr lang="en-US" sz="2800" b="1" dirty="0"/>
              <a:t>Single </a:t>
            </a:r>
            <a:r>
              <a:rPr lang="en-US" sz="2800" b="1" dirty="0" smtClean="0"/>
              <a:t>Author</a:t>
            </a:r>
            <a:r>
              <a:rPr lang="en-US" sz="2800" b="1" dirty="0"/>
              <a:t>:</a:t>
            </a:r>
            <a:r>
              <a:rPr lang="en-US" dirty="0" smtClean="0"/>
              <a:t> Last </a:t>
            </a:r>
            <a:r>
              <a:rPr lang="en-US" dirty="0"/>
              <a:t>name first, followed by author </a:t>
            </a:r>
            <a:r>
              <a:rPr lang="en-US" dirty="0" smtClean="0"/>
              <a:t>initials (with space between the initials)</a:t>
            </a:r>
            <a:endParaRPr lang="en-US" dirty="0"/>
          </a:p>
          <a:p>
            <a:r>
              <a:rPr lang="en-US" dirty="0">
                <a:solidFill>
                  <a:srgbClr val="FF0000"/>
                </a:solidFill>
              </a:rPr>
              <a:t>Berndt, T. J. (2002)</a:t>
            </a:r>
            <a:r>
              <a:rPr lang="en-US" dirty="0"/>
              <a:t>.</a:t>
            </a:r>
            <a:r>
              <a:rPr lang="en-US" dirty="0">
                <a:solidFill>
                  <a:srgbClr val="FF0000"/>
                </a:solidFill>
              </a:rPr>
              <a:t> Friendship quality and social development</a:t>
            </a:r>
            <a:r>
              <a:rPr lang="en-US" dirty="0"/>
              <a:t>.</a:t>
            </a:r>
            <a:r>
              <a:rPr lang="en-US" dirty="0">
                <a:solidFill>
                  <a:srgbClr val="FF0000"/>
                </a:solidFill>
              </a:rPr>
              <a:t> </a:t>
            </a:r>
            <a:r>
              <a:rPr lang="en-US" dirty="0" smtClean="0">
                <a:solidFill>
                  <a:srgbClr val="FF0000"/>
                </a:solidFill>
              </a:rPr>
              <a:t>	</a:t>
            </a:r>
            <a:r>
              <a:rPr lang="en-US" i="1" dirty="0" smtClean="0">
                <a:solidFill>
                  <a:srgbClr val="FF0000"/>
                </a:solidFill>
              </a:rPr>
              <a:t>Current </a:t>
            </a:r>
            <a:r>
              <a:rPr lang="en-US" i="1" dirty="0">
                <a:solidFill>
                  <a:srgbClr val="FF0000"/>
                </a:solidFill>
              </a:rPr>
              <a:t>Directions in Psychological Science</a:t>
            </a:r>
            <a:r>
              <a:rPr lang="en-US" i="1" dirty="0"/>
              <a:t>,</a:t>
            </a:r>
            <a:r>
              <a:rPr lang="en-US" i="1" dirty="0">
                <a:solidFill>
                  <a:srgbClr val="FF0000"/>
                </a:solidFill>
              </a:rPr>
              <a:t> 11</a:t>
            </a:r>
            <a:r>
              <a:rPr lang="en-US" dirty="0"/>
              <a:t>,</a:t>
            </a:r>
            <a:r>
              <a:rPr lang="en-US" dirty="0">
                <a:solidFill>
                  <a:srgbClr val="FF0000"/>
                </a:solidFill>
              </a:rPr>
              <a:t> </a:t>
            </a:r>
            <a:r>
              <a:rPr lang="en-US" dirty="0" smtClean="0">
                <a:solidFill>
                  <a:srgbClr val="FF0000"/>
                </a:solidFill>
              </a:rPr>
              <a:t>7–10</a:t>
            </a:r>
            <a:r>
              <a:rPr lang="en-US" dirty="0" smtClean="0"/>
              <a:t>.</a:t>
            </a:r>
          </a:p>
          <a:p>
            <a:pPr marL="0" indent="0">
              <a:buNone/>
            </a:pPr>
            <a:endParaRPr lang="en-US" dirty="0" smtClean="0">
              <a:solidFill>
                <a:srgbClr val="FF0000"/>
              </a:solidFill>
            </a:endParaRPr>
          </a:p>
          <a:p>
            <a:r>
              <a:rPr lang="en-US" b="1" dirty="0"/>
              <a:t>Two </a:t>
            </a:r>
            <a:r>
              <a:rPr lang="en-US" b="1" dirty="0" smtClean="0"/>
              <a:t>Authors: </a:t>
            </a:r>
            <a:r>
              <a:rPr lang="en-US" dirty="0" smtClean="0"/>
              <a:t>List </a:t>
            </a:r>
            <a:r>
              <a:rPr lang="en-US" dirty="0"/>
              <a:t>by their last names and initials. Use the ampersand instead of </a:t>
            </a:r>
            <a:r>
              <a:rPr lang="en-US" i="1" dirty="0" smtClean="0"/>
              <a:t>and</a:t>
            </a:r>
            <a:r>
              <a:rPr lang="en-US" dirty="0" smtClean="0"/>
              <a:t>.</a:t>
            </a:r>
            <a:endParaRPr lang="en-US" dirty="0"/>
          </a:p>
          <a:p>
            <a:r>
              <a:rPr lang="en-US" dirty="0">
                <a:solidFill>
                  <a:srgbClr val="FF0000"/>
                </a:solidFill>
              </a:rPr>
              <a:t>Wegener, D. T.</a:t>
            </a:r>
            <a:r>
              <a:rPr lang="en-US" dirty="0"/>
              <a:t>,</a:t>
            </a:r>
            <a:r>
              <a:rPr lang="en-US" dirty="0">
                <a:solidFill>
                  <a:srgbClr val="FF0000"/>
                </a:solidFill>
              </a:rPr>
              <a:t> &amp; Petty, R. E. (1994)</a:t>
            </a:r>
            <a:r>
              <a:rPr lang="en-US" dirty="0"/>
              <a:t>.</a:t>
            </a:r>
            <a:r>
              <a:rPr lang="en-US" dirty="0">
                <a:solidFill>
                  <a:srgbClr val="FF0000"/>
                </a:solidFill>
              </a:rPr>
              <a:t> Mood management across </a:t>
            </a:r>
            <a:r>
              <a:rPr lang="en-US" dirty="0" smtClean="0">
                <a:solidFill>
                  <a:srgbClr val="FF0000"/>
                </a:solidFill>
              </a:rPr>
              <a:t>	affective </a:t>
            </a:r>
            <a:r>
              <a:rPr lang="en-US" dirty="0">
                <a:solidFill>
                  <a:srgbClr val="FF0000"/>
                </a:solidFill>
              </a:rPr>
              <a:t>states: The hedonic contingency hypothesis</a:t>
            </a:r>
            <a:r>
              <a:rPr lang="en-US" dirty="0"/>
              <a:t>.</a:t>
            </a:r>
            <a:r>
              <a:rPr lang="en-US" dirty="0">
                <a:solidFill>
                  <a:srgbClr val="FF0000"/>
                </a:solidFill>
              </a:rPr>
              <a:t> </a:t>
            </a:r>
            <a:r>
              <a:rPr lang="en-US" i="1" dirty="0">
                <a:solidFill>
                  <a:srgbClr val="FF0000"/>
                </a:solidFill>
              </a:rPr>
              <a:t>Journal of </a:t>
            </a:r>
            <a:r>
              <a:rPr lang="en-US" i="1" dirty="0" smtClean="0">
                <a:solidFill>
                  <a:srgbClr val="FF0000"/>
                </a:solidFill>
              </a:rPr>
              <a:t>	Personality </a:t>
            </a:r>
            <a:r>
              <a:rPr lang="en-US" i="1" dirty="0">
                <a:solidFill>
                  <a:srgbClr val="FF0000"/>
                </a:solidFill>
              </a:rPr>
              <a:t>and Social Psychology</a:t>
            </a:r>
            <a:r>
              <a:rPr lang="en-US" i="1" dirty="0"/>
              <a:t>,</a:t>
            </a:r>
            <a:r>
              <a:rPr lang="en-US" i="1" dirty="0">
                <a:solidFill>
                  <a:srgbClr val="FF0000"/>
                </a:solidFill>
              </a:rPr>
              <a:t> 66</a:t>
            </a:r>
            <a:r>
              <a:rPr lang="en-US" dirty="0"/>
              <a:t>,</a:t>
            </a:r>
            <a:r>
              <a:rPr lang="en-US" dirty="0">
                <a:solidFill>
                  <a:srgbClr val="FF0000"/>
                </a:solidFill>
              </a:rPr>
              <a:t> </a:t>
            </a:r>
            <a:r>
              <a:rPr lang="en-US" dirty="0" smtClean="0">
                <a:solidFill>
                  <a:srgbClr val="FF0000"/>
                </a:solidFill>
              </a:rPr>
              <a:t>1034–1048</a:t>
            </a:r>
            <a:r>
              <a:rPr lang="en-US" dirty="0"/>
              <a:t>.</a:t>
            </a:r>
          </a:p>
          <a:p>
            <a:endParaRPr lang="en-US" dirty="0">
              <a:solidFill>
                <a:srgbClr val="FF0000"/>
              </a:solidFill>
            </a:endParaRPr>
          </a:p>
          <a:p>
            <a:endParaRPr lang="en-US" dirty="0"/>
          </a:p>
        </p:txBody>
      </p:sp>
    </p:spTree>
    <p:extLst>
      <p:ext uri="{BB962C8B-B14F-4D97-AF65-F5344CB8AC3E}">
        <p14:creationId xmlns:p14="http://schemas.microsoft.com/office/powerpoint/2010/main" val="1495524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CITATIONS: REFERENCES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a:t>Three to Seven </a:t>
            </a:r>
            <a:r>
              <a:rPr lang="en-US" b="1" dirty="0" smtClean="0"/>
              <a:t>Authors: </a:t>
            </a:r>
            <a:r>
              <a:rPr lang="en-US" sz="2800" dirty="0" smtClean="0"/>
              <a:t>List </a:t>
            </a:r>
            <a:r>
              <a:rPr lang="en-US" sz="2800" dirty="0"/>
              <a:t>by last names and initials; commas separate author names, while the last author name is preceded again by </a:t>
            </a:r>
            <a:r>
              <a:rPr lang="en-US" sz="2800" dirty="0" smtClean="0"/>
              <a:t>an ampersand</a:t>
            </a:r>
            <a:r>
              <a:rPr lang="en-US" sz="2800" dirty="0"/>
              <a:t>.</a:t>
            </a:r>
          </a:p>
          <a:p>
            <a:pPr marL="0" indent="-457200">
              <a:buNone/>
            </a:pPr>
            <a:r>
              <a:rPr lang="en-US" dirty="0">
                <a:solidFill>
                  <a:srgbClr val="FF0000"/>
                </a:solidFill>
              </a:rPr>
              <a:t>Kernis, M. H., Cornell, D. P., Sun, C. R., Berry, A., Harlow, T., &amp; Bach, J. S. </a:t>
            </a:r>
            <a:r>
              <a:rPr lang="en-US" dirty="0" smtClean="0">
                <a:solidFill>
                  <a:srgbClr val="FF0000"/>
                </a:solidFill>
              </a:rPr>
              <a:t>(</a:t>
            </a:r>
            <a:r>
              <a:rPr lang="en-US" dirty="0">
                <a:solidFill>
                  <a:srgbClr val="FF0000"/>
                </a:solidFill>
              </a:rPr>
              <a:t>1993</a:t>
            </a:r>
            <a:r>
              <a:rPr lang="en-US" dirty="0" smtClean="0">
                <a:solidFill>
                  <a:srgbClr val="FF0000"/>
                </a:solidFill>
              </a:rPr>
              <a:t>). 	There's </a:t>
            </a:r>
            <a:r>
              <a:rPr lang="en-US" dirty="0">
                <a:solidFill>
                  <a:srgbClr val="FF0000"/>
                </a:solidFill>
              </a:rPr>
              <a:t>more to self-esteem than whether it is high or low: The </a:t>
            </a:r>
            <a:r>
              <a:rPr lang="en-US" dirty="0" smtClean="0">
                <a:solidFill>
                  <a:srgbClr val="FF0000"/>
                </a:solidFill>
              </a:rPr>
              <a:t>importance </a:t>
            </a:r>
            <a:r>
              <a:rPr lang="en-US" dirty="0">
                <a:solidFill>
                  <a:srgbClr val="FF0000"/>
                </a:solidFill>
              </a:rPr>
              <a:t>of </a:t>
            </a:r>
            <a:r>
              <a:rPr lang="en-US" dirty="0" smtClean="0">
                <a:solidFill>
                  <a:srgbClr val="FF0000"/>
                </a:solidFill>
              </a:rPr>
              <a:t>	stability of </a:t>
            </a:r>
            <a:r>
              <a:rPr lang="en-US" dirty="0">
                <a:solidFill>
                  <a:srgbClr val="FF0000"/>
                </a:solidFill>
              </a:rPr>
              <a:t>self-esteem. </a:t>
            </a:r>
            <a:r>
              <a:rPr lang="en-US" i="1" dirty="0">
                <a:solidFill>
                  <a:srgbClr val="FF0000"/>
                </a:solidFill>
              </a:rPr>
              <a:t>Journal of Personality and Social </a:t>
            </a:r>
            <a:r>
              <a:rPr lang="en-US" i="1" dirty="0" smtClean="0">
                <a:solidFill>
                  <a:srgbClr val="FF0000"/>
                </a:solidFill>
              </a:rPr>
              <a:t>Psychology</a:t>
            </a:r>
            <a:r>
              <a:rPr lang="en-US" i="1" dirty="0">
                <a:solidFill>
                  <a:srgbClr val="FF0000"/>
                </a:solidFill>
              </a:rPr>
              <a:t>, 65</a:t>
            </a:r>
            <a:r>
              <a:rPr lang="en-US" dirty="0">
                <a:solidFill>
                  <a:srgbClr val="FF0000"/>
                </a:solidFill>
              </a:rPr>
              <a:t>, </a:t>
            </a:r>
            <a:r>
              <a:rPr lang="en-US" dirty="0" smtClean="0">
                <a:solidFill>
                  <a:srgbClr val="FF0000"/>
                </a:solidFill>
              </a:rPr>
              <a:t>	1190</a:t>
            </a:r>
            <a:r>
              <a:rPr lang="en-US" dirty="0" smtClean="0"/>
              <a:t>–</a:t>
            </a:r>
            <a:r>
              <a:rPr lang="en-US" dirty="0" smtClean="0">
                <a:solidFill>
                  <a:srgbClr val="FF0000"/>
                </a:solidFill>
              </a:rPr>
              <a:t>1204</a:t>
            </a:r>
            <a:r>
              <a:rPr lang="en-US" dirty="0">
                <a:solidFill>
                  <a:srgbClr val="FF0000"/>
                </a:solidFill>
              </a:rPr>
              <a:t>.</a:t>
            </a:r>
          </a:p>
          <a:p>
            <a:r>
              <a:rPr lang="en-US" b="1" dirty="0"/>
              <a:t>More Than Seven </a:t>
            </a:r>
            <a:r>
              <a:rPr lang="en-US" b="1" dirty="0" smtClean="0"/>
              <a:t>Authors: </a:t>
            </a:r>
            <a:r>
              <a:rPr lang="en-US" dirty="0" smtClean="0"/>
              <a:t>List </a:t>
            </a:r>
            <a:r>
              <a:rPr lang="en-US" dirty="0"/>
              <a:t>by last names and initials; commas separate author names. After the sixth author's name, use an </a:t>
            </a:r>
            <a:r>
              <a:rPr lang="en-US" dirty="0" smtClean="0"/>
              <a:t>ellipsis (three periods with space between each) </a:t>
            </a:r>
            <a:r>
              <a:rPr lang="en-US" dirty="0"/>
              <a:t>in place of the author names. Then provide the final author name.  </a:t>
            </a:r>
          </a:p>
          <a:p>
            <a:pPr marL="0" indent="-457200">
              <a:buNone/>
            </a:pPr>
            <a:r>
              <a:rPr lang="en-US" dirty="0">
                <a:solidFill>
                  <a:srgbClr val="FF0000"/>
                </a:solidFill>
              </a:rPr>
              <a:t>Miller, F. H., Choi, M. J., </a:t>
            </a:r>
            <a:r>
              <a:rPr lang="en-US" dirty="0" err="1">
                <a:solidFill>
                  <a:srgbClr val="FF0000"/>
                </a:solidFill>
              </a:rPr>
              <a:t>Angeli</a:t>
            </a:r>
            <a:r>
              <a:rPr lang="en-US" dirty="0">
                <a:solidFill>
                  <a:srgbClr val="FF0000"/>
                </a:solidFill>
              </a:rPr>
              <a:t>, L. L., Harland, A. A., </a:t>
            </a:r>
            <a:r>
              <a:rPr lang="en-US" dirty="0" err="1">
                <a:solidFill>
                  <a:srgbClr val="FF0000"/>
                </a:solidFill>
              </a:rPr>
              <a:t>Stamos</a:t>
            </a:r>
            <a:r>
              <a:rPr lang="en-US" dirty="0">
                <a:solidFill>
                  <a:srgbClr val="FF0000"/>
                </a:solidFill>
              </a:rPr>
              <a:t>, J. A., Thomas, </a:t>
            </a:r>
            <a:r>
              <a:rPr lang="en-US" dirty="0" smtClean="0">
                <a:solidFill>
                  <a:srgbClr val="FF0000"/>
                </a:solidFill>
              </a:rPr>
              <a:t>	S</a:t>
            </a:r>
            <a:r>
              <a:rPr lang="en-US" dirty="0">
                <a:solidFill>
                  <a:srgbClr val="FF0000"/>
                </a:solidFill>
              </a:rPr>
              <a:t>. T., </a:t>
            </a:r>
            <a:endParaRPr lang="en-US" dirty="0" smtClean="0">
              <a:solidFill>
                <a:srgbClr val="FF0000"/>
              </a:solidFill>
            </a:endParaRPr>
          </a:p>
          <a:p>
            <a:pPr marL="0" indent="-457200">
              <a:buNone/>
            </a:pPr>
            <a:r>
              <a:rPr lang="en-US" dirty="0">
                <a:solidFill>
                  <a:srgbClr val="FF0000"/>
                </a:solidFill>
              </a:rPr>
              <a:t>	</a:t>
            </a:r>
            <a:r>
              <a:rPr lang="en-US" dirty="0" smtClean="0"/>
              <a:t>. . . </a:t>
            </a:r>
            <a:r>
              <a:rPr lang="en-US" dirty="0" smtClean="0">
                <a:solidFill>
                  <a:srgbClr val="FF0000"/>
                </a:solidFill>
              </a:rPr>
              <a:t>Rubin</a:t>
            </a:r>
            <a:r>
              <a:rPr lang="en-US" dirty="0">
                <a:solidFill>
                  <a:srgbClr val="FF0000"/>
                </a:solidFill>
              </a:rPr>
              <a:t>, L. H. (2009). Web site usability for the blind and </a:t>
            </a:r>
            <a:r>
              <a:rPr lang="en-US" dirty="0" smtClean="0">
                <a:solidFill>
                  <a:srgbClr val="FF0000"/>
                </a:solidFill>
              </a:rPr>
              <a:t>low-vision </a:t>
            </a:r>
            <a:r>
              <a:rPr lang="en-US" dirty="0">
                <a:solidFill>
                  <a:srgbClr val="FF0000"/>
                </a:solidFill>
              </a:rPr>
              <a:t>user. </a:t>
            </a:r>
            <a:r>
              <a:rPr lang="en-US" dirty="0" smtClean="0">
                <a:solidFill>
                  <a:srgbClr val="FF0000"/>
                </a:solidFill>
              </a:rPr>
              <a:t>	</a:t>
            </a:r>
            <a:r>
              <a:rPr lang="en-US" i="1" dirty="0" smtClean="0">
                <a:solidFill>
                  <a:srgbClr val="FF0000"/>
                </a:solidFill>
              </a:rPr>
              <a:t>Technical </a:t>
            </a:r>
            <a:r>
              <a:rPr lang="en-US" i="1" dirty="0">
                <a:solidFill>
                  <a:srgbClr val="FF0000"/>
                </a:solidFill>
              </a:rPr>
              <a:t>Communication, 57</a:t>
            </a:r>
            <a:r>
              <a:rPr lang="en-US" dirty="0">
                <a:solidFill>
                  <a:srgbClr val="FF0000"/>
                </a:solidFill>
              </a:rPr>
              <a:t>, </a:t>
            </a:r>
            <a:r>
              <a:rPr lang="en-US" dirty="0" smtClean="0">
                <a:solidFill>
                  <a:srgbClr val="FF0000"/>
                </a:solidFill>
              </a:rPr>
              <a:t>323</a:t>
            </a:r>
            <a:r>
              <a:rPr lang="en-US" dirty="0"/>
              <a:t>–</a:t>
            </a:r>
            <a:r>
              <a:rPr lang="en-US" dirty="0" smtClean="0">
                <a:solidFill>
                  <a:srgbClr val="FF0000"/>
                </a:solidFill>
              </a:rPr>
              <a:t>335</a:t>
            </a:r>
            <a:r>
              <a:rPr lang="en-US" dirty="0">
                <a:solidFill>
                  <a:srgbClr val="FF0000"/>
                </a:solidFill>
              </a:rPr>
              <a:t>.</a:t>
            </a:r>
          </a:p>
          <a:p>
            <a:endParaRPr lang="en-US" dirty="0"/>
          </a:p>
        </p:txBody>
      </p:sp>
    </p:spTree>
    <p:extLst>
      <p:ext uri="{BB962C8B-B14F-4D97-AF65-F5344CB8AC3E}">
        <p14:creationId xmlns:p14="http://schemas.microsoft.com/office/powerpoint/2010/main" val="2515528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CITATIONS: REFERENCES </a:t>
            </a:r>
            <a:endParaRPr lang="en-US" dirty="0"/>
          </a:p>
        </p:txBody>
      </p:sp>
      <p:sp>
        <p:nvSpPr>
          <p:cNvPr id="3" name="Content Placeholder 2"/>
          <p:cNvSpPr>
            <a:spLocks noGrp="1"/>
          </p:cNvSpPr>
          <p:nvPr>
            <p:ph sz="quarter" idx="1"/>
          </p:nvPr>
        </p:nvSpPr>
        <p:spPr/>
        <p:txBody>
          <a:bodyPr>
            <a:normAutofit/>
          </a:bodyPr>
          <a:lstStyle/>
          <a:p>
            <a:r>
              <a:rPr lang="en-US" b="1" dirty="0"/>
              <a:t>Organization as </a:t>
            </a:r>
            <a:r>
              <a:rPr lang="en-US" b="1" dirty="0" smtClean="0"/>
              <a:t>Author:</a:t>
            </a:r>
            <a:endParaRPr lang="en-US" b="1" dirty="0"/>
          </a:p>
          <a:p>
            <a:r>
              <a:rPr lang="en-US" dirty="0">
                <a:solidFill>
                  <a:srgbClr val="FF0000"/>
                </a:solidFill>
              </a:rPr>
              <a:t>American Psychological Association</a:t>
            </a:r>
            <a:r>
              <a:rPr lang="en-US" dirty="0"/>
              <a:t>.</a:t>
            </a:r>
            <a:r>
              <a:rPr lang="en-US" dirty="0">
                <a:solidFill>
                  <a:srgbClr val="FF0000"/>
                </a:solidFill>
              </a:rPr>
              <a:t> (2003).</a:t>
            </a:r>
          </a:p>
          <a:p>
            <a:r>
              <a:rPr lang="en-US" b="1" dirty="0"/>
              <a:t>Unknown </a:t>
            </a:r>
            <a:r>
              <a:rPr lang="en-US" b="1" dirty="0" smtClean="0"/>
              <a:t>Author:</a:t>
            </a:r>
            <a:endParaRPr lang="en-US" b="1" dirty="0"/>
          </a:p>
          <a:p>
            <a:r>
              <a:rPr lang="en-US" i="1" dirty="0">
                <a:solidFill>
                  <a:srgbClr val="FF0000"/>
                </a:solidFill>
              </a:rPr>
              <a:t>Merriam-Webster's collegiate dictionary </a:t>
            </a:r>
            <a:r>
              <a:rPr lang="en-US" dirty="0">
                <a:solidFill>
                  <a:srgbClr val="FF0000"/>
                </a:solidFill>
              </a:rPr>
              <a:t>(10th ed.).(1993). Springfield, </a:t>
            </a:r>
            <a:r>
              <a:rPr lang="en-US" dirty="0" smtClean="0">
                <a:solidFill>
                  <a:srgbClr val="FF0000"/>
                </a:solidFill>
              </a:rPr>
              <a:t>	</a:t>
            </a:r>
            <a:r>
              <a:rPr lang="en-US" dirty="0" smtClean="0"/>
              <a:t>MA</a:t>
            </a:r>
            <a:r>
              <a:rPr lang="en-US" dirty="0">
                <a:solidFill>
                  <a:srgbClr val="FF0000"/>
                </a:solidFill>
              </a:rPr>
              <a:t>: Merriam-Webster</a:t>
            </a:r>
            <a:r>
              <a:rPr lang="en-US" dirty="0" smtClean="0">
                <a:solidFill>
                  <a:srgbClr val="FF0000"/>
                </a:solidFill>
              </a:rPr>
              <a:t>.</a:t>
            </a:r>
          </a:p>
          <a:p>
            <a:r>
              <a:rPr lang="en-US" b="1" dirty="0"/>
              <a:t>Two or More Works by the Same </a:t>
            </a:r>
            <a:r>
              <a:rPr lang="en-US" b="1" dirty="0" smtClean="0"/>
              <a:t>Author: </a:t>
            </a:r>
            <a:r>
              <a:rPr lang="en-US" dirty="0" smtClean="0"/>
              <a:t>Use </a:t>
            </a:r>
            <a:r>
              <a:rPr lang="en-US" dirty="0"/>
              <a:t>the author's name for all entries and list the entries by the year (earliest comes first).</a:t>
            </a:r>
          </a:p>
          <a:p>
            <a:r>
              <a:rPr lang="en-US" dirty="0">
                <a:solidFill>
                  <a:srgbClr val="FF0000"/>
                </a:solidFill>
              </a:rPr>
              <a:t>Berndt, T. J. (1981</a:t>
            </a:r>
            <a:r>
              <a:rPr lang="en-US" dirty="0" smtClean="0">
                <a:solidFill>
                  <a:srgbClr val="FF0000"/>
                </a:solidFill>
              </a:rPr>
              <a:t>)…</a:t>
            </a:r>
            <a:endParaRPr lang="en-US" dirty="0">
              <a:solidFill>
                <a:srgbClr val="FF0000"/>
              </a:solidFill>
            </a:endParaRPr>
          </a:p>
          <a:p>
            <a:r>
              <a:rPr lang="en-US" dirty="0">
                <a:solidFill>
                  <a:srgbClr val="FF0000"/>
                </a:solidFill>
              </a:rPr>
              <a:t>Berndt, T. J. (1999</a:t>
            </a:r>
            <a:r>
              <a:rPr lang="en-US" dirty="0" smtClean="0">
                <a:solidFill>
                  <a:srgbClr val="FF0000"/>
                </a:solidFill>
              </a:rPr>
              <a:t>)…</a:t>
            </a:r>
            <a:endParaRPr lang="en-US" dirty="0">
              <a:solidFill>
                <a:srgbClr val="FF0000"/>
              </a:solidFill>
            </a:endParaRPr>
          </a:p>
          <a:p>
            <a:endParaRPr lang="en-US" dirty="0">
              <a:solidFill>
                <a:srgbClr val="FF0000"/>
              </a:solidFill>
            </a:endParaRPr>
          </a:p>
          <a:p>
            <a:endParaRPr lang="en-US" dirty="0"/>
          </a:p>
        </p:txBody>
      </p:sp>
    </p:spTree>
    <p:extLst>
      <p:ext uri="{BB962C8B-B14F-4D97-AF65-F5344CB8AC3E}">
        <p14:creationId xmlns:p14="http://schemas.microsoft.com/office/powerpoint/2010/main" val="134222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CITATIONS: REFERNCES </a:t>
            </a:r>
            <a:endParaRPr lang="en-US" dirty="0"/>
          </a:p>
        </p:txBody>
      </p:sp>
      <p:sp>
        <p:nvSpPr>
          <p:cNvPr id="3" name="Content Placeholder 2"/>
          <p:cNvSpPr>
            <a:spLocks noGrp="1"/>
          </p:cNvSpPr>
          <p:nvPr>
            <p:ph sz="quarter" idx="1"/>
          </p:nvPr>
        </p:nvSpPr>
        <p:spPr/>
        <p:txBody>
          <a:bodyPr>
            <a:normAutofit/>
          </a:bodyPr>
          <a:lstStyle/>
          <a:p>
            <a:r>
              <a:rPr lang="en-US" b="1" dirty="0"/>
              <a:t>Two or More Works by the Same Author in the Same Year</a:t>
            </a:r>
          </a:p>
          <a:p>
            <a:r>
              <a:rPr lang="en-US" dirty="0"/>
              <a:t>If you are using more than one reference by the same author (or the same group of authors listed in the same order) published in the same year, organize them in the reference list alphabetically by the title of the article or chapter. Then assign letter suffixes to the year</a:t>
            </a:r>
            <a:r>
              <a:rPr lang="en-US" dirty="0" smtClean="0"/>
              <a:t>.</a:t>
            </a:r>
            <a:endParaRPr lang="en-US" dirty="0"/>
          </a:p>
          <a:p>
            <a:r>
              <a:rPr lang="en-US" dirty="0">
                <a:solidFill>
                  <a:srgbClr val="FF0000"/>
                </a:solidFill>
              </a:rPr>
              <a:t>Berndt, T. J. (1981</a:t>
            </a:r>
            <a:r>
              <a:rPr lang="en-US" dirty="0"/>
              <a:t>a</a:t>
            </a:r>
            <a:r>
              <a:rPr lang="en-US" dirty="0">
                <a:solidFill>
                  <a:srgbClr val="FF0000"/>
                </a:solidFill>
              </a:rPr>
              <a:t>). </a:t>
            </a:r>
            <a:r>
              <a:rPr lang="en-US" dirty="0"/>
              <a:t>A</a:t>
            </a:r>
            <a:r>
              <a:rPr lang="en-US" dirty="0">
                <a:solidFill>
                  <a:srgbClr val="FF0000"/>
                </a:solidFill>
              </a:rPr>
              <a:t>ge changes and changes over time in prosocial </a:t>
            </a:r>
            <a:r>
              <a:rPr lang="en-US" dirty="0" smtClean="0">
                <a:solidFill>
                  <a:srgbClr val="FF0000"/>
                </a:solidFill>
              </a:rPr>
              <a:t>	intentions </a:t>
            </a:r>
            <a:r>
              <a:rPr lang="en-US" dirty="0">
                <a:solidFill>
                  <a:srgbClr val="FF0000"/>
                </a:solidFill>
              </a:rPr>
              <a:t>and behavior between friends. </a:t>
            </a:r>
            <a:r>
              <a:rPr lang="en-US" i="1" dirty="0">
                <a:solidFill>
                  <a:srgbClr val="FF0000"/>
                </a:solidFill>
              </a:rPr>
              <a:t>Developmental </a:t>
            </a:r>
            <a:r>
              <a:rPr lang="en-US" i="1" dirty="0" smtClean="0">
                <a:solidFill>
                  <a:srgbClr val="FF0000"/>
                </a:solidFill>
              </a:rPr>
              <a:t>	Psychology</a:t>
            </a:r>
            <a:r>
              <a:rPr lang="en-US" i="1" dirty="0">
                <a:solidFill>
                  <a:srgbClr val="FF0000"/>
                </a:solidFill>
              </a:rPr>
              <a:t>, 17</a:t>
            </a:r>
            <a:r>
              <a:rPr lang="en-US" dirty="0">
                <a:solidFill>
                  <a:srgbClr val="FF0000"/>
                </a:solidFill>
              </a:rPr>
              <a:t>, </a:t>
            </a:r>
            <a:r>
              <a:rPr lang="en-US" dirty="0" smtClean="0">
                <a:solidFill>
                  <a:srgbClr val="FF0000"/>
                </a:solidFill>
              </a:rPr>
              <a:t>408–416</a:t>
            </a:r>
            <a:r>
              <a:rPr lang="en-US" dirty="0">
                <a:solidFill>
                  <a:srgbClr val="FF0000"/>
                </a:solidFill>
              </a:rPr>
              <a:t>.</a:t>
            </a:r>
          </a:p>
          <a:p>
            <a:r>
              <a:rPr lang="en-US" dirty="0">
                <a:solidFill>
                  <a:srgbClr val="FF0000"/>
                </a:solidFill>
              </a:rPr>
              <a:t>Berndt, T. J. (1981</a:t>
            </a:r>
            <a:r>
              <a:rPr lang="en-US" dirty="0"/>
              <a:t>b</a:t>
            </a:r>
            <a:r>
              <a:rPr lang="en-US" dirty="0">
                <a:solidFill>
                  <a:srgbClr val="FF0000"/>
                </a:solidFill>
              </a:rPr>
              <a:t>). </a:t>
            </a:r>
            <a:r>
              <a:rPr lang="en-US" dirty="0"/>
              <a:t>E</a:t>
            </a:r>
            <a:r>
              <a:rPr lang="en-US" dirty="0">
                <a:solidFill>
                  <a:srgbClr val="FF0000"/>
                </a:solidFill>
              </a:rPr>
              <a:t>ffects of friendship on prosocial intentions and </a:t>
            </a:r>
            <a:r>
              <a:rPr lang="en-US" dirty="0" smtClean="0">
                <a:solidFill>
                  <a:srgbClr val="FF0000"/>
                </a:solidFill>
              </a:rPr>
              <a:t>	behavior</a:t>
            </a:r>
            <a:r>
              <a:rPr lang="en-US" dirty="0">
                <a:solidFill>
                  <a:srgbClr val="FF0000"/>
                </a:solidFill>
              </a:rPr>
              <a:t>. </a:t>
            </a:r>
            <a:r>
              <a:rPr lang="en-US" i="1" dirty="0">
                <a:solidFill>
                  <a:srgbClr val="FF0000"/>
                </a:solidFill>
              </a:rPr>
              <a:t>Child Development, 52</a:t>
            </a:r>
            <a:r>
              <a:rPr lang="en-US" dirty="0">
                <a:solidFill>
                  <a:srgbClr val="FF0000"/>
                </a:solidFill>
              </a:rPr>
              <a:t>, </a:t>
            </a:r>
            <a:r>
              <a:rPr lang="en-US" dirty="0" smtClean="0">
                <a:solidFill>
                  <a:srgbClr val="FF0000"/>
                </a:solidFill>
              </a:rPr>
              <a:t>636</a:t>
            </a:r>
            <a:r>
              <a:rPr lang="en-US" dirty="0">
                <a:solidFill>
                  <a:srgbClr val="FF0000"/>
                </a:solidFill>
              </a:rPr>
              <a:t>–</a:t>
            </a:r>
            <a:r>
              <a:rPr lang="en-US" dirty="0" smtClean="0">
                <a:solidFill>
                  <a:srgbClr val="FF0000"/>
                </a:solidFill>
              </a:rPr>
              <a:t>643</a:t>
            </a:r>
            <a:r>
              <a:rPr lang="en-US" dirty="0">
                <a:solidFill>
                  <a:srgbClr val="FF0000"/>
                </a:solidFill>
              </a:rPr>
              <a:t>.</a:t>
            </a:r>
          </a:p>
          <a:p>
            <a:endParaRPr lang="en-US" dirty="0"/>
          </a:p>
        </p:txBody>
      </p:sp>
    </p:spTree>
    <p:extLst>
      <p:ext uri="{BB962C8B-B14F-4D97-AF65-F5344CB8AC3E}">
        <p14:creationId xmlns:p14="http://schemas.microsoft.com/office/powerpoint/2010/main" val="3258983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CITATIONS: EN DASH</a:t>
            </a:r>
            <a:endParaRPr lang="en-US" dirty="0"/>
          </a:p>
        </p:txBody>
      </p:sp>
      <p:sp>
        <p:nvSpPr>
          <p:cNvPr id="3" name="Content Placeholder 2"/>
          <p:cNvSpPr>
            <a:spLocks noGrp="1"/>
          </p:cNvSpPr>
          <p:nvPr>
            <p:ph sz="quarter" idx="1"/>
          </p:nvPr>
        </p:nvSpPr>
        <p:spPr/>
        <p:txBody>
          <a:bodyPr>
            <a:normAutofit/>
          </a:bodyPr>
          <a:lstStyle/>
          <a:p>
            <a:r>
              <a:rPr lang="en-US" dirty="0" smtClean="0"/>
              <a:t>In your reference citations, as well as in your in-text citations (when page numbers are included), use an </a:t>
            </a:r>
            <a:r>
              <a:rPr lang="en-US" b="1" dirty="0" smtClean="0"/>
              <a:t>en</a:t>
            </a:r>
            <a:r>
              <a:rPr lang="en-US" dirty="0" smtClean="0"/>
              <a:t> </a:t>
            </a:r>
            <a:r>
              <a:rPr lang="en-US" b="1" dirty="0" smtClean="0"/>
              <a:t>dash</a:t>
            </a:r>
            <a:r>
              <a:rPr lang="en-US" dirty="0" smtClean="0"/>
              <a:t> (so named because it is the length of the letter </a:t>
            </a:r>
            <a:r>
              <a:rPr lang="en-US" i="1" dirty="0" smtClean="0"/>
              <a:t>n</a:t>
            </a:r>
            <a:r>
              <a:rPr lang="en-US" dirty="0" smtClean="0"/>
              <a:t> in whatever font you are using) between the page numbers instead of the hyphen symbol on your keyboard. </a:t>
            </a:r>
          </a:p>
          <a:p>
            <a:r>
              <a:rPr lang="en-US" dirty="0" smtClean="0"/>
              <a:t>The en dash  can be found in MS Word by going to your toolbar and clicking INSERT </a:t>
            </a:r>
            <a:r>
              <a:rPr lang="en-US" dirty="0" smtClean="0">
                <a:sym typeface="Wingdings" panose="05000000000000000000" pitchFamily="2" charset="2"/>
              </a:rPr>
              <a:t></a:t>
            </a:r>
            <a:r>
              <a:rPr lang="en-US" dirty="0" smtClean="0"/>
              <a:t> SYMBOL</a:t>
            </a:r>
            <a:r>
              <a:rPr lang="en-US" dirty="0"/>
              <a:t> </a:t>
            </a:r>
            <a:r>
              <a:rPr lang="en-US" dirty="0" smtClean="0">
                <a:sym typeface="Wingdings" panose="05000000000000000000" pitchFamily="2" charset="2"/>
              </a:rPr>
              <a:t></a:t>
            </a:r>
            <a:r>
              <a:rPr lang="en-US" dirty="0" smtClean="0"/>
              <a:t> MORE SYMBOLS </a:t>
            </a:r>
            <a:r>
              <a:rPr lang="en-US" dirty="0" smtClean="0">
                <a:sym typeface="Wingdings" panose="05000000000000000000" pitchFamily="2" charset="2"/>
              </a:rPr>
              <a:t> SPECIAL CHRACTERS  EN DASH </a:t>
            </a:r>
          </a:p>
          <a:p>
            <a:r>
              <a:rPr lang="en-US" dirty="0" smtClean="0">
                <a:sym typeface="Wingdings" panose="05000000000000000000" pitchFamily="2" charset="2"/>
              </a:rPr>
              <a:t>This is not to be confused with </a:t>
            </a:r>
            <a:r>
              <a:rPr lang="en-US" dirty="0" err="1" smtClean="0">
                <a:sym typeface="Wingdings" panose="05000000000000000000" pitchFamily="2" charset="2"/>
              </a:rPr>
              <a:t>em</a:t>
            </a:r>
            <a:r>
              <a:rPr lang="en-US" dirty="0" smtClean="0">
                <a:sym typeface="Wingdings" panose="05000000000000000000" pitchFamily="2" charset="2"/>
              </a:rPr>
              <a:t> dash, which is longer (the length of an </a:t>
            </a:r>
            <a:r>
              <a:rPr lang="en-US" i="1" dirty="0" smtClean="0">
                <a:sym typeface="Wingdings" panose="05000000000000000000" pitchFamily="2" charset="2"/>
              </a:rPr>
              <a:t>m</a:t>
            </a:r>
            <a:r>
              <a:rPr lang="en-US" dirty="0" smtClean="0">
                <a:sym typeface="Wingdings" panose="05000000000000000000" pitchFamily="2" charset="2"/>
              </a:rPr>
              <a:t> as opposed to an </a:t>
            </a:r>
            <a:r>
              <a:rPr lang="en-US" i="1" dirty="0" smtClean="0">
                <a:sym typeface="Wingdings" panose="05000000000000000000" pitchFamily="2" charset="2"/>
              </a:rPr>
              <a:t>n</a:t>
            </a:r>
            <a:r>
              <a:rPr lang="en-US" dirty="0" smtClean="0">
                <a:sym typeface="Wingdings" panose="05000000000000000000" pitchFamily="2" charset="2"/>
              </a:rPr>
              <a:t>)</a:t>
            </a:r>
          </a:p>
        </p:txBody>
      </p:sp>
    </p:spTree>
    <p:extLst>
      <p:ext uri="{BB962C8B-B14F-4D97-AF65-F5344CB8AC3E}">
        <p14:creationId xmlns:p14="http://schemas.microsoft.com/office/powerpoint/2010/main" val="133761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sz="2800" dirty="0"/>
              <a:t>A Work by One Author</a:t>
            </a:r>
          </a:p>
        </p:txBody>
      </p:sp>
      <p:sp>
        <p:nvSpPr>
          <p:cNvPr id="3" name="Text Placeholder 2"/>
          <p:cNvSpPr>
            <a:spLocks noGrp="1"/>
          </p:cNvSpPr>
          <p:nvPr>
            <p:ph type="body" sz="half" idx="3"/>
          </p:nvPr>
        </p:nvSpPr>
        <p:spPr/>
        <p:txBody>
          <a:bodyPr/>
          <a:lstStyle/>
          <a:p>
            <a:pPr algn="ctr"/>
            <a:r>
              <a:rPr lang="en-US" sz="2800" dirty="0"/>
              <a:t>A Work by Two Authors</a:t>
            </a:r>
          </a:p>
        </p:txBody>
      </p:sp>
      <p:sp>
        <p:nvSpPr>
          <p:cNvPr id="4" name="Content Placeholder 3"/>
          <p:cNvSpPr>
            <a:spLocks noGrp="1"/>
          </p:cNvSpPr>
          <p:nvPr>
            <p:ph sz="quarter" idx="2"/>
          </p:nvPr>
        </p:nvSpPr>
        <p:spPr/>
        <p:txBody>
          <a:bodyPr>
            <a:normAutofit lnSpcReduction="10000"/>
          </a:bodyPr>
          <a:lstStyle/>
          <a:p>
            <a:r>
              <a:rPr lang="en-US" dirty="0" smtClean="0"/>
              <a:t>Parenthetical citations include the author’s last name, a comma followed by a single space, and the year of publication:</a:t>
            </a:r>
            <a:endParaRPr lang="en-US" b="1" dirty="0"/>
          </a:p>
          <a:p>
            <a:r>
              <a:rPr lang="en-US" dirty="0" smtClean="0">
                <a:solidFill>
                  <a:srgbClr val="FF0000"/>
                </a:solidFill>
              </a:rPr>
              <a:t>(Stewart, 1998)</a:t>
            </a:r>
          </a:p>
          <a:p>
            <a:r>
              <a:rPr lang="en-US" dirty="0" smtClean="0"/>
              <a:t>Use of the author’s name as a signal phrase should be followed by the year in parentheses:</a:t>
            </a:r>
          </a:p>
          <a:p>
            <a:r>
              <a:rPr lang="en-US" dirty="0" smtClean="0">
                <a:solidFill>
                  <a:srgbClr val="FF0000"/>
                </a:solidFill>
              </a:rPr>
              <a:t>Stewart (1998) hypothesized…</a:t>
            </a:r>
            <a:endParaRPr lang="en-US" dirty="0">
              <a:solidFill>
                <a:srgbClr val="FF0000"/>
              </a:solidFill>
            </a:endParaRPr>
          </a:p>
        </p:txBody>
      </p:sp>
      <p:sp>
        <p:nvSpPr>
          <p:cNvPr id="5" name="Content Placeholder 4"/>
          <p:cNvSpPr>
            <a:spLocks noGrp="1"/>
          </p:cNvSpPr>
          <p:nvPr>
            <p:ph sz="quarter" idx="4"/>
          </p:nvPr>
        </p:nvSpPr>
        <p:spPr/>
        <p:txBody>
          <a:bodyPr>
            <a:normAutofit fontScale="92500" lnSpcReduction="10000"/>
          </a:bodyPr>
          <a:lstStyle/>
          <a:p>
            <a:r>
              <a:rPr lang="en-US" dirty="0"/>
              <a:t>Name both authors in the signal phrase or </a:t>
            </a:r>
            <a:r>
              <a:rPr lang="en-US" dirty="0" smtClean="0"/>
              <a:t>parenthetically </a:t>
            </a:r>
            <a:r>
              <a:rPr lang="en-US" dirty="0"/>
              <a:t>each time you cite the work. Use the word "and" between the authors' names </a:t>
            </a:r>
            <a:r>
              <a:rPr lang="en-US" dirty="0" smtClean="0"/>
              <a:t>used as a signal phrase:</a:t>
            </a:r>
            <a:endParaRPr lang="en-US" dirty="0"/>
          </a:p>
          <a:p>
            <a:r>
              <a:rPr lang="en-US" dirty="0">
                <a:solidFill>
                  <a:srgbClr val="FF0000"/>
                </a:solidFill>
              </a:rPr>
              <a:t>Research by Kirsner and Pittman (2014) supports</a:t>
            </a:r>
            <a:r>
              <a:rPr lang="en-US" dirty="0" smtClean="0">
                <a:solidFill>
                  <a:srgbClr val="FF0000"/>
                </a:solidFill>
              </a:rPr>
              <a:t>...</a:t>
            </a:r>
          </a:p>
          <a:p>
            <a:r>
              <a:rPr lang="en-US" dirty="0" smtClean="0"/>
              <a:t>Use </a:t>
            </a:r>
            <a:r>
              <a:rPr lang="en-US" dirty="0"/>
              <a:t>the ampersand </a:t>
            </a:r>
            <a:r>
              <a:rPr lang="en-US" dirty="0" smtClean="0"/>
              <a:t>inside parentheses:</a:t>
            </a:r>
            <a:endParaRPr lang="en-US" dirty="0">
              <a:solidFill>
                <a:srgbClr val="FF0000"/>
              </a:solidFill>
            </a:endParaRPr>
          </a:p>
          <a:p>
            <a:r>
              <a:rPr lang="en-US" dirty="0">
                <a:solidFill>
                  <a:srgbClr val="FF0000"/>
                </a:solidFill>
              </a:rPr>
              <a:t>(Kirsner &amp; Pittman, 2014)</a:t>
            </a:r>
          </a:p>
          <a:p>
            <a:endParaRPr lang="en-US" dirty="0"/>
          </a:p>
        </p:txBody>
      </p:sp>
      <p:sp>
        <p:nvSpPr>
          <p:cNvPr id="6" name="Title 5"/>
          <p:cNvSpPr>
            <a:spLocks noGrp="1"/>
          </p:cNvSpPr>
          <p:nvPr>
            <p:ph type="title"/>
          </p:nvPr>
        </p:nvSpPr>
        <p:spPr/>
        <p:txBody>
          <a:bodyPr/>
          <a:lstStyle/>
          <a:p>
            <a:r>
              <a:rPr lang="en-US" dirty="0"/>
              <a:t>APA CITATIONS: IN TEXT </a:t>
            </a:r>
          </a:p>
        </p:txBody>
      </p:sp>
    </p:spTree>
    <p:extLst>
      <p:ext uri="{BB962C8B-B14F-4D97-AF65-F5344CB8AC3E}">
        <p14:creationId xmlns:p14="http://schemas.microsoft.com/office/powerpoint/2010/main" val="410814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sz="2400" dirty="0"/>
              <a:t>A Work by Three to Five Authors</a:t>
            </a:r>
          </a:p>
        </p:txBody>
      </p:sp>
      <p:sp>
        <p:nvSpPr>
          <p:cNvPr id="3" name="Text Placeholder 2"/>
          <p:cNvSpPr>
            <a:spLocks noGrp="1"/>
          </p:cNvSpPr>
          <p:nvPr>
            <p:ph type="body" sz="half" idx="3"/>
          </p:nvPr>
        </p:nvSpPr>
        <p:spPr/>
        <p:txBody>
          <a:bodyPr/>
          <a:lstStyle/>
          <a:p>
            <a:pPr algn="ctr"/>
            <a:r>
              <a:rPr lang="en-US" sz="2400" dirty="0"/>
              <a:t>Six or More Authors</a:t>
            </a:r>
          </a:p>
        </p:txBody>
      </p:sp>
      <p:sp>
        <p:nvSpPr>
          <p:cNvPr id="4" name="Content Placeholder 3"/>
          <p:cNvSpPr>
            <a:spLocks noGrp="1"/>
          </p:cNvSpPr>
          <p:nvPr>
            <p:ph sz="quarter" idx="2"/>
          </p:nvPr>
        </p:nvSpPr>
        <p:spPr/>
        <p:txBody>
          <a:bodyPr>
            <a:normAutofit fontScale="70000" lnSpcReduction="20000"/>
          </a:bodyPr>
          <a:lstStyle/>
          <a:p>
            <a:r>
              <a:rPr lang="en-US" dirty="0"/>
              <a:t>List all the authors in the signal phrase or in parentheses the first time you cite the source. Use the word </a:t>
            </a:r>
            <a:r>
              <a:rPr lang="en-US" i="1" dirty="0" smtClean="0"/>
              <a:t>and</a:t>
            </a:r>
            <a:r>
              <a:rPr lang="en-US" dirty="0" smtClean="0"/>
              <a:t> before the last author within </a:t>
            </a:r>
            <a:r>
              <a:rPr lang="en-US" dirty="0"/>
              <a:t>the </a:t>
            </a:r>
            <a:r>
              <a:rPr lang="en-US" dirty="0" smtClean="0"/>
              <a:t>signal phrase: </a:t>
            </a:r>
          </a:p>
          <a:p>
            <a:pPr marL="280988" indent="0">
              <a:buNone/>
            </a:pPr>
            <a:r>
              <a:rPr lang="en-US" dirty="0" err="1">
                <a:solidFill>
                  <a:srgbClr val="FF0000"/>
                </a:solidFill>
              </a:rPr>
              <a:t>Kernis</a:t>
            </a:r>
            <a:r>
              <a:rPr lang="en-US" dirty="0">
                <a:solidFill>
                  <a:srgbClr val="FF0000"/>
                </a:solidFill>
              </a:rPr>
              <a:t>, Cornell, Sun, Berry, and Harlow (1993) found support…</a:t>
            </a:r>
          </a:p>
          <a:p>
            <a:r>
              <a:rPr lang="en-US" dirty="0" smtClean="0"/>
              <a:t>Use </a:t>
            </a:r>
            <a:r>
              <a:rPr lang="en-US" dirty="0"/>
              <a:t>the ampersand </a:t>
            </a:r>
            <a:r>
              <a:rPr lang="en-US" dirty="0" smtClean="0"/>
              <a:t>before </a:t>
            </a:r>
            <a:r>
              <a:rPr lang="en-US" dirty="0"/>
              <a:t>the last </a:t>
            </a:r>
            <a:r>
              <a:rPr lang="en-US" dirty="0" smtClean="0"/>
              <a:t>author in parentheses:</a:t>
            </a:r>
            <a:endParaRPr lang="en-US" dirty="0"/>
          </a:p>
          <a:p>
            <a:pPr marL="280988" indent="0">
              <a:buNone/>
            </a:pPr>
            <a:r>
              <a:rPr lang="en-US" dirty="0" smtClean="0">
                <a:solidFill>
                  <a:srgbClr val="FF0000"/>
                </a:solidFill>
              </a:rPr>
              <a:t>(</a:t>
            </a:r>
            <a:r>
              <a:rPr lang="en-US" dirty="0" err="1">
                <a:solidFill>
                  <a:srgbClr val="FF0000"/>
                </a:solidFill>
              </a:rPr>
              <a:t>Kernis</a:t>
            </a:r>
            <a:r>
              <a:rPr lang="en-US" dirty="0">
                <a:solidFill>
                  <a:srgbClr val="FF0000"/>
                </a:solidFill>
              </a:rPr>
              <a:t>, Cornell, Sun, Berry, &amp; Harlow, 1993</a:t>
            </a:r>
            <a:r>
              <a:rPr lang="en-US" dirty="0" smtClean="0">
                <a:solidFill>
                  <a:srgbClr val="FF0000"/>
                </a:solidFill>
              </a:rPr>
              <a:t>)</a:t>
            </a:r>
          </a:p>
          <a:p>
            <a:r>
              <a:rPr lang="en-US" dirty="0" smtClean="0"/>
              <a:t>In remaining citations, </a:t>
            </a:r>
            <a:r>
              <a:rPr lang="en-US" dirty="0"/>
              <a:t>only use the first author's last name followed by </a:t>
            </a:r>
            <a:r>
              <a:rPr lang="en-US" i="1" dirty="0" smtClean="0"/>
              <a:t>et </a:t>
            </a:r>
            <a:r>
              <a:rPr lang="en-US" i="1" dirty="0"/>
              <a:t>al</a:t>
            </a:r>
            <a:r>
              <a:rPr lang="en-US" i="1" dirty="0" smtClean="0"/>
              <a:t>.</a:t>
            </a:r>
            <a:r>
              <a:rPr lang="en-US" dirty="0" smtClean="0"/>
              <a:t>, whether </a:t>
            </a:r>
            <a:r>
              <a:rPr lang="en-US" dirty="0"/>
              <a:t>in the signal phrase or in </a:t>
            </a:r>
            <a:r>
              <a:rPr lang="en-US" dirty="0" smtClean="0"/>
              <a:t>parentheses:</a:t>
            </a:r>
            <a:endParaRPr lang="en-US" dirty="0"/>
          </a:p>
          <a:p>
            <a:pPr marL="280988" indent="0">
              <a:buNone/>
            </a:pPr>
            <a:r>
              <a:rPr lang="en-US" dirty="0" err="1" smtClean="0">
                <a:solidFill>
                  <a:srgbClr val="FF0000"/>
                </a:solidFill>
              </a:rPr>
              <a:t>Kernis</a:t>
            </a:r>
            <a:r>
              <a:rPr lang="en-US" dirty="0" smtClean="0">
                <a:solidFill>
                  <a:srgbClr val="FF0000"/>
                </a:solidFill>
              </a:rPr>
              <a:t> et al. (1993)</a:t>
            </a:r>
          </a:p>
          <a:p>
            <a:pPr marL="280988" indent="0">
              <a:buNone/>
            </a:pPr>
            <a:r>
              <a:rPr lang="en-US" dirty="0" smtClean="0">
                <a:solidFill>
                  <a:srgbClr val="FF0000"/>
                </a:solidFill>
              </a:rPr>
              <a:t>(</a:t>
            </a:r>
            <a:r>
              <a:rPr lang="en-US" dirty="0" err="1" smtClean="0">
                <a:solidFill>
                  <a:srgbClr val="FF0000"/>
                </a:solidFill>
              </a:rPr>
              <a:t>Kernis</a:t>
            </a:r>
            <a:r>
              <a:rPr lang="en-US" dirty="0" smtClean="0">
                <a:solidFill>
                  <a:srgbClr val="FF0000"/>
                </a:solidFill>
              </a:rPr>
              <a:t> </a:t>
            </a:r>
            <a:r>
              <a:rPr lang="en-US" dirty="0">
                <a:solidFill>
                  <a:srgbClr val="FF0000"/>
                </a:solidFill>
              </a:rPr>
              <a:t>et al., 1993)</a:t>
            </a:r>
          </a:p>
          <a:p>
            <a:endParaRPr lang="en-US" dirty="0"/>
          </a:p>
        </p:txBody>
      </p:sp>
      <p:sp>
        <p:nvSpPr>
          <p:cNvPr id="5" name="Content Placeholder 4"/>
          <p:cNvSpPr>
            <a:spLocks noGrp="1"/>
          </p:cNvSpPr>
          <p:nvPr>
            <p:ph sz="quarter" idx="4"/>
          </p:nvPr>
        </p:nvSpPr>
        <p:spPr/>
        <p:txBody>
          <a:bodyPr/>
          <a:lstStyle/>
          <a:p>
            <a:r>
              <a:rPr lang="en-US" dirty="0" smtClean="0"/>
              <a:t>Use </a:t>
            </a:r>
            <a:r>
              <a:rPr lang="en-US" dirty="0"/>
              <a:t>the first author's name followed by </a:t>
            </a:r>
            <a:r>
              <a:rPr lang="en-US" i="1" dirty="0"/>
              <a:t>et al. </a:t>
            </a:r>
            <a:r>
              <a:rPr lang="en-US" dirty="0"/>
              <a:t>in the signal phrase or in </a:t>
            </a:r>
            <a:r>
              <a:rPr lang="en-US" dirty="0" smtClean="0"/>
              <a:t>parentheses:</a:t>
            </a:r>
            <a:endParaRPr lang="en-US" dirty="0"/>
          </a:p>
          <a:p>
            <a:r>
              <a:rPr lang="en-US" dirty="0" smtClean="0">
                <a:solidFill>
                  <a:srgbClr val="FF0000"/>
                </a:solidFill>
              </a:rPr>
              <a:t>Ross </a:t>
            </a:r>
            <a:r>
              <a:rPr lang="en-US" dirty="0">
                <a:solidFill>
                  <a:srgbClr val="FF0000"/>
                </a:solidFill>
              </a:rPr>
              <a:t>et al. (</a:t>
            </a:r>
            <a:r>
              <a:rPr lang="en-US" dirty="0" smtClean="0">
                <a:solidFill>
                  <a:srgbClr val="FF0000"/>
                </a:solidFill>
              </a:rPr>
              <a:t>2010) </a:t>
            </a:r>
            <a:r>
              <a:rPr lang="en-US" dirty="0">
                <a:solidFill>
                  <a:srgbClr val="FF0000"/>
                </a:solidFill>
              </a:rPr>
              <a:t>argued...</a:t>
            </a:r>
          </a:p>
          <a:p>
            <a:r>
              <a:rPr lang="en-US" dirty="0" smtClean="0">
                <a:solidFill>
                  <a:srgbClr val="FF0000"/>
                </a:solidFill>
              </a:rPr>
              <a:t>(Ross </a:t>
            </a:r>
            <a:r>
              <a:rPr lang="en-US" dirty="0">
                <a:solidFill>
                  <a:srgbClr val="FF0000"/>
                </a:solidFill>
              </a:rPr>
              <a:t>et al., </a:t>
            </a:r>
            <a:r>
              <a:rPr lang="en-US" dirty="0" smtClean="0">
                <a:solidFill>
                  <a:srgbClr val="FF0000"/>
                </a:solidFill>
              </a:rPr>
              <a:t>2010)</a:t>
            </a:r>
            <a:endParaRPr lang="en-US" dirty="0">
              <a:solidFill>
                <a:srgbClr val="FF0000"/>
              </a:solidFill>
            </a:endParaRPr>
          </a:p>
          <a:p>
            <a:endParaRPr lang="en-US" dirty="0"/>
          </a:p>
        </p:txBody>
      </p:sp>
      <p:sp>
        <p:nvSpPr>
          <p:cNvPr id="6" name="Title 5"/>
          <p:cNvSpPr>
            <a:spLocks noGrp="1"/>
          </p:cNvSpPr>
          <p:nvPr>
            <p:ph type="title"/>
          </p:nvPr>
        </p:nvSpPr>
        <p:spPr/>
        <p:txBody>
          <a:bodyPr/>
          <a:lstStyle/>
          <a:p>
            <a:r>
              <a:rPr lang="en-US" dirty="0" smtClean="0"/>
              <a:t>APA CITATIONS: IN TEXT </a:t>
            </a:r>
            <a:endParaRPr lang="en-US" dirty="0"/>
          </a:p>
        </p:txBody>
      </p:sp>
    </p:spTree>
    <p:extLst>
      <p:ext uri="{BB962C8B-B14F-4D97-AF65-F5344CB8AC3E}">
        <p14:creationId xmlns:p14="http://schemas.microsoft.com/office/powerpoint/2010/main" val="277454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sz="2800" dirty="0"/>
              <a:t>Unknown Author</a:t>
            </a:r>
          </a:p>
        </p:txBody>
      </p:sp>
      <p:sp>
        <p:nvSpPr>
          <p:cNvPr id="5" name="Text Placeholder 4"/>
          <p:cNvSpPr>
            <a:spLocks noGrp="1"/>
          </p:cNvSpPr>
          <p:nvPr>
            <p:ph type="body" sz="half" idx="3"/>
          </p:nvPr>
        </p:nvSpPr>
        <p:spPr/>
        <p:txBody>
          <a:bodyPr/>
          <a:lstStyle/>
          <a:p>
            <a:pPr algn="ctr"/>
            <a:r>
              <a:rPr lang="en-US" sz="2800" dirty="0"/>
              <a:t>Organization as an Author</a:t>
            </a:r>
          </a:p>
        </p:txBody>
      </p:sp>
      <p:sp>
        <p:nvSpPr>
          <p:cNvPr id="3" name="Content Placeholder 2"/>
          <p:cNvSpPr>
            <a:spLocks noGrp="1"/>
          </p:cNvSpPr>
          <p:nvPr>
            <p:ph sz="quarter" idx="2"/>
          </p:nvPr>
        </p:nvSpPr>
        <p:spPr/>
        <p:txBody>
          <a:bodyPr>
            <a:normAutofit fontScale="85000" lnSpcReduction="10000"/>
          </a:bodyPr>
          <a:lstStyle/>
          <a:p>
            <a:r>
              <a:rPr lang="en-US" dirty="0" smtClean="0"/>
              <a:t>If </a:t>
            </a:r>
            <a:r>
              <a:rPr lang="en-US" dirty="0"/>
              <a:t>the work does not have an author, cite the source by its title in the signal phrase or use the first word or two in the parentheses. Titles of </a:t>
            </a:r>
            <a:r>
              <a:rPr lang="en-US" dirty="0" smtClean="0"/>
              <a:t>books, periodicals, </a:t>
            </a:r>
            <a:r>
              <a:rPr lang="en-US" dirty="0"/>
              <a:t>and reports are </a:t>
            </a:r>
            <a:r>
              <a:rPr lang="en-US" dirty="0" smtClean="0"/>
              <a:t>italicized; </a:t>
            </a:r>
            <a:r>
              <a:rPr lang="en-US" dirty="0"/>
              <a:t>titles of articles, chapters, and web pages are in quotation marks.</a:t>
            </a:r>
          </a:p>
          <a:p>
            <a:r>
              <a:rPr lang="en-US" dirty="0">
                <a:solidFill>
                  <a:srgbClr val="FF0000"/>
                </a:solidFill>
              </a:rPr>
              <a:t>A similar study was </a:t>
            </a:r>
            <a:r>
              <a:rPr lang="en-US" dirty="0" smtClean="0">
                <a:solidFill>
                  <a:srgbClr val="FF0000"/>
                </a:solidFill>
              </a:rPr>
              <a:t>conducted with students </a:t>
            </a:r>
            <a:r>
              <a:rPr lang="en-US" dirty="0">
                <a:solidFill>
                  <a:srgbClr val="FF0000"/>
                </a:solidFill>
              </a:rPr>
              <a:t>learning to format research papers ("Using APA," 2001).</a:t>
            </a:r>
          </a:p>
          <a:p>
            <a:endParaRPr lang="en-US" dirty="0"/>
          </a:p>
        </p:txBody>
      </p:sp>
      <p:sp>
        <p:nvSpPr>
          <p:cNvPr id="6" name="Content Placeholder 5"/>
          <p:cNvSpPr>
            <a:spLocks noGrp="1"/>
          </p:cNvSpPr>
          <p:nvPr>
            <p:ph sz="quarter" idx="4"/>
          </p:nvPr>
        </p:nvSpPr>
        <p:spPr>
          <a:xfrm>
            <a:off x="6392674" y="2364118"/>
            <a:ext cx="5384800" cy="4032934"/>
          </a:xfrm>
        </p:spPr>
        <p:txBody>
          <a:bodyPr>
            <a:normAutofit fontScale="70000" lnSpcReduction="20000"/>
          </a:bodyPr>
          <a:lstStyle/>
          <a:p>
            <a:r>
              <a:rPr lang="en-US" sz="2900" dirty="0"/>
              <a:t>If the author is an organization or a government agency, mention the organization in the signal phrase or in the parenthetical citation the first time you cite the source</a:t>
            </a:r>
            <a:r>
              <a:rPr lang="en-US" sz="2900" dirty="0" smtClean="0"/>
              <a:t>.</a:t>
            </a:r>
          </a:p>
          <a:p>
            <a:r>
              <a:rPr lang="en-US" sz="2900" dirty="0">
                <a:solidFill>
                  <a:srgbClr val="FF0000"/>
                </a:solidFill>
              </a:rPr>
              <a:t>According to the American Psychological Association (2000</a:t>
            </a:r>
            <a:r>
              <a:rPr lang="en-US" sz="2900" dirty="0" smtClean="0">
                <a:solidFill>
                  <a:srgbClr val="FF0000"/>
                </a:solidFill>
              </a:rPr>
              <a:t>),...</a:t>
            </a:r>
          </a:p>
          <a:p>
            <a:r>
              <a:rPr lang="en-US" sz="2900" dirty="0"/>
              <a:t>If the organization has a well-known abbreviation, include the abbreviation in brackets the first time the source is cited and then use only the abbreviation in later </a:t>
            </a:r>
            <a:r>
              <a:rPr lang="en-US" sz="2900" dirty="0" smtClean="0"/>
              <a:t>citations</a:t>
            </a:r>
          </a:p>
          <a:p>
            <a:r>
              <a:rPr lang="en-US" sz="2900" dirty="0"/>
              <a:t>First citation: </a:t>
            </a:r>
            <a:r>
              <a:rPr lang="en-US" sz="2900" dirty="0">
                <a:solidFill>
                  <a:srgbClr val="FF0000"/>
                </a:solidFill>
              </a:rPr>
              <a:t>(Mothers Against Drunk Driving [MADD], 2000)</a:t>
            </a:r>
          </a:p>
          <a:p>
            <a:r>
              <a:rPr lang="en-US" sz="2900" dirty="0"/>
              <a:t>Second citation: </a:t>
            </a:r>
            <a:r>
              <a:rPr lang="en-US" sz="2900" dirty="0">
                <a:solidFill>
                  <a:srgbClr val="FF0000"/>
                </a:solidFill>
              </a:rPr>
              <a:t>(MADD, 2000)</a:t>
            </a:r>
          </a:p>
          <a:p>
            <a:endParaRPr lang="en-US" dirty="0">
              <a:solidFill>
                <a:srgbClr val="FF0000"/>
              </a:solidFill>
            </a:endParaRPr>
          </a:p>
        </p:txBody>
      </p:sp>
      <p:sp>
        <p:nvSpPr>
          <p:cNvPr id="2" name="Title 1"/>
          <p:cNvSpPr>
            <a:spLocks noGrp="1"/>
          </p:cNvSpPr>
          <p:nvPr>
            <p:ph type="title"/>
          </p:nvPr>
        </p:nvSpPr>
        <p:spPr/>
        <p:txBody>
          <a:bodyPr/>
          <a:lstStyle/>
          <a:p>
            <a:r>
              <a:rPr lang="en-US" dirty="0" smtClean="0"/>
              <a:t>APA CITATIONS: IN TEXT </a:t>
            </a:r>
            <a:endParaRPr lang="en-US" dirty="0"/>
          </a:p>
        </p:txBody>
      </p:sp>
    </p:spTree>
    <p:extLst>
      <p:ext uri="{BB962C8B-B14F-4D97-AF65-F5344CB8AC3E}">
        <p14:creationId xmlns:p14="http://schemas.microsoft.com/office/powerpoint/2010/main" val="138157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sz="2800" dirty="0"/>
              <a:t>Two or More Works in the Same Parentheses</a:t>
            </a:r>
          </a:p>
        </p:txBody>
      </p:sp>
      <p:sp>
        <p:nvSpPr>
          <p:cNvPr id="3" name="Text Placeholder 2"/>
          <p:cNvSpPr>
            <a:spLocks noGrp="1"/>
          </p:cNvSpPr>
          <p:nvPr>
            <p:ph type="body" sz="half" idx="3"/>
          </p:nvPr>
        </p:nvSpPr>
        <p:spPr/>
        <p:txBody>
          <a:bodyPr/>
          <a:lstStyle/>
          <a:p>
            <a:pPr algn="ctr"/>
            <a:r>
              <a:rPr lang="en-US" sz="2800" dirty="0"/>
              <a:t>Authors With the Same Last Name</a:t>
            </a:r>
          </a:p>
        </p:txBody>
      </p:sp>
      <p:sp>
        <p:nvSpPr>
          <p:cNvPr id="4" name="Content Placeholder 3"/>
          <p:cNvSpPr>
            <a:spLocks noGrp="1"/>
          </p:cNvSpPr>
          <p:nvPr>
            <p:ph sz="quarter" idx="2"/>
          </p:nvPr>
        </p:nvSpPr>
        <p:spPr/>
        <p:txBody>
          <a:bodyPr>
            <a:normAutofit fontScale="92500"/>
          </a:bodyPr>
          <a:lstStyle/>
          <a:p>
            <a:r>
              <a:rPr lang="en-US" dirty="0"/>
              <a:t>When your parenthetical citation includes two or more works, order them </a:t>
            </a:r>
            <a:r>
              <a:rPr lang="en-US" dirty="0" smtClean="0"/>
              <a:t>in the same order in which they </a:t>
            </a:r>
            <a:r>
              <a:rPr lang="en-US" dirty="0"/>
              <a:t>appear in the reference </a:t>
            </a:r>
            <a:r>
              <a:rPr lang="en-US" dirty="0" smtClean="0"/>
              <a:t>list (alphabetically by first author), </a:t>
            </a:r>
            <a:r>
              <a:rPr lang="en-US" dirty="0"/>
              <a:t>separated by a semi-colon</a:t>
            </a:r>
            <a:r>
              <a:rPr lang="en-US" dirty="0" smtClean="0"/>
              <a:t>.</a:t>
            </a:r>
          </a:p>
          <a:p>
            <a:r>
              <a:rPr lang="en-US" dirty="0">
                <a:solidFill>
                  <a:srgbClr val="FF0000"/>
                </a:solidFill>
              </a:rPr>
              <a:t>(Berndt, 2002; Harlow, 1983</a:t>
            </a:r>
            <a:r>
              <a:rPr lang="en-US" dirty="0" smtClean="0">
                <a:solidFill>
                  <a:srgbClr val="FF0000"/>
                </a:solidFill>
              </a:rPr>
              <a:t>)</a:t>
            </a:r>
          </a:p>
          <a:p>
            <a:r>
              <a:rPr lang="en-US" dirty="0" smtClean="0">
                <a:solidFill>
                  <a:srgbClr val="FF0000"/>
                </a:solidFill>
              </a:rPr>
              <a:t>Berndt (2002) and Harlow (1983) both discovered…</a:t>
            </a:r>
            <a:endParaRPr lang="en-US" dirty="0">
              <a:solidFill>
                <a:srgbClr val="FF0000"/>
              </a:solidFill>
            </a:endParaRPr>
          </a:p>
        </p:txBody>
      </p:sp>
      <p:sp>
        <p:nvSpPr>
          <p:cNvPr id="5" name="Content Placeholder 4"/>
          <p:cNvSpPr>
            <a:spLocks noGrp="1"/>
          </p:cNvSpPr>
          <p:nvPr>
            <p:ph sz="quarter" idx="4"/>
          </p:nvPr>
        </p:nvSpPr>
        <p:spPr/>
        <p:txBody>
          <a:bodyPr/>
          <a:lstStyle/>
          <a:p>
            <a:r>
              <a:rPr lang="en-US" dirty="0" smtClean="0"/>
              <a:t>To </a:t>
            </a:r>
            <a:r>
              <a:rPr lang="en-US" dirty="0"/>
              <a:t>prevent confusion, </a:t>
            </a:r>
            <a:r>
              <a:rPr lang="en-US" dirty="0" smtClean="0"/>
              <a:t>include first initials before the names of authors with the same last name.</a:t>
            </a:r>
            <a:endParaRPr lang="en-US" dirty="0"/>
          </a:p>
          <a:p>
            <a:r>
              <a:rPr lang="en-US" dirty="0">
                <a:solidFill>
                  <a:srgbClr val="FF0000"/>
                </a:solidFill>
              </a:rPr>
              <a:t>(E. Johnson, 2001; L. Johnson, 1998)</a:t>
            </a:r>
          </a:p>
          <a:p>
            <a:endParaRPr lang="en-US" dirty="0">
              <a:solidFill>
                <a:srgbClr val="FF0000"/>
              </a:solidFill>
            </a:endParaRPr>
          </a:p>
        </p:txBody>
      </p:sp>
      <p:sp>
        <p:nvSpPr>
          <p:cNvPr id="6" name="Title 5"/>
          <p:cNvSpPr>
            <a:spLocks noGrp="1"/>
          </p:cNvSpPr>
          <p:nvPr>
            <p:ph type="title"/>
          </p:nvPr>
        </p:nvSpPr>
        <p:spPr/>
        <p:txBody>
          <a:bodyPr/>
          <a:lstStyle/>
          <a:p>
            <a:r>
              <a:rPr lang="en-US" dirty="0" smtClean="0"/>
              <a:t>APA CITATIONS: IN TEXT </a:t>
            </a:r>
            <a:endParaRPr lang="en-US" dirty="0"/>
          </a:p>
        </p:txBody>
      </p:sp>
    </p:spTree>
    <p:extLst>
      <p:ext uri="{BB962C8B-B14F-4D97-AF65-F5344CB8AC3E}">
        <p14:creationId xmlns:p14="http://schemas.microsoft.com/office/powerpoint/2010/main" val="342581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a:t>Two or More Works by the Same Author in the Same Year</a:t>
            </a:r>
          </a:p>
        </p:txBody>
      </p:sp>
      <p:sp>
        <p:nvSpPr>
          <p:cNvPr id="3" name="Text Placeholder 2"/>
          <p:cNvSpPr>
            <a:spLocks noGrp="1"/>
          </p:cNvSpPr>
          <p:nvPr>
            <p:ph type="body" sz="half" idx="3"/>
          </p:nvPr>
        </p:nvSpPr>
        <p:spPr/>
        <p:txBody>
          <a:bodyPr/>
          <a:lstStyle/>
          <a:p>
            <a:pPr algn="ctr"/>
            <a:r>
              <a:rPr lang="en-US" sz="2800" dirty="0"/>
              <a:t>Electronic </a:t>
            </a:r>
            <a:r>
              <a:rPr lang="en-US" sz="2800" dirty="0" smtClean="0"/>
              <a:t>Sources</a:t>
            </a:r>
            <a:endParaRPr lang="en-US" sz="2800" dirty="0"/>
          </a:p>
        </p:txBody>
      </p:sp>
      <p:sp>
        <p:nvSpPr>
          <p:cNvPr id="4" name="Content Placeholder 3"/>
          <p:cNvSpPr>
            <a:spLocks noGrp="1"/>
          </p:cNvSpPr>
          <p:nvPr>
            <p:ph sz="quarter" idx="2"/>
          </p:nvPr>
        </p:nvSpPr>
        <p:spPr/>
        <p:txBody>
          <a:bodyPr>
            <a:normAutofit fontScale="92500" lnSpcReduction="20000"/>
          </a:bodyPr>
          <a:lstStyle/>
          <a:p>
            <a:r>
              <a:rPr lang="en-US" dirty="0" smtClean="0"/>
              <a:t>If </a:t>
            </a:r>
            <a:r>
              <a:rPr lang="en-US" dirty="0"/>
              <a:t>you have two sources by the same author in the same year, </a:t>
            </a:r>
            <a:r>
              <a:rPr lang="en-US" dirty="0" smtClean="0"/>
              <a:t>add lower-case </a:t>
            </a:r>
            <a:r>
              <a:rPr lang="en-US" dirty="0"/>
              <a:t>letters (a, b, c) </a:t>
            </a:r>
            <a:r>
              <a:rPr lang="en-US" dirty="0" smtClean="0"/>
              <a:t>after the </a:t>
            </a:r>
            <a:r>
              <a:rPr lang="en-US" dirty="0"/>
              <a:t>year to order the entries in the reference list. Use the lower-case letters with the year in the in-text citation.</a:t>
            </a:r>
          </a:p>
          <a:p>
            <a:r>
              <a:rPr lang="en-US" dirty="0">
                <a:solidFill>
                  <a:srgbClr val="FF0000"/>
                </a:solidFill>
              </a:rPr>
              <a:t>Research by Berndt (1981a) illustrated that</a:t>
            </a:r>
            <a:r>
              <a:rPr lang="en-US" dirty="0" smtClean="0">
                <a:solidFill>
                  <a:srgbClr val="FF0000"/>
                </a:solidFill>
              </a:rPr>
              <a:t>... </a:t>
            </a:r>
            <a:endParaRPr lang="en-US" dirty="0">
              <a:solidFill>
                <a:srgbClr val="FF0000"/>
              </a:solidFill>
            </a:endParaRPr>
          </a:p>
          <a:p>
            <a:r>
              <a:rPr lang="en-US" dirty="0" smtClean="0">
                <a:solidFill>
                  <a:srgbClr val="FF0000"/>
                </a:solidFill>
              </a:rPr>
              <a:t>Berndt (1981b) also illustrated the need…</a:t>
            </a:r>
            <a:endParaRPr lang="en-US" dirty="0">
              <a:solidFill>
                <a:srgbClr val="FF0000"/>
              </a:solidFill>
            </a:endParaRPr>
          </a:p>
          <a:p>
            <a:endParaRPr lang="en-US" dirty="0"/>
          </a:p>
        </p:txBody>
      </p:sp>
      <p:sp>
        <p:nvSpPr>
          <p:cNvPr id="5" name="Content Placeholder 4"/>
          <p:cNvSpPr>
            <a:spLocks noGrp="1"/>
          </p:cNvSpPr>
          <p:nvPr>
            <p:ph sz="quarter" idx="4"/>
          </p:nvPr>
        </p:nvSpPr>
        <p:spPr/>
        <p:txBody>
          <a:bodyPr/>
          <a:lstStyle/>
          <a:p>
            <a:r>
              <a:rPr lang="en-US" dirty="0"/>
              <a:t>If possible, cite an electronic document the same as any other document by using the author-date style.</a:t>
            </a:r>
          </a:p>
          <a:p>
            <a:r>
              <a:rPr lang="en-US" dirty="0">
                <a:solidFill>
                  <a:srgbClr val="FF0000"/>
                </a:solidFill>
              </a:rPr>
              <a:t>Kenneth (2000) explained</a:t>
            </a:r>
            <a:r>
              <a:rPr lang="en-US" dirty="0" smtClean="0">
                <a:solidFill>
                  <a:srgbClr val="FF0000"/>
                </a:solidFill>
              </a:rPr>
              <a:t>...</a:t>
            </a:r>
          </a:p>
          <a:p>
            <a:r>
              <a:rPr lang="en-US" dirty="0" smtClean="0">
                <a:solidFill>
                  <a:srgbClr val="FF0000"/>
                </a:solidFill>
              </a:rPr>
              <a:t>(Kenneth, 2000)</a:t>
            </a:r>
            <a:endParaRPr lang="en-US" dirty="0">
              <a:solidFill>
                <a:srgbClr val="FF0000"/>
              </a:solidFill>
            </a:endParaRPr>
          </a:p>
          <a:p>
            <a:endParaRPr lang="en-US" dirty="0"/>
          </a:p>
        </p:txBody>
      </p:sp>
      <p:sp>
        <p:nvSpPr>
          <p:cNvPr id="6" name="Title 5"/>
          <p:cNvSpPr>
            <a:spLocks noGrp="1"/>
          </p:cNvSpPr>
          <p:nvPr>
            <p:ph type="title"/>
          </p:nvPr>
        </p:nvSpPr>
        <p:spPr/>
        <p:txBody>
          <a:bodyPr/>
          <a:lstStyle/>
          <a:p>
            <a:r>
              <a:rPr lang="en-US" dirty="0" smtClean="0"/>
              <a:t>APA CITATIONS: IN TEXT </a:t>
            </a:r>
            <a:endParaRPr lang="en-US" dirty="0"/>
          </a:p>
        </p:txBody>
      </p:sp>
    </p:spTree>
    <p:extLst>
      <p:ext uri="{BB962C8B-B14F-4D97-AF65-F5344CB8AC3E}">
        <p14:creationId xmlns:p14="http://schemas.microsoft.com/office/powerpoint/2010/main" val="3013562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APA CITATIONS: IN TEXT </a:t>
            </a:r>
            <a:endParaRPr lang="en-US" dirty="0"/>
          </a:p>
        </p:txBody>
      </p:sp>
      <p:sp>
        <p:nvSpPr>
          <p:cNvPr id="3" name="Content Placeholder 2"/>
          <p:cNvSpPr>
            <a:spLocks noGrp="1"/>
          </p:cNvSpPr>
          <p:nvPr>
            <p:ph sz="quarter" idx="1"/>
          </p:nvPr>
        </p:nvSpPr>
        <p:spPr/>
        <p:txBody>
          <a:bodyPr/>
          <a:lstStyle/>
          <a:p>
            <a:r>
              <a:rPr lang="en-US" b="1" dirty="0" smtClean="0"/>
              <a:t>Secondary Sources: </a:t>
            </a:r>
            <a:r>
              <a:rPr lang="en-US" dirty="0" smtClean="0"/>
              <a:t>While doing so should be kept to a minimum, it is sometimes necessary to cite a source that you were not able to read yourself. For example, some sources are only available in print and only in limited locations. When </a:t>
            </a:r>
            <a:r>
              <a:rPr lang="en-US" dirty="0"/>
              <a:t>this occurs</a:t>
            </a:r>
            <a:r>
              <a:rPr lang="en-US" dirty="0" smtClean="0"/>
              <a:t>, </a:t>
            </a:r>
            <a:r>
              <a:rPr lang="en-US" dirty="0"/>
              <a:t>name the original source in your signal phrase. List the secondary source in your reference list and include the secondary source in the parentheses</a:t>
            </a:r>
            <a:r>
              <a:rPr lang="en-US" dirty="0" smtClean="0"/>
              <a:t>.</a:t>
            </a:r>
            <a:r>
              <a:rPr lang="en-US" dirty="0" smtClean="0">
                <a:solidFill>
                  <a:srgbClr val="92D050"/>
                </a:solidFill>
              </a:rPr>
              <a:t> </a:t>
            </a:r>
            <a:r>
              <a:rPr lang="en-US" dirty="0" smtClean="0"/>
              <a:t>The page number on which you found the information in the secondary source is required. </a:t>
            </a:r>
            <a:endParaRPr lang="en-US" dirty="0"/>
          </a:p>
          <a:p>
            <a:r>
              <a:rPr lang="en-US" dirty="0">
                <a:solidFill>
                  <a:srgbClr val="FF0000"/>
                </a:solidFill>
              </a:rPr>
              <a:t>Johnson </a:t>
            </a:r>
            <a:r>
              <a:rPr lang="en-US" dirty="0" smtClean="0">
                <a:solidFill>
                  <a:srgbClr val="FF0000"/>
                </a:solidFill>
              </a:rPr>
              <a:t>(</a:t>
            </a:r>
            <a:r>
              <a:rPr lang="en-US" dirty="0">
                <a:solidFill>
                  <a:srgbClr val="FF0000"/>
                </a:solidFill>
              </a:rPr>
              <a:t>as cited in Smith, 2003, p. 102</a:t>
            </a:r>
            <a:r>
              <a:rPr lang="en-US" dirty="0" smtClean="0">
                <a:solidFill>
                  <a:srgbClr val="FF0000"/>
                </a:solidFill>
              </a:rPr>
              <a:t>) </a:t>
            </a:r>
            <a:r>
              <a:rPr lang="en-US" dirty="0">
                <a:solidFill>
                  <a:srgbClr val="FF0000"/>
                </a:solidFill>
              </a:rPr>
              <a:t>argued </a:t>
            </a:r>
            <a:r>
              <a:rPr lang="en-US" dirty="0" smtClean="0">
                <a:solidFill>
                  <a:srgbClr val="FF0000"/>
                </a:solidFill>
              </a:rPr>
              <a:t>that…</a:t>
            </a:r>
          </a:p>
          <a:p>
            <a:r>
              <a:rPr lang="en-US" dirty="0" smtClean="0">
                <a:solidFill>
                  <a:srgbClr val="FF0000"/>
                </a:solidFill>
              </a:rPr>
              <a:t>(Johnson, as cited in Smith, 2003, p.102)</a:t>
            </a:r>
            <a:endParaRPr lang="en-US" dirty="0">
              <a:solidFill>
                <a:srgbClr val="FF0000"/>
              </a:solidFill>
            </a:endParaRPr>
          </a:p>
          <a:p>
            <a:pPr marL="0" indent="0">
              <a:buNone/>
            </a:pPr>
            <a:endParaRPr lang="en-US" b="1" dirty="0"/>
          </a:p>
        </p:txBody>
      </p:sp>
    </p:spTree>
    <p:extLst>
      <p:ext uri="{BB962C8B-B14F-4D97-AF65-F5344CB8AC3E}">
        <p14:creationId xmlns:p14="http://schemas.microsoft.com/office/powerpoint/2010/main" val="3148070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APA CITATIONS: REFERENCES</a:t>
            </a:r>
            <a:endParaRPr lang="en-US" sz="2200" dirty="0"/>
          </a:p>
        </p:txBody>
      </p:sp>
      <p:sp>
        <p:nvSpPr>
          <p:cNvPr id="3" name="Content Placeholder 2"/>
          <p:cNvSpPr>
            <a:spLocks noGrp="1"/>
          </p:cNvSpPr>
          <p:nvPr>
            <p:ph sz="quarter" idx="1"/>
          </p:nvPr>
        </p:nvSpPr>
        <p:spPr>
          <a:xfrm>
            <a:off x="402336" y="1527047"/>
            <a:ext cx="11338560" cy="4891005"/>
          </a:xfrm>
        </p:spPr>
        <p:txBody>
          <a:bodyPr>
            <a:normAutofit/>
          </a:bodyPr>
          <a:lstStyle/>
          <a:p>
            <a:r>
              <a:rPr lang="en-US" sz="3800" dirty="0" smtClean="0"/>
              <a:t>Items listed in the reference section are sometimes referred to as </a:t>
            </a:r>
            <a:r>
              <a:rPr lang="en-US" sz="3800" b="1" i="1" dirty="0" smtClean="0"/>
              <a:t>reference citations</a:t>
            </a:r>
            <a:r>
              <a:rPr lang="en-US" sz="3800" dirty="0" smtClean="0"/>
              <a:t>.</a:t>
            </a:r>
          </a:p>
          <a:p>
            <a:r>
              <a:rPr lang="en-US" sz="3800" dirty="0" smtClean="0"/>
              <a:t>Reference citations should be formatting using </a:t>
            </a:r>
            <a:r>
              <a:rPr lang="en-US" sz="3800" b="1" i="1" dirty="0" smtClean="0"/>
              <a:t>hanging indentations</a:t>
            </a:r>
            <a:r>
              <a:rPr lang="en-US" sz="3800" dirty="0" smtClean="0"/>
              <a:t>: All </a:t>
            </a:r>
            <a:r>
              <a:rPr lang="en-US" sz="3800" dirty="0"/>
              <a:t>lines after the first line of each entry in your reference list should be indented one-half inch from the left margin. </a:t>
            </a:r>
          </a:p>
        </p:txBody>
      </p:sp>
    </p:spTree>
    <p:extLst>
      <p:ext uri="{BB962C8B-B14F-4D97-AF65-F5344CB8AC3E}">
        <p14:creationId xmlns:p14="http://schemas.microsoft.com/office/powerpoint/2010/main" val="3167286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CITATIONS: REFERENCES</a:t>
            </a:r>
            <a:br>
              <a:rPr lang="en-US" dirty="0" smtClean="0"/>
            </a:br>
            <a:r>
              <a:rPr lang="en-US" sz="2000" dirty="0" smtClean="0"/>
              <a:t>Authors</a:t>
            </a:r>
            <a:endParaRPr lang="en-US" sz="2000" dirty="0"/>
          </a:p>
        </p:txBody>
      </p:sp>
      <p:sp>
        <p:nvSpPr>
          <p:cNvPr id="3" name="Content Placeholder 2"/>
          <p:cNvSpPr>
            <a:spLocks noGrp="1"/>
          </p:cNvSpPr>
          <p:nvPr>
            <p:ph sz="quarter" idx="1"/>
          </p:nvPr>
        </p:nvSpPr>
        <p:spPr>
          <a:xfrm>
            <a:off x="402336" y="1527047"/>
            <a:ext cx="11338560" cy="4891005"/>
          </a:xfrm>
        </p:spPr>
        <p:txBody>
          <a:bodyPr>
            <a:normAutofit fontScale="85000" lnSpcReduction="20000"/>
          </a:bodyPr>
          <a:lstStyle/>
          <a:p>
            <a:r>
              <a:rPr lang="en-US" sz="3800" dirty="0" smtClean="0"/>
              <a:t>Authors</a:t>
            </a:r>
            <a:r>
              <a:rPr lang="en-US" sz="3800" dirty="0"/>
              <a:t>' names are inverted (last name </a:t>
            </a:r>
            <a:r>
              <a:rPr lang="en-US" sz="3800" dirty="0" smtClean="0"/>
              <a:t>first)</a:t>
            </a:r>
          </a:p>
          <a:p>
            <a:r>
              <a:rPr lang="en-US" sz="3800" dirty="0"/>
              <a:t>G</a:t>
            </a:r>
            <a:r>
              <a:rPr lang="en-US" sz="3800" dirty="0" smtClean="0"/>
              <a:t>ive </a:t>
            </a:r>
            <a:r>
              <a:rPr lang="en-US" sz="3800" dirty="0"/>
              <a:t>the last name and </a:t>
            </a:r>
            <a:r>
              <a:rPr lang="en-US" sz="3800" dirty="0" smtClean="0"/>
              <a:t>all initials </a:t>
            </a:r>
            <a:r>
              <a:rPr lang="en-US" sz="3800" dirty="0"/>
              <a:t>for all authors of a particular work </a:t>
            </a:r>
            <a:r>
              <a:rPr lang="en-US" sz="3800" dirty="0" smtClean="0"/>
              <a:t>up </a:t>
            </a:r>
            <a:r>
              <a:rPr lang="en-US" sz="3800" dirty="0"/>
              <a:t>to and including seven authors. </a:t>
            </a:r>
            <a:endParaRPr lang="en-US" sz="3800" dirty="0" smtClean="0"/>
          </a:p>
          <a:p>
            <a:pPr lvl="1"/>
            <a:r>
              <a:rPr lang="en-US" sz="3300" dirty="0" smtClean="0"/>
              <a:t>If </a:t>
            </a:r>
            <a:r>
              <a:rPr lang="en-US" sz="3300" dirty="0"/>
              <a:t>the work has more than seven authors, list the first six authors and then use </a:t>
            </a:r>
            <a:r>
              <a:rPr lang="en-US" sz="3300" dirty="0" smtClean="0"/>
              <a:t>an ellipsis (. . .) after </a:t>
            </a:r>
            <a:r>
              <a:rPr lang="en-US" sz="3300" dirty="0"/>
              <a:t>the sixth author's name. After the </a:t>
            </a:r>
            <a:r>
              <a:rPr lang="en-US" sz="3300" dirty="0" smtClean="0"/>
              <a:t>ellipsis</a:t>
            </a:r>
            <a:r>
              <a:rPr lang="en-US" sz="3300" dirty="0"/>
              <a:t>, list the last author's </a:t>
            </a:r>
            <a:r>
              <a:rPr lang="en-US" sz="3300" dirty="0" smtClean="0"/>
              <a:t>name.</a:t>
            </a:r>
          </a:p>
          <a:p>
            <a:r>
              <a:rPr lang="en-US" sz="4000" dirty="0"/>
              <a:t>For multiple articles by the same author, or authors listed in the same order, list the entries in chronological order, from earliest to most recent.</a:t>
            </a:r>
          </a:p>
          <a:p>
            <a:r>
              <a:rPr lang="en-US" sz="3800" dirty="0" smtClean="0"/>
              <a:t>Reference </a:t>
            </a:r>
            <a:r>
              <a:rPr lang="en-US" sz="3800" dirty="0"/>
              <a:t>list entries should be alphabetized by the last name of the first author of each work</a:t>
            </a:r>
            <a:r>
              <a:rPr lang="en-US" sz="3800" dirty="0" smtClean="0"/>
              <a:t>. </a:t>
            </a:r>
            <a:r>
              <a:rPr lang="en-US" sz="3800" dirty="0" smtClean="0">
                <a:solidFill>
                  <a:srgbClr val="FF0000"/>
                </a:solidFill>
              </a:rPr>
              <a:t>*</a:t>
            </a:r>
            <a:endParaRPr lang="en-US" sz="3800" dirty="0">
              <a:solidFill>
                <a:srgbClr val="FF0000"/>
              </a:solidFill>
            </a:endParaRPr>
          </a:p>
        </p:txBody>
      </p:sp>
    </p:spTree>
    <p:extLst>
      <p:ext uri="{BB962C8B-B14F-4D97-AF65-F5344CB8AC3E}">
        <p14:creationId xmlns:p14="http://schemas.microsoft.com/office/powerpoint/2010/main" val="3041825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5208</TotalTime>
  <Words>2087</Words>
  <Application>Microsoft Office PowerPoint</Application>
  <PresentationFormat>Widescreen</PresentationFormat>
  <Paragraphs>160</Paragraphs>
  <Slides>17</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Calibri</vt:lpstr>
      <vt:lpstr>Georgia</vt:lpstr>
      <vt:lpstr>Times New Roman</vt:lpstr>
      <vt:lpstr>Wingdings</vt:lpstr>
      <vt:lpstr>Wingdings 2</vt:lpstr>
      <vt:lpstr>Civic</vt:lpstr>
      <vt:lpstr>1_Civic</vt:lpstr>
      <vt:lpstr>APA CITATIONS</vt:lpstr>
      <vt:lpstr>APA CITATIONS: IN TEXT </vt:lpstr>
      <vt:lpstr>APA CITATIONS: IN TEXT </vt:lpstr>
      <vt:lpstr>APA CITATIONS: IN TEXT </vt:lpstr>
      <vt:lpstr>APA CITATIONS: IN TEXT </vt:lpstr>
      <vt:lpstr>APA CITATIONS: IN TEXT </vt:lpstr>
      <vt:lpstr> APA CITATIONS: IN TEXT </vt:lpstr>
      <vt:lpstr>APA CITATIONS: REFERENCES</vt:lpstr>
      <vt:lpstr>APA CITATIONS: REFERENCES Authors</vt:lpstr>
      <vt:lpstr>APA CITATIONS: REFERENCES Title of the Work</vt:lpstr>
      <vt:lpstr>APA CITATIONS: REFERENCES Journal (Periodical) Name</vt:lpstr>
      <vt:lpstr>APA CITATIONS: REFERENCES Books</vt:lpstr>
      <vt:lpstr>APA CITATIONS: REFERENCES </vt:lpstr>
      <vt:lpstr>APA CITATIONS: REFERENCES</vt:lpstr>
      <vt:lpstr>APA CITATIONS: REFERENCES </vt:lpstr>
      <vt:lpstr>APA CITATIONS: REFERNCES </vt:lpstr>
      <vt:lpstr>APA CITATIONS: EN DASH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Affect vs. Effect</dc:title>
  <dc:creator>Tracy Pittman</dc:creator>
  <cp:lastModifiedBy>Beth Kirsner</cp:lastModifiedBy>
  <cp:revision>63</cp:revision>
  <cp:lastPrinted>2014-09-09T00:07:30Z</cp:lastPrinted>
  <dcterms:created xsi:type="dcterms:W3CDTF">2014-06-24T19:39:42Z</dcterms:created>
  <dcterms:modified xsi:type="dcterms:W3CDTF">2017-06-07T19:40:47Z</dcterms:modified>
</cp:coreProperties>
</file>