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91" r:id="rId4"/>
    <p:sldId id="285" r:id="rId5"/>
    <p:sldId id="258" r:id="rId6"/>
    <p:sldId id="261" r:id="rId7"/>
    <p:sldId id="287" r:id="rId8"/>
    <p:sldId id="286" r:id="rId9"/>
    <p:sldId id="259" r:id="rId10"/>
    <p:sldId id="262" r:id="rId11"/>
    <p:sldId id="288" r:id="rId12"/>
    <p:sldId id="263" r:id="rId13"/>
    <p:sldId id="264" r:id="rId14"/>
    <p:sldId id="265" r:id="rId15"/>
    <p:sldId id="266" r:id="rId16"/>
    <p:sldId id="267" r:id="rId17"/>
    <p:sldId id="270" r:id="rId18"/>
    <p:sldId id="268" r:id="rId19"/>
    <p:sldId id="269" r:id="rId20"/>
    <p:sldId id="271" r:id="rId21"/>
    <p:sldId id="272" r:id="rId22"/>
    <p:sldId id="289" r:id="rId23"/>
    <p:sldId id="290" r:id="rId24"/>
    <p:sldId id="273" r:id="rId25"/>
    <p:sldId id="274" r:id="rId26"/>
    <p:sldId id="275" r:id="rId27"/>
    <p:sldId id="276" r:id="rId28"/>
    <p:sldId id="278" r:id="rId29"/>
    <p:sldId id="279" r:id="rId30"/>
    <p:sldId id="280" r:id="rId31"/>
    <p:sldId id="281" r:id="rId32"/>
    <p:sldId id="282" r:id="rId33"/>
    <p:sldId id="284" r:id="rId34"/>
    <p:sldId id="277"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000" autoAdjust="0"/>
  </p:normalViewPr>
  <p:slideViewPr>
    <p:cSldViewPr>
      <p:cViewPr varScale="1">
        <p:scale>
          <a:sx n="107" d="100"/>
          <a:sy n="107" d="100"/>
        </p:scale>
        <p:origin x="11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0218F-EAB7-482E-82CB-C65F9CC3FCBB}" type="datetimeFigureOut">
              <a:rPr lang="en-US" smtClean="0"/>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4E25A8-A778-468E-934F-7DC2E3EE0FAE}" type="slidenum">
              <a:rPr lang="en-US" smtClean="0"/>
              <a:pPr/>
              <a:t>‹#›</a:t>
            </a:fld>
            <a:endParaRPr lang="en-US" dirty="0"/>
          </a:p>
        </p:txBody>
      </p:sp>
    </p:spTree>
    <p:extLst>
      <p:ext uri="{BB962C8B-B14F-4D97-AF65-F5344CB8AC3E}">
        <p14:creationId xmlns:p14="http://schemas.microsoft.com/office/powerpoint/2010/main" val="138517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information can be found within the APA manual</a:t>
            </a:r>
          </a:p>
        </p:txBody>
      </p:sp>
      <p:sp>
        <p:nvSpPr>
          <p:cNvPr id="4" name="Slide Number Placeholder 3"/>
          <p:cNvSpPr>
            <a:spLocks noGrp="1"/>
          </p:cNvSpPr>
          <p:nvPr>
            <p:ph type="sldNum" sz="quarter" idx="10"/>
          </p:nvPr>
        </p:nvSpPr>
        <p:spPr/>
        <p:txBody>
          <a:bodyPr/>
          <a:lstStyle/>
          <a:p>
            <a:fld id="{3F4E25A8-A778-468E-934F-7DC2E3EE0FAE}" type="slidenum">
              <a:rPr lang="en-US" smtClean="0"/>
              <a:pPr/>
              <a:t>1</a:t>
            </a:fld>
            <a:endParaRPr lang="en-US" dirty="0"/>
          </a:p>
        </p:txBody>
      </p:sp>
    </p:spTree>
    <p:extLst>
      <p:ext uri="{BB962C8B-B14F-4D97-AF65-F5344CB8AC3E}">
        <p14:creationId xmlns:p14="http://schemas.microsoft.com/office/powerpoint/2010/main" val="355980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 R, lowercase h</a:t>
            </a:r>
            <a:endParaRPr lang="en-US" dirty="0"/>
          </a:p>
        </p:txBody>
      </p:sp>
      <p:sp>
        <p:nvSpPr>
          <p:cNvPr id="4" name="Slide Number Placeholder 3"/>
          <p:cNvSpPr>
            <a:spLocks noGrp="1"/>
          </p:cNvSpPr>
          <p:nvPr>
            <p:ph type="sldNum" sz="quarter" idx="10"/>
          </p:nvPr>
        </p:nvSpPr>
        <p:spPr/>
        <p:txBody>
          <a:bodyPr/>
          <a:lstStyle/>
          <a:p>
            <a:fld id="{3F4E25A8-A778-468E-934F-7DC2E3EE0FAE}" type="slidenum">
              <a:rPr lang="en-US" smtClean="0"/>
              <a:pPr/>
              <a:t>6</a:t>
            </a:fld>
            <a:endParaRPr lang="en-US" dirty="0"/>
          </a:p>
        </p:txBody>
      </p:sp>
    </p:spTree>
    <p:extLst>
      <p:ext uri="{BB962C8B-B14F-4D97-AF65-F5344CB8AC3E}">
        <p14:creationId xmlns:p14="http://schemas.microsoft.com/office/powerpoint/2010/main" val="408324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 R, lowercase h</a:t>
            </a:r>
            <a:endParaRPr lang="en-US" dirty="0"/>
          </a:p>
        </p:txBody>
      </p:sp>
      <p:sp>
        <p:nvSpPr>
          <p:cNvPr id="4" name="Slide Number Placeholder 3"/>
          <p:cNvSpPr>
            <a:spLocks noGrp="1"/>
          </p:cNvSpPr>
          <p:nvPr>
            <p:ph type="sldNum" sz="quarter" idx="10"/>
          </p:nvPr>
        </p:nvSpPr>
        <p:spPr/>
        <p:txBody>
          <a:bodyPr/>
          <a:lstStyle/>
          <a:p>
            <a:fld id="{3F4E25A8-A778-468E-934F-7DC2E3EE0FAE}" type="slidenum">
              <a:rPr lang="en-US" smtClean="0"/>
              <a:pPr/>
              <a:t>7</a:t>
            </a:fld>
            <a:endParaRPr lang="en-US" dirty="0"/>
          </a:p>
        </p:txBody>
      </p:sp>
    </p:spTree>
    <p:extLst>
      <p:ext uri="{BB962C8B-B14F-4D97-AF65-F5344CB8AC3E}">
        <p14:creationId xmlns:p14="http://schemas.microsoft.com/office/powerpoint/2010/main" val="222012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 R, lowercase h</a:t>
            </a:r>
            <a:endParaRPr lang="en-US" dirty="0"/>
          </a:p>
        </p:txBody>
      </p:sp>
      <p:sp>
        <p:nvSpPr>
          <p:cNvPr id="4" name="Slide Number Placeholder 3"/>
          <p:cNvSpPr>
            <a:spLocks noGrp="1"/>
          </p:cNvSpPr>
          <p:nvPr>
            <p:ph type="sldNum" sz="quarter" idx="10"/>
          </p:nvPr>
        </p:nvSpPr>
        <p:spPr/>
        <p:txBody>
          <a:bodyPr/>
          <a:lstStyle/>
          <a:p>
            <a:fld id="{3F4E25A8-A778-468E-934F-7DC2E3EE0FAE}" type="slidenum">
              <a:rPr lang="en-US" smtClean="0"/>
              <a:pPr/>
              <a:t>8</a:t>
            </a:fld>
            <a:endParaRPr lang="en-US" dirty="0"/>
          </a:p>
        </p:txBody>
      </p:sp>
    </p:spTree>
    <p:extLst>
      <p:ext uri="{BB962C8B-B14F-4D97-AF65-F5344CB8AC3E}">
        <p14:creationId xmlns:p14="http://schemas.microsoft.com/office/powerpoint/2010/main" val="3529548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not place a period at the end of the title</a:t>
            </a:r>
          </a:p>
        </p:txBody>
      </p:sp>
      <p:sp>
        <p:nvSpPr>
          <p:cNvPr id="4" name="Slide Number Placeholder 3"/>
          <p:cNvSpPr>
            <a:spLocks noGrp="1"/>
          </p:cNvSpPr>
          <p:nvPr>
            <p:ph type="sldNum" sz="quarter" idx="10"/>
          </p:nvPr>
        </p:nvSpPr>
        <p:spPr/>
        <p:txBody>
          <a:bodyPr/>
          <a:lstStyle/>
          <a:p>
            <a:fld id="{3F4E25A8-A778-468E-934F-7DC2E3EE0FAE}" type="slidenum">
              <a:rPr lang="en-US" smtClean="0"/>
              <a:pPr/>
              <a:t>9</a:t>
            </a:fld>
            <a:endParaRPr lang="en-US" dirty="0"/>
          </a:p>
        </p:txBody>
      </p:sp>
    </p:spTree>
    <p:extLst>
      <p:ext uri="{BB962C8B-B14F-4D97-AF65-F5344CB8AC3E}">
        <p14:creationId xmlns:p14="http://schemas.microsoft.com/office/powerpoint/2010/main" val="3765518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capital R, lowercase h</a:t>
            </a:r>
            <a:endParaRPr lang="en-US" dirty="0"/>
          </a:p>
        </p:txBody>
      </p:sp>
      <p:sp>
        <p:nvSpPr>
          <p:cNvPr id="4" name="Slide Number Placeholder 3"/>
          <p:cNvSpPr>
            <a:spLocks noGrp="1"/>
          </p:cNvSpPr>
          <p:nvPr>
            <p:ph type="sldNum" sz="quarter" idx="10"/>
          </p:nvPr>
        </p:nvSpPr>
        <p:spPr/>
        <p:txBody>
          <a:bodyPr/>
          <a:lstStyle/>
          <a:p>
            <a:fld id="{3F4E25A8-A778-468E-934F-7DC2E3EE0FAE}" type="slidenum">
              <a:rPr lang="en-US" smtClean="0"/>
              <a:pPr/>
              <a:t>11</a:t>
            </a:fld>
            <a:endParaRPr lang="en-US" dirty="0"/>
          </a:p>
        </p:txBody>
      </p:sp>
    </p:spTree>
    <p:extLst>
      <p:ext uri="{BB962C8B-B14F-4D97-AF65-F5344CB8AC3E}">
        <p14:creationId xmlns:p14="http://schemas.microsoft.com/office/powerpoint/2010/main" val="130894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extra space between</a:t>
            </a:r>
            <a:r>
              <a:rPr lang="en-US" baseline="0" dirty="0" smtClean="0"/>
              <a:t> elements of a reference entry as there are between sentences.</a:t>
            </a:r>
            <a:endParaRPr lang="en-US" dirty="0"/>
          </a:p>
        </p:txBody>
      </p:sp>
      <p:sp>
        <p:nvSpPr>
          <p:cNvPr id="4" name="Slide Number Placeholder 3"/>
          <p:cNvSpPr>
            <a:spLocks noGrp="1"/>
          </p:cNvSpPr>
          <p:nvPr>
            <p:ph type="sldNum" sz="quarter" idx="10"/>
          </p:nvPr>
        </p:nvSpPr>
        <p:spPr/>
        <p:txBody>
          <a:bodyPr/>
          <a:lstStyle/>
          <a:p>
            <a:fld id="{3F4E25A8-A778-468E-934F-7DC2E3EE0FAE}" type="slidenum">
              <a:rPr lang="en-US" smtClean="0"/>
              <a:pPr/>
              <a:t>26</a:t>
            </a:fld>
            <a:endParaRPr lang="en-US" dirty="0"/>
          </a:p>
        </p:txBody>
      </p:sp>
    </p:spTree>
    <p:extLst>
      <p:ext uri="{BB962C8B-B14F-4D97-AF65-F5344CB8AC3E}">
        <p14:creationId xmlns:p14="http://schemas.microsoft.com/office/powerpoint/2010/main" val="131043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3B7854D-EC5C-459D-A98F-C1409130B3D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3B7854D-EC5C-459D-A98F-C1409130B3D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3B7854D-EC5C-459D-A98F-C1409130B3D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3B7854D-EC5C-459D-A98F-C1409130B3D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0205C66-7CD8-493A-8BFC-1ED3E1F939A3}" type="datetimeFigureOut">
              <a:rPr lang="en-US" smtClean="0"/>
              <a:pPr/>
              <a:t>6/7/2017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3B7854D-EC5C-459D-A98F-C1409130B3D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0205C66-7CD8-493A-8BFC-1ED3E1F939A3}" type="datetimeFigureOut">
              <a:rPr lang="en-US" smtClean="0"/>
              <a:pPr/>
              <a:t>6/7/2017</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B7854D-EC5C-459D-A98F-C1409130B3D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1371600" y="457201"/>
            <a:ext cx="7234238" cy="2133600"/>
          </a:xfrm>
          <a:solidFill>
            <a:schemeClr val="bg1"/>
          </a:solidFill>
        </p:spPr>
        <p:txBody>
          <a:bodyPr/>
          <a:lstStyle/>
          <a:p>
            <a:pPr algn="ctr"/>
            <a:r>
              <a:rPr lang="en-US" sz="5200" dirty="0" smtClean="0"/>
              <a:t>Getting </a:t>
            </a:r>
            <a:r>
              <a:rPr lang="en-US" sz="5200" dirty="0"/>
              <a:t>Started </a:t>
            </a:r>
            <a:br>
              <a:rPr lang="en-US" sz="5200" dirty="0"/>
            </a:br>
            <a:r>
              <a:rPr lang="en-US" sz="5200" dirty="0"/>
              <a:t>in APA Style</a:t>
            </a:r>
          </a:p>
        </p:txBody>
      </p:sp>
      <p:sp>
        <p:nvSpPr>
          <p:cNvPr id="5" name="Rectangle 3"/>
          <p:cNvSpPr>
            <a:spLocks noGrp="1" noChangeArrowheads="1"/>
          </p:cNvSpPr>
          <p:nvPr>
            <p:ph type="subTitle" idx="1"/>
          </p:nvPr>
        </p:nvSpPr>
        <p:spPr>
          <a:xfrm>
            <a:off x="1371600" y="3505200"/>
            <a:ext cx="7239000" cy="2971800"/>
          </a:xfrm>
        </p:spPr>
        <p:txBody>
          <a:bodyPr>
            <a:normAutofit fontScale="92500" lnSpcReduction="20000"/>
          </a:bodyPr>
          <a:lstStyle/>
          <a:p>
            <a:pPr algn="ctr">
              <a:lnSpc>
                <a:spcPct val="160000"/>
              </a:lnSpc>
              <a:spcBef>
                <a:spcPts val="0"/>
              </a:spcBef>
            </a:pPr>
            <a:r>
              <a:rPr lang="en-US" sz="2000" dirty="0"/>
              <a:t>Terrence D. Jorgensen, Laboratory Coordinator </a:t>
            </a:r>
            <a:endParaRPr lang="en-US" sz="2000" dirty="0" smtClean="0"/>
          </a:p>
          <a:p>
            <a:pPr algn="ctr">
              <a:lnSpc>
                <a:spcPct val="160000"/>
              </a:lnSpc>
              <a:spcBef>
                <a:spcPts val="0"/>
              </a:spcBef>
            </a:pPr>
            <a:r>
              <a:rPr lang="en-US" sz="2000" dirty="0" smtClean="0"/>
              <a:t>Adapted by Beth </a:t>
            </a:r>
            <a:r>
              <a:rPr lang="en-US" sz="2000" dirty="0" err="1" smtClean="0"/>
              <a:t>Kirsner</a:t>
            </a:r>
            <a:r>
              <a:rPr lang="en-US" sz="2000" dirty="0" smtClean="0"/>
              <a:t>,  Associate Professor</a:t>
            </a:r>
            <a:endParaRPr lang="en-US" sz="2000" dirty="0"/>
          </a:p>
          <a:p>
            <a:pPr algn="ctr">
              <a:lnSpc>
                <a:spcPct val="160000"/>
              </a:lnSpc>
              <a:spcBef>
                <a:spcPts val="0"/>
              </a:spcBef>
            </a:pPr>
            <a:r>
              <a:rPr lang="en-US" sz="2000" dirty="0"/>
              <a:t>Psychology Department</a:t>
            </a:r>
          </a:p>
          <a:p>
            <a:pPr algn="ctr">
              <a:lnSpc>
                <a:spcPct val="160000"/>
              </a:lnSpc>
              <a:spcBef>
                <a:spcPts val="0"/>
              </a:spcBef>
            </a:pPr>
            <a:r>
              <a:rPr lang="en-US" sz="2000" dirty="0"/>
              <a:t>Kennesaw State University</a:t>
            </a:r>
            <a:endParaRPr lang="en-US" sz="1400" i="1" dirty="0"/>
          </a:p>
          <a:p>
            <a:pPr>
              <a:lnSpc>
                <a:spcPct val="80000"/>
              </a:lnSpc>
            </a:pPr>
            <a:endParaRPr lang="en-US" sz="1400" dirty="0" smtClean="0"/>
          </a:p>
          <a:p>
            <a:pPr>
              <a:lnSpc>
                <a:spcPct val="80000"/>
              </a:lnSpc>
              <a:spcBef>
                <a:spcPts val="0"/>
              </a:spcBef>
            </a:pPr>
            <a:endParaRPr lang="en-US" sz="1400" dirty="0" smtClean="0">
              <a:latin typeface="Times New Roman" pitchFamily="18" charset="0"/>
              <a:cs typeface="Times New Roman" pitchFamily="18" charset="0"/>
            </a:endParaRPr>
          </a:p>
          <a:p>
            <a:pPr>
              <a:lnSpc>
                <a:spcPct val="80000"/>
              </a:lnSpc>
              <a:spcBef>
                <a:spcPts val="0"/>
              </a:spcBef>
            </a:pPr>
            <a:r>
              <a:rPr lang="en-US" sz="1400" dirty="0" smtClean="0">
                <a:latin typeface="Times New Roman" pitchFamily="18" charset="0"/>
                <a:cs typeface="Times New Roman" pitchFamily="18" charset="0"/>
              </a:rPr>
              <a:t>Reference material:</a:t>
            </a:r>
            <a:endParaRPr lang="en-US" sz="1400" dirty="0">
              <a:latin typeface="Times New Roman" pitchFamily="18" charset="0"/>
              <a:cs typeface="Times New Roman" pitchFamily="18" charset="0"/>
            </a:endParaRPr>
          </a:p>
          <a:p>
            <a:pPr marL="463550" indent="-436563">
              <a:lnSpc>
                <a:spcPct val="210000"/>
              </a:lnSpc>
              <a:spcBef>
                <a:spcPts val="0"/>
              </a:spcBef>
            </a:pPr>
            <a:r>
              <a:rPr lang="en-US" sz="1400" dirty="0" smtClean="0">
                <a:latin typeface="Times New Roman" pitchFamily="18" charset="0"/>
                <a:cs typeface="Times New Roman" pitchFamily="18" charset="0"/>
              </a:rPr>
              <a:t>American Psychological Association. (2010). </a:t>
            </a:r>
            <a:r>
              <a:rPr lang="en-US" sz="1400" i="1" dirty="0" smtClean="0">
                <a:latin typeface="Times New Roman" pitchFamily="18" charset="0"/>
                <a:cs typeface="Times New Roman" pitchFamily="18" charset="0"/>
              </a:rPr>
              <a:t>Publication manual of the American Psychological Association </a:t>
            </a:r>
            <a:r>
              <a:rPr lang="en-US" sz="1400" dirty="0" smtClean="0">
                <a:latin typeface="Times New Roman" pitchFamily="18" charset="0"/>
                <a:cs typeface="Times New Roman" pitchFamily="18" charset="0"/>
              </a:rPr>
              <a:t>(6</a:t>
            </a:r>
            <a:r>
              <a:rPr lang="en-US" sz="1400" baseline="30000" dirty="0" smtClean="0">
                <a:latin typeface="Times New Roman" pitchFamily="18" charset="0"/>
                <a:cs typeface="Times New Roman" pitchFamily="18" charset="0"/>
              </a:rPr>
              <a:t>th</a:t>
            </a:r>
            <a:r>
              <a:rPr lang="en-US" sz="1400" dirty="0" smtClean="0">
                <a:latin typeface="Times New Roman" pitchFamily="18" charset="0"/>
                <a:cs typeface="Times New Roman" pitchFamily="18" charset="0"/>
              </a:rPr>
              <a:t> ed.). Washington, DC: Author. </a:t>
            </a:r>
          </a:p>
          <a:p>
            <a:pPr>
              <a:lnSpc>
                <a:spcPct val="80000"/>
              </a:lnSpc>
            </a:pPr>
            <a:endParaRPr lang="en-US" sz="1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301625"/>
            <a:ext cx="7924800"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Author(s) and Affiliation </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Rectangle 3"/>
          <p:cNvSpPr txBox="1">
            <a:spLocks noChangeArrowheads="1"/>
          </p:cNvSpPr>
          <p:nvPr/>
        </p:nvSpPr>
        <p:spPr>
          <a:xfrm>
            <a:off x="1066800" y="1295400"/>
            <a:ext cx="7543800" cy="18288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Refer to APA pp. 23–24</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Type your name(s) on the first line below the title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Center your institutional affiliation (Kennesaw State University) on the next line</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p:cNvPicPr>
            <a:picLocks noChangeAspect="1" noChangeArrowheads="1"/>
          </p:cNvPicPr>
          <p:nvPr/>
        </p:nvPicPr>
        <p:blipFill>
          <a:blip r:embed="rId2" cstate="print"/>
          <a:srcRect/>
          <a:stretch>
            <a:fillRect/>
          </a:stretch>
        </p:blipFill>
        <p:spPr bwMode="auto">
          <a:xfrm>
            <a:off x="1600200" y="3819525"/>
            <a:ext cx="6886575" cy="3038475"/>
          </a:xfrm>
          <a:prstGeom prst="rect">
            <a:avLst/>
          </a:prstGeom>
          <a:noFill/>
          <a:ln w="9525">
            <a:solidFill>
              <a:schemeClr val="tx1"/>
            </a:solidFill>
            <a:miter lim="800000"/>
            <a:headEnd/>
            <a:tailEnd/>
          </a:ln>
        </p:spPr>
      </p:pic>
      <p:sp>
        <p:nvSpPr>
          <p:cNvPr id="9" name="Oval 8"/>
          <p:cNvSpPr/>
          <p:nvPr/>
        </p:nvSpPr>
        <p:spPr>
          <a:xfrm>
            <a:off x="1295400" y="5715000"/>
            <a:ext cx="7086600" cy="762000"/>
          </a:xfrm>
          <a:prstGeom prst="ellipse">
            <a:avLst/>
          </a:prstGeom>
          <a:solidFill>
            <a:srgbClr val="FFFF00">
              <a:alpha val="1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All </a:t>
            </a: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Other </a:t>
            </a: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Pages: Header</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295400" y="1295400"/>
            <a:ext cx="7388225" cy="3505200"/>
          </a:xfrm>
          <a:prstGeom prst="rect">
            <a:avLst/>
          </a:prstGeom>
          <a:solidFill>
            <a:schemeClr val="bg1"/>
          </a:solidFill>
        </p:spPr>
        <p:txBody>
          <a:bodyPr/>
          <a:lstStyle/>
          <a:p>
            <a:pPr marL="822960" lvl="1" indent="-283464">
              <a:lnSpc>
                <a:spcPct val="90000"/>
              </a:lnSpc>
              <a:spcBef>
                <a:spcPts val="600"/>
              </a:spcBef>
              <a:buClr>
                <a:schemeClr val="accent1"/>
              </a:buClr>
              <a:buSzPct val="80000"/>
              <a:buFont typeface="Wingdings 2"/>
              <a:buChar char=""/>
              <a:defRPr/>
            </a:pPr>
            <a:r>
              <a:rPr lang="en-US" sz="2100" dirty="0" smtClean="0"/>
              <a:t>When you created the header on the title page, you selected “Different first page”</a:t>
            </a:r>
          </a:p>
          <a:p>
            <a:pPr marL="822960" lvl="1" indent="-283464">
              <a:lnSpc>
                <a:spcPct val="90000"/>
              </a:lnSpc>
              <a:spcBef>
                <a:spcPts val="600"/>
              </a:spcBef>
              <a:buClr>
                <a:schemeClr val="accent1"/>
              </a:buClr>
              <a:buSzPct val="80000"/>
              <a:buFont typeface="Wingdings 2"/>
              <a:buChar char=""/>
              <a:defRPr/>
            </a:pPr>
            <a:r>
              <a:rPr lang="en-US" sz="2100" dirty="0" smtClean="0"/>
              <a:t>Go to the second page of the document</a:t>
            </a:r>
          </a:p>
          <a:p>
            <a:pPr marL="822960" lvl="1" indent="-283464">
              <a:lnSpc>
                <a:spcPct val="90000"/>
              </a:lnSpc>
              <a:spcBef>
                <a:spcPts val="600"/>
              </a:spcBef>
              <a:buClr>
                <a:schemeClr val="accent1"/>
              </a:buClr>
              <a:buSzPct val="80000"/>
              <a:buFont typeface="Wingdings 2"/>
              <a:buChar char=""/>
              <a:defRPr/>
            </a:pPr>
            <a:r>
              <a:rPr lang="en-US" sz="2100" dirty="0" smtClean="0"/>
              <a:t>At the left margin of the header, type the same SHORT HEADER as on the title page</a:t>
            </a:r>
          </a:p>
          <a:p>
            <a:pPr marL="822960" lvl="1" indent="-283464">
              <a:lnSpc>
                <a:spcPct val="90000"/>
              </a:lnSpc>
              <a:spcBef>
                <a:spcPts val="600"/>
              </a:spcBef>
              <a:buClr>
                <a:schemeClr val="accent1"/>
              </a:buClr>
              <a:buSzPct val="80000"/>
              <a:buFont typeface="Wingdings 2"/>
              <a:buChar char=""/>
              <a:defRPr/>
            </a:pPr>
            <a:r>
              <a:rPr lang="en-US" sz="2100" dirty="0" smtClean="0"/>
              <a:t>Tab to reach right margin</a:t>
            </a:r>
          </a:p>
          <a:p>
            <a:pPr marL="822960" lvl="1" indent="-283464">
              <a:lnSpc>
                <a:spcPct val="90000"/>
              </a:lnSpc>
              <a:spcBef>
                <a:spcPts val="600"/>
              </a:spcBef>
              <a:buClr>
                <a:schemeClr val="accent1"/>
              </a:buClr>
              <a:buSzPct val="80000"/>
              <a:buFont typeface="Wingdings 2"/>
              <a:buChar char=""/>
              <a:defRPr/>
            </a:pPr>
            <a:r>
              <a:rPr lang="en-US" sz="2100" noProof="0" dirty="0" smtClean="0"/>
              <a:t>Select Page Number </a:t>
            </a:r>
            <a:r>
              <a:rPr lang="en-US" sz="2100" noProof="0" dirty="0" smtClean="0">
                <a:sym typeface="Wingdings" panose="05000000000000000000" pitchFamily="2" charset="2"/>
              </a:rPr>
              <a:t> Current Position  Plain Number</a:t>
            </a:r>
          </a:p>
          <a:p>
            <a:pPr marL="822960" lvl="1" indent="-283464">
              <a:lnSpc>
                <a:spcPct val="90000"/>
              </a:lnSpc>
              <a:spcBef>
                <a:spcPts val="600"/>
              </a:spcBef>
              <a:buClr>
                <a:schemeClr val="accent1"/>
              </a:buClr>
              <a:buSzPct val="80000"/>
              <a:buFont typeface="Wingdings 2"/>
              <a:buChar char=""/>
              <a:defRPr/>
            </a:pPr>
            <a:r>
              <a:rPr lang="en-US" sz="2100" dirty="0" smtClean="0">
                <a:sym typeface="Wingdings" panose="05000000000000000000" pitchFamily="2" charset="2"/>
              </a:rPr>
              <a:t>Highlight all contents of header and change to Times New Roman font </a:t>
            </a:r>
          </a:p>
          <a:p>
            <a:pPr marL="822960" lvl="1" indent="-283464">
              <a:lnSpc>
                <a:spcPct val="90000"/>
              </a:lnSpc>
              <a:spcBef>
                <a:spcPts val="600"/>
              </a:spcBef>
              <a:buClr>
                <a:schemeClr val="accent1"/>
              </a:buClr>
              <a:buSzPct val="80000"/>
              <a:buFont typeface="Wingdings 2"/>
              <a:buChar char=""/>
              <a:defRPr/>
            </a:pPr>
            <a:r>
              <a:rPr lang="en-US" sz="2100" dirty="0" smtClean="0">
                <a:sym typeface="Wingdings" panose="05000000000000000000" pitchFamily="2" charset="2"/>
              </a:rPr>
              <a:t>All subsequent pages will have the same header as Page 2</a:t>
            </a:r>
          </a:p>
          <a:p>
            <a:pPr marL="822960" lvl="1" indent="-283464">
              <a:lnSpc>
                <a:spcPct val="90000"/>
              </a:lnSpc>
              <a:spcBef>
                <a:spcPts val="600"/>
              </a:spcBef>
              <a:buClr>
                <a:schemeClr val="accent1"/>
              </a:buClr>
              <a:buSzPct val="80000"/>
              <a:buFont typeface="Wingdings 2"/>
              <a:buChar char=""/>
              <a:defRPr/>
            </a:pPr>
            <a:endParaRPr lang="en-US" sz="2100" noProof="0" dirty="0" smtClean="0"/>
          </a:p>
        </p:txBody>
      </p:sp>
      <p:pic>
        <p:nvPicPr>
          <p:cNvPr id="5" name="Picture 2"/>
          <p:cNvPicPr>
            <a:picLocks noChangeAspect="1" noChangeArrowheads="1"/>
          </p:cNvPicPr>
          <p:nvPr/>
        </p:nvPicPr>
        <p:blipFill rotWithShape="1">
          <a:blip r:embed="rId3" cstate="print"/>
          <a:srcRect b="39804"/>
          <a:stretch/>
        </p:blipFill>
        <p:spPr bwMode="auto">
          <a:xfrm>
            <a:off x="1981200" y="5334000"/>
            <a:ext cx="6248400" cy="1267614"/>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208568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0"/>
            <a:ext cx="7313612"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Abstract Format</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762000"/>
            <a:ext cx="7924800" cy="38862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Refer to APA pp. 25–27</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Center the word “Abstract” on the top line of the page</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Capitalize only the “A” in “Abstract”</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lang="en-US" sz="2100" dirty="0" smtClean="0"/>
              <a:t>Do not bold this heading</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Begin the abstract on the next line, </a:t>
            </a:r>
            <a:r>
              <a:rPr kumimoji="0" lang="en-US" sz="2500" b="1" i="0" u="none" strike="noStrike" kern="1200" cap="none" spc="0" normalizeH="0" baseline="0" noProof="0" dirty="0" smtClean="0">
                <a:ln>
                  <a:noFill/>
                </a:ln>
                <a:solidFill>
                  <a:schemeClr val="tx1"/>
                </a:solidFill>
                <a:effectLst/>
                <a:uLnTx/>
                <a:uFillTx/>
                <a:latin typeface="+mn-lt"/>
                <a:ea typeface="+mn-ea"/>
                <a:cs typeface="+mn-cs"/>
              </a:rPr>
              <a:t>without indenting</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Limit word count according to journal</a:t>
            </a:r>
            <a:r>
              <a:rPr lang="en-US" sz="2500" dirty="0" smtClean="0"/>
              <a:t>’s requirements (usually between 150–250 words; see APA p. 27 &amp; 241)</a:t>
            </a:r>
          </a:p>
          <a:p>
            <a:pPr marL="822960" lvl="1" indent="-283464">
              <a:spcBef>
                <a:spcPts val="600"/>
              </a:spcBef>
              <a:buClr>
                <a:schemeClr val="accent1"/>
              </a:buClr>
              <a:buSzPct val="80000"/>
              <a:buFont typeface="Wingdings 2"/>
              <a:buChar char=""/>
              <a:defRPr/>
            </a:pPr>
            <a:r>
              <a:rPr lang="en-US" sz="2500" dirty="0" smtClean="0"/>
              <a:t>Highlight</a:t>
            </a:r>
            <a:r>
              <a:rPr kumimoji="0" lang="en-US" sz="2500" b="0" i="0" u="none" strike="noStrike" kern="1200" cap="none" spc="0" normalizeH="0" noProof="0" dirty="0" smtClean="0">
                <a:ln>
                  <a:noFill/>
                </a:ln>
                <a:solidFill>
                  <a:schemeClr val="tx1"/>
                </a:solidFill>
                <a:effectLst/>
                <a:uLnTx/>
                <a:uFillTx/>
                <a:latin typeface="+mn-lt"/>
                <a:ea typeface="+mn-ea"/>
                <a:cs typeface="+mn-cs"/>
              </a:rPr>
              <a:t> text and do a word count</a:t>
            </a:r>
            <a:endParaRPr kumimoji="0" lang="en-US" sz="2500" b="1"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1981200" y="4752185"/>
            <a:ext cx="6248400" cy="210581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Abstract Content</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1219200"/>
            <a:ext cx="8305800" cy="5410200"/>
          </a:xfrm>
          <a:prstGeom prst="rect">
            <a:avLst/>
          </a:prstGeom>
          <a:noFill/>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abstract is a summary of the paper </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See APA p. 26–27 for what to include in Abstracts for different types of papers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Begin with the most important information</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Include the results of your study/review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Except at the beginning of a sentence, you may use digits for ALL numbers (APA p.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111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b)</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0"/>
            <a:ext cx="7313612"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The Body (Text) of the Paper</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4" name="Rectangle 3"/>
          <p:cNvSpPr txBox="1">
            <a:spLocks noChangeArrowheads="1"/>
          </p:cNvSpPr>
          <p:nvPr/>
        </p:nvSpPr>
        <p:spPr>
          <a:xfrm>
            <a:off x="1104106" y="762000"/>
            <a:ext cx="7887494" cy="44196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Center the title on the first line </a:t>
            </a:r>
            <a:r>
              <a:rPr lang="en-US" sz="2500" dirty="0" smtClean="0"/>
              <a:t>of Page 3</a:t>
            </a:r>
          </a:p>
          <a:p>
            <a:pPr marL="822960" lvl="1" indent="-283464">
              <a:spcBef>
                <a:spcPts val="600"/>
              </a:spcBef>
              <a:buClr>
                <a:schemeClr val="accent1"/>
              </a:buClr>
              <a:buSzPct val="80000"/>
              <a:buFont typeface="Wingdings 2"/>
              <a:buChar char=""/>
              <a:defRPr/>
            </a:pPr>
            <a:r>
              <a:rPr lang="en-US" sz="2200" dirty="0" smtClean="0"/>
              <a:t>Same title and capitalization as on title page</a:t>
            </a:r>
          </a:p>
          <a:p>
            <a:pPr marL="822960" lvl="1" indent="-283464">
              <a:spcBef>
                <a:spcPts val="600"/>
              </a:spcBef>
              <a:buClr>
                <a:schemeClr val="accent1"/>
              </a:buClr>
              <a:buSzPct val="80000"/>
              <a:buFont typeface="Wingdings 2"/>
              <a:buChar char=""/>
              <a:defRPr/>
            </a:pPr>
            <a:r>
              <a:rPr lang="en-US" sz="2200" dirty="0"/>
              <a:t>Do NOT include the word “Introduction</a:t>
            </a:r>
            <a:r>
              <a:rPr lang="en-US" sz="2200" dirty="0" smtClean="0"/>
              <a:t>”</a:t>
            </a:r>
          </a:p>
          <a:p>
            <a:pPr marL="822960" lvl="1" indent="-283464">
              <a:spcBef>
                <a:spcPts val="600"/>
              </a:spcBef>
              <a:buClr>
                <a:schemeClr val="accent1"/>
              </a:buClr>
              <a:buSzPct val="80000"/>
              <a:buFont typeface="Wingdings 2"/>
              <a:buChar char=""/>
              <a:defRPr/>
            </a:pPr>
            <a:r>
              <a:rPr lang="en-US" sz="2200" dirty="0" smtClean="0"/>
              <a:t>Do not bold the title </a:t>
            </a:r>
            <a:endParaRPr lang="en-US" sz="220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Begin your introduction on the following line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Indent all paragraphs (APA p.</a:t>
            </a:r>
            <a:r>
              <a:rPr kumimoji="0" lang="en-US" sz="2500" b="0" i="0" u="none" strike="noStrike" kern="1200" cap="none" spc="0" normalizeH="0" noProof="0" dirty="0" smtClean="0">
                <a:ln>
                  <a:noFill/>
                </a:ln>
                <a:solidFill>
                  <a:schemeClr val="tx1"/>
                </a:solidFill>
                <a:effectLst/>
                <a:uLnTx/>
                <a:uFillTx/>
                <a:latin typeface="+mn-lt"/>
                <a:ea typeface="+mn-ea"/>
                <a:cs typeface="+mn-cs"/>
              </a:rPr>
              <a:t> 229)</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Check your page number at the top right is “3”</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n-US" sz="2200" noProof="0" dirty="0" smtClean="0"/>
              <a:t>Use </a:t>
            </a:r>
            <a:r>
              <a:rPr lang="en-US" sz="2200" b="1" noProof="0" dirty="0" smtClean="0"/>
              <a:t>boldface</a:t>
            </a:r>
            <a:r>
              <a:rPr lang="en-US" sz="2200" noProof="0" dirty="0" smtClean="0"/>
              <a:t> font for headings within the text (p. 62), which include </a:t>
            </a:r>
            <a:r>
              <a:rPr lang="en-US" sz="2200" b="1" noProof="0" dirty="0" smtClean="0"/>
              <a:t>Method, Results, Discussion,  </a:t>
            </a:r>
            <a:r>
              <a:rPr lang="en-US" sz="2200" noProof="0" dirty="0" smtClean="0"/>
              <a:t>and</a:t>
            </a:r>
            <a:r>
              <a:rPr lang="en-US" sz="2200" b="1" noProof="0" dirty="0" smtClean="0"/>
              <a:t> Conclusion</a:t>
            </a:r>
            <a:endParaRPr kumimoji="0" lang="en-US" sz="2200" b="1" i="0" u="none" strike="noStrike" kern="1200" cap="none" spc="0" normalizeH="0" baseline="0" noProof="0" dirty="0">
              <a:ln>
                <a:noFill/>
              </a:ln>
              <a:solidFill>
                <a:schemeClr val="tx1"/>
              </a:solidFill>
              <a:effectLst/>
              <a:uLnTx/>
              <a:uFillTx/>
            </a:endParaRPr>
          </a:p>
        </p:txBody>
      </p:sp>
      <p:pic>
        <p:nvPicPr>
          <p:cNvPr id="3" name="Picture 2"/>
          <p:cNvPicPr>
            <a:picLocks noChangeAspect="1" noChangeArrowheads="1"/>
          </p:cNvPicPr>
          <p:nvPr/>
        </p:nvPicPr>
        <p:blipFill rotWithShape="1">
          <a:blip r:embed="rId2" cstate="print"/>
          <a:srcRect t="1" b="51632"/>
          <a:stretch/>
        </p:blipFill>
        <p:spPr bwMode="auto">
          <a:xfrm>
            <a:off x="2362200" y="5254980"/>
            <a:ext cx="4876800" cy="157036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43000" y="1295400"/>
            <a:ext cx="7848600" cy="5410200"/>
          </a:xfrm>
          <a:prstGeom prst="rect">
            <a:avLst/>
          </a:prstGeom>
          <a:solidFill>
            <a:schemeClr val="bg1"/>
          </a:solidFill>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Refer to APA pp. 169–179</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Whenever you use other authors’ work, ideas, or words, you must give them credit with a proper citation.</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Remember that citations do not excuse plagiarism</a:t>
            </a:r>
            <a:r>
              <a:rPr kumimoji="0" lang="en-US" sz="3200" b="0" i="0" u="none" strike="noStrike" kern="1200" cap="none" spc="0" normalizeH="0" noProof="0" dirty="0" smtClean="0">
                <a:ln>
                  <a:noFill/>
                </a:ln>
                <a:solidFill>
                  <a:schemeClr val="tx1"/>
                </a:solidFill>
                <a:effectLst/>
                <a:uLnTx/>
                <a:uFillTx/>
                <a:latin typeface="+mn-lt"/>
                <a:ea typeface="+mn-ea"/>
                <a:cs typeface="+mn-cs"/>
              </a:rPr>
              <a:t> (see APA pp. 15–16)</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“Authors do not present the work of another as if it were their own work”  (APA p. 16).</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2"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 Basic Form</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990600"/>
            <a:ext cx="8153400" cy="5715000"/>
          </a:xfrm>
          <a:prstGeom prst="rect">
            <a:avLst/>
          </a:prstGeom>
          <a:noFill/>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The first time a work is cited in a paragraph, cite the author’s (or authors’) last name(s) and the year of publication (see APA p. 174)</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mn-cs"/>
              </a:rPr>
              <a:t>Walker (2000) studied reaction times…</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mn-cs"/>
              </a:rPr>
              <a:t>A recent study of reaction times (Walker, 2000)...</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A parenthetical citation (Walker, 2000) must include the year each time</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lang="en-US" sz="3000" dirty="0" smtClean="0"/>
              <a:t>A nonparenthetical citation must include the year only </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the first time per</a:t>
            </a:r>
            <a:r>
              <a:rPr kumimoji="0" lang="en-US" sz="3000" b="0" i="0" u="none" strike="noStrike" kern="1200" cap="none" spc="0" normalizeH="0" noProof="0" dirty="0" smtClean="0">
                <a:ln>
                  <a:noFill/>
                </a:ln>
                <a:solidFill>
                  <a:schemeClr val="tx1"/>
                </a:solidFill>
                <a:effectLst/>
                <a:uLnTx/>
                <a:uFillTx/>
                <a:latin typeface="+mn-lt"/>
                <a:ea typeface="+mn-ea"/>
                <a:cs typeface="+mn-cs"/>
              </a:rPr>
              <a:t> paragraph</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1" i="0" u="none" strike="noStrike" kern="1200" cap="none" spc="0" normalizeH="0" baseline="0" noProof="0" dirty="0" smtClean="0">
                <a:ln>
                  <a:noFill/>
                </a:ln>
                <a:solidFill>
                  <a:schemeClr val="tx1"/>
                </a:solidFill>
                <a:effectLst/>
                <a:uLnTx/>
                <a:uFillTx/>
                <a:latin typeface="+mn-lt"/>
                <a:ea typeface="+mn-ea"/>
                <a:cs typeface="+mn-cs"/>
              </a:rPr>
              <a:t>unless</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it could be confused with another citation (APA pp. 174–175, table on p. 177)</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There may be multiple sources by the same author(s); see APA p. 178 about identical citations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a:t>
            </a:r>
            <a:r>
              <a:rPr kumimoji="0" lang="en-US" sz="3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Basic Form</a:t>
            </a: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cont’d</a:t>
            </a:r>
            <a:endParaRPr kumimoji="0" lang="en-US"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43000" y="1295400"/>
            <a:ext cx="7772400" cy="4876800"/>
          </a:xfrm>
          <a:prstGeom prst="rect">
            <a:avLst/>
          </a:prstGeom>
          <a:solidFill>
            <a:schemeClr val="bg1"/>
          </a:solidFill>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authors’ names are part of the sentence (try saying your sentence aloud), put only the year in parentheses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the names are not part of the sentence, cite entirely in parentheses: the name(s), comma, then the year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citing multiple authors in parentheses, use an ampersand (&amp;) before the last author</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mn-cs"/>
              </a:rPr>
              <a:t>The latest results (Enghart &amp; Jones, 2005) show that…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citing multiple authors in the text, use the word “and”</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mn-cs"/>
              </a:rPr>
              <a:t>Enghart and Jones (2005) found…</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152400"/>
            <a:ext cx="8229600" cy="7651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 Less</a:t>
            </a:r>
            <a:r>
              <a:rPr kumimoji="0" lang="en-US" sz="3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than 6 Authors</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1295400"/>
            <a:ext cx="8077200" cy="5334000"/>
          </a:xfrm>
          <a:prstGeom prst="rect">
            <a:avLst/>
          </a:prstGeom>
          <a:noFill/>
        </p:spPr>
        <p:txBody>
          <a:bodyPr/>
          <a:lstStyle/>
          <a:p>
            <a:pPr marL="365760" lvl="0" indent="-283464">
              <a:spcBef>
                <a:spcPts val="600"/>
              </a:spcBef>
              <a:buClr>
                <a:schemeClr val="accent1"/>
              </a:buClr>
              <a:buSzPct val="80000"/>
              <a:buFont typeface="Wingdings 2"/>
              <a:buChar char=""/>
            </a:pPr>
            <a:r>
              <a:rPr lang="en-US" sz="2500" dirty="0" smtClean="0"/>
              <a:t>Refer to APA p. 175</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When a source has only 2 authors, use both authors’ names in every citation</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When a source has 3, 4, or 5 authors, cite each last name ONLY in the first citation of the entire paper (excluding the Abstract)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In subsequent citations, use the first author’s name, but shorten the remaining authors to “et al.”</a:t>
            </a:r>
          </a:p>
          <a:p>
            <a:pPr marL="640080" lvl="1" indent="-237744">
              <a:spcBef>
                <a:spcPts val="550"/>
              </a:spcBef>
              <a:buClr>
                <a:schemeClr val="accent1"/>
              </a:buClr>
              <a:buFont typeface="Verdana"/>
              <a:buChar char="◦"/>
            </a:pP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 Roberts, Baldwin, and Yi’s (</a:t>
            </a:r>
            <a:r>
              <a:rPr lang="en-US" sz="2100" dirty="0" smtClean="0">
                <a:latin typeface="Times New Roman" pitchFamily="18" charset="0"/>
              </a:rPr>
              <a:t>1972) classic study, </a:t>
            </a: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p>
          <a:p>
            <a:pPr marL="640080" lvl="1" indent="-237744">
              <a:spcBef>
                <a:spcPts val="550"/>
              </a:spcBef>
              <a:buClr>
                <a:schemeClr val="accent1"/>
              </a:buClr>
              <a:buFont typeface="Verdana"/>
              <a:buChar char="◦"/>
            </a:pPr>
            <a:r>
              <a:rPr kumimoji="0" lang="en-US" sz="2100" b="0" i="1" u="none" strike="noStrike" kern="1200" cap="none" spc="0" normalizeH="0" baseline="0" noProof="0" dirty="0" smtClean="0">
                <a:ln>
                  <a:noFill/>
                </a:ln>
                <a:solidFill>
                  <a:srgbClr val="660033"/>
                </a:solidFill>
                <a:effectLst/>
                <a:uLnTx/>
                <a:uFillTx/>
                <a:latin typeface="+mn-lt"/>
                <a:ea typeface="+mn-ea"/>
                <a:cs typeface="+mn-cs"/>
              </a:rPr>
              <a:t>Same paragraph</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a:t>
            </a:r>
            <a:r>
              <a:rPr lang="en-US" sz="2100" dirty="0" smtClean="0">
                <a:latin typeface="Times New Roman" pitchFamily="18" charset="0"/>
              </a:rPr>
              <a:t>Roberts et al.’s results </a:t>
            </a: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indicated a correlation between age and intelligence.</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100" b="0" i="1" u="none" strike="noStrike" kern="1200" cap="none" spc="0" normalizeH="0" baseline="0" noProof="0" dirty="0" smtClean="0">
                <a:ln>
                  <a:noFill/>
                </a:ln>
                <a:solidFill>
                  <a:srgbClr val="660033"/>
                </a:solidFill>
                <a:effectLst/>
                <a:uLnTx/>
                <a:uFillTx/>
                <a:latin typeface="+mn-lt"/>
                <a:ea typeface="+mn-ea"/>
                <a:cs typeface="+mn-cs"/>
              </a:rPr>
              <a:t>New paragraph</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Roberts et al. (1972) found that …</a:t>
            </a:r>
            <a:endParaRPr kumimoji="0" lang="en-US" sz="21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152400"/>
            <a:ext cx="8077200"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 6</a:t>
            </a:r>
            <a:r>
              <a:rPr lang="en-US" sz="3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or more Authors</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914400"/>
            <a:ext cx="8153400" cy="5715000"/>
          </a:xfrm>
          <a:prstGeom prst="rect">
            <a:avLst/>
          </a:prstGeom>
          <a:noFill/>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When a source has 6 or more authors, shorten </a:t>
            </a:r>
            <a:r>
              <a:rPr kumimoji="0" lang="en-US" sz="3000" b="1" i="0" u="none" strike="noStrike" kern="1200" cap="none" spc="0" normalizeH="0" baseline="0" noProof="0" dirty="0" smtClean="0">
                <a:ln>
                  <a:noFill/>
                </a:ln>
                <a:solidFill>
                  <a:schemeClr val="tx1"/>
                </a:solidFill>
                <a:effectLst/>
                <a:uLnTx/>
                <a:uFillTx/>
                <a:latin typeface="+mn-lt"/>
                <a:ea typeface="+mn-ea"/>
                <a:cs typeface="+mn-cs"/>
              </a:rPr>
              <a:t>each</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citation (including first one in paper) with the first author’s last name and all remaining names shortened to “et al.”</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In the Reference page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list all names for</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up to 7 authors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For more than 7 authors,</a:t>
            </a:r>
            <a:r>
              <a:rPr kumimoji="0" lang="en-US" sz="3000" b="0" i="0" u="none" strike="noStrike" kern="1200" cap="none" spc="0" normalizeH="0" noProof="0" dirty="0" smtClean="0">
                <a:ln>
                  <a:noFill/>
                </a:ln>
                <a:solidFill>
                  <a:schemeClr val="tx1"/>
                </a:solidFill>
                <a:effectLst/>
                <a:uLnTx/>
                <a:uFillTx/>
                <a:latin typeface="+mn-lt"/>
                <a:ea typeface="+mn-ea"/>
                <a:cs typeface="+mn-cs"/>
              </a:rPr>
              <a:t> list the first 6</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names, insert ellipses (3 periods), then list</a:t>
            </a:r>
            <a:r>
              <a:rPr kumimoji="0" lang="en-US" sz="3000" b="0" i="0" u="none" strike="noStrike" kern="1200" cap="none" spc="0" normalizeH="0" noProof="0" dirty="0" smtClean="0">
                <a:ln>
                  <a:noFill/>
                </a:ln>
                <a:solidFill>
                  <a:schemeClr val="tx1"/>
                </a:solidFill>
                <a:effectLst/>
                <a:uLnTx/>
                <a:uFillTx/>
                <a:latin typeface="+mn-lt"/>
                <a:ea typeface="+mn-ea"/>
                <a:cs typeface="+mn-cs"/>
              </a:rPr>
              <a:t> the final author’s name</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Refer to APA p. 184</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lang="en-US" sz="2800" noProof="0" dirty="0" smtClean="0"/>
              <a:t>See example # 2 on APA p. 198</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571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Format Paper Before Beginning</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066800" y="1219200"/>
            <a:ext cx="8077200" cy="5410200"/>
          </a:xfrm>
          <a:prstGeom prst="rect">
            <a:avLst/>
          </a:prstGeom>
          <a:solidFill>
            <a:srgbClr val="FFFFFF"/>
          </a:solidFill>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One-inch margins on all sides of all pages (Page Layout </a:t>
            </a:r>
            <a:r>
              <a:rPr kumimoji="0" lang="en-US" sz="21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Margins)</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83464">
              <a:spcBef>
                <a:spcPts val="600"/>
              </a:spcBef>
              <a:spcAft>
                <a:spcPts val="600"/>
              </a:spcAft>
              <a:buClr>
                <a:schemeClr val="accent1"/>
              </a:buClr>
              <a:buSzPct val="80000"/>
              <a:buFont typeface="Wingdings 2"/>
              <a:buChar cha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Use only </a:t>
            </a:r>
            <a:r>
              <a:rPr lang="en-US" sz="2400" dirty="0" smtClean="0">
                <a:latin typeface="Times New Roman" pitchFamily="18" charset="0"/>
              </a:rPr>
              <a:t>Times New Roman </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12-pt font in both body and header</a:t>
            </a:r>
            <a:r>
              <a:rPr lang="en-US" sz="2100" dirty="0" smtClean="0"/>
              <a:t> (Home </a:t>
            </a:r>
            <a:r>
              <a:rPr lang="en-US" sz="2100" dirty="0" smtClean="0">
                <a:sym typeface="Wingdings" pitchFamily="2" charset="2"/>
              </a:rPr>
              <a:t> Font)</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indent="-283464">
              <a:spcBef>
                <a:spcPts val="600"/>
              </a:spcBef>
              <a:spcAft>
                <a:spcPts val="600"/>
              </a:spcAft>
              <a:buClr>
                <a:schemeClr val="accent1"/>
              </a:buClr>
              <a:buSzPct val="80000"/>
              <a:buFont typeface="Wingdings 2"/>
              <a:buChar cha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Double-space all text throughout the entire paper</a:t>
            </a:r>
            <a:r>
              <a:rPr kumimoji="0" lang="en-US" sz="2100" b="0" i="0" u="none" strike="noStrike" kern="1200" cap="none" spc="0" normalizeH="0" noProof="0" dirty="0" smtClean="0">
                <a:ln>
                  <a:noFill/>
                </a:ln>
                <a:solidFill>
                  <a:schemeClr val="tx1"/>
                </a:solidFill>
                <a:effectLst/>
                <a:uLnTx/>
                <a:uFillTx/>
                <a:latin typeface="+mn-lt"/>
                <a:ea typeface="+mn-ea"/>
                <a:cs typeface="+mn-cs"/>
              </a:rPr>
              <a:t> </a:t>
            </a:r>
            <a:endParaRPr lang="en-US" sz="2100" dirty="0"/>
          </a:p>
          <a:p>
            <a:pPr marL="365760" indent="-283464">
              <a:spcBef>
                <a:spcPts val="600"/>
              </a:spcBef>
              <a:spcAft>
                <a:spcPts val="600"/>
              </a:spcAft>
              <a:buClr>
                <a:schemeClr val="accent1"/>
              </a:buClr>
              <a:buSzPct val="80000"/>
              <a:buFont typeface="Wingdings 2"/>
              <a:buChar cha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Indent paragraphs using the tab key, which should be set to ½ inch </a:t>
            </a:r>
            <a:r>
              <a:rPr lang="en-US" sz="2100" dirty="0"/>
              <a:t>(Home </a:t>
            </a:r>
            <a:r>
              <a:rPr lang="en-US" sz="2100" dirty="0">
                <a:sym typeface="Wingdings" pitchFamily="2" charset="2"/>
              </a:rPr>
              <a:t> Paragraph  Indents and Spacing  </a:t>
            </a:r>
            <a:r>
              <a:rPr lang="en-US" sz="2100" dirty="0" smtClean="0">
                <a:sym typeface="Wingdings" pitchFamily="2" charset="2"/>
              </a:rPr>
              <a:t>Indentation  Special = First line by 0.5”) </a:t>
            </a:r>
            <a:endParaRPr kumimoji="0" lang="en-US" sz="21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Only exceptions are:</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Abstract is not indented</a:t>
            </a:r>
          </a:p>
          <a:p>
            <a:pPr marL="640080" lvl="1" indent="-237744">
              <a:spcBef>
                <a:spcPts val="550"/>
              </a:spcBef>
              <a:buClr>
                <a:schemeClr val="accent1"/>
              </a:buClr>
              <a:buFont typeface="Verdana"/>
              <a:buChar char="◦"/>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Reference entries use hanging indentation</a:t>
            </a:r>
            <a:r>
              <a:rPr kumimoji="0" lang="en-US" sz="2100" b="0" i="0" u="none" strike="noStrike" kern="1200" cap="none" spc="0" normalizeH="0" noProof="0" dirty="0" smtClean="0">
                <a:ln>
                  <a:noFill/>
                </a:ln>
                <a:solidFill>
                  <a:schemeClr val="tx1"/>
                </a:solidFill>
                <a:effectLst/>
                <a:uLnTx/>
                <a:uFillTx/>
                <a:latin typeface="+mn-lt"/>
                <a:ea typeface="+mn-ea"/>
                <a:cs typeface="+mn-cs"/>
              </a:rPr>
              <a:t> </a:t>
            </a:r>
            <a:r>
              <a:rPr lang="en-US" sz="2100" dirty="0"/>
              <a:t>(Home </a:t>
            </a:r>
            <a:r>
              <a:rPr lang="en-US" sz="2100" dirty="0">
                <a:sym typeface="Wingdings" pitchFamily="2" charset="2"/>
              </a:rPr>
              <a:t> Paragraph  Indents and Spacing  </a:t>
            </a:r>
            <a:r>
              <a:rPr lang="en-US" sz="2100" dirty="0" smtClean="0">
                <a:sym typeface="Wingdings" pitchFamily="2" charset="2"/>
              </a:rPr>
              <a:t>Indentation  Special = Hanging by 0.5”)</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3"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Citations in Text: Direct Quotations</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066800"/>
            <a:ext cx="8077200" cy="5562600"/>
          </a:xfrm>
          <a:prstGeom prst="rect">
            <a:avLst/>
          </a:prstGeom>
          <a:noFill/>
        </p:spPr>
        <p:txBody>
          <a:bodyPr/>
          <a:lstStyle/>
          <a:p>
            <a:pPr marL="365760" lvl="0" indent="-283464">
              <a:lnSpc>
                <a:spcPct val="80000"/>
              </a:lnSpc>
              <a:spcBef>
                <a:spcPts val="600"/>
              </a:spcBef>
              <a:buClr>
                <a:schemeClr val="accent1"/>
              </a:buClr>
              <a:buSzPct val="80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Refer to APA pp</a:t>
            </a:r>
            <a:r>
              <a:rPr lang="en-US" sz="2400" dirty="0" smtClean="0"/>
              <a:t>. 170–174</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Citation of page numbers is only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required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when you are using a direct quote (APA p. 170)</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mn-cs"/>
              </a:rPr>
              <a:t>The “results indicated a strong</a:t>
            </a:r>
            <a:r>
              <a:rPr kumimoji="0" lang="en-US" sz="2200" b="0" i="0" u="none" strike="noStrike" kern="1200" cap="none" spc="0" normalizeH="0" noProof="0" dirty="0" smtClean="0">
                <a:ln>
                  <a:noFill/>
                </a:ln>
                <a:solidFill>
                  <a:schemeClr val="tx1"/>
                </a:solidFill>
                <a:effectLst/>
                <a:uLnTx/>
                <a:uFillTx/>
                <a:latin typeface="Times New Roman" pitchFamily="18" charset="0"/>
                <a:ea typeface="+mn-ea"/>
                <a:cs typeface="+mn-cs"/>
              </a:rPr>
              <a:t> </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mn-cs"/>
              </a:rPr>
              <a:t>correlation” (Lopez, 2004, p. 476) in the negative </a:t>
            </a:r>
            <a:r>
              <a:rPr kumimoji="0" lang="en-US" sz="2200" b="0" i="0" u="none" strike="noStrike" kern="1200" cap="none" spc="0" normalizeH="0" noProof="0" dirty="0" smtClean="0">
                <a:ln>
                  <a:noFill/>
                </a:ln>
                <a:solidFill>
                  <a:schemeClr val="tx1"/>
                </a:solidFill>
                <a:effectLst/>
                <a:uLnTx/>
                <a:uFillTx/>
                <a:latin typeface="Times New Roman" pitchFamily="18" charset="0"/>
                <a:ea typeface="+mn-ea"/>
                <a:cs typeface="+mn-cs"/>
              </a:rPr>
              <a:t>direction</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Page numbers are still </a:t>
            </a:r>
            <a:r>
              <a:rPr kumimoji="0" lang="en-US" sz="2200" b="1" i="0" u="none" strike="noStrike" kern="1200" cap="none" spc="0" normalizeH="0" baseline="0" noProof="0" dirty="0" smtClean="0">
                <a:ln>
                  <a:noFill/>
                </a:ln>
                <a:solidFill>
                  <a:schemeClr val="tx1"/>
                </a:solidFill>
                <a:effectLst/>
                <a:uLnTx/>
                <a:uFillTx/>
                <a:latin typeface="+mn-lt"/>
                <a:ea typeface="+mn-ea"/>
                <a:cs typeface="+mn-cs"/>
              </a:rPr>
              <a:t>strongly encouraged</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for citations</a:t>
            </a:r>
            <a:r>
              <a:rPr kumimoji="0" lang="en-US" sz="2200" b="0" i="0" u="none" strike="noStrike" kern="1200" cap="none" spc="0" normalizeH="0" noProof="0" dirty="0" smtClean="0">
                <a:ln>
                  <a:noFill/>
                </a:ln>
                <a:solidFill>
                  <a:schemeClr val="tx1"/>
                </a:solidFill>
                <a:effectLst/>
                <a:uLnTx/>
                <a:uFillTx/>
                <a:latin typeface="+mn-lt"/>
                <a:ea typeface="+mn-ea"/>
                <a:cs typeface="+mn-cs"/>
              </a:rPr>
              <a:t> that are</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paraphrases (APA p. 171) to help your readers find the info</a:t>
            </a:r>
          </a:p>
          <a:p>
            <a:pPr marL="365760" lvl="0" indent="-283464">
              <a:lnSpc>
                <a:spcPct val="80000"/>
              </a:lnSpc>
              <a:spcBef>
                <a:spcPts val="600"/>
              </a:spcBef>
              <a:buClr>
                <a:schemeClr val="accent1"/>
              </a:buClr>
              <a:buSzPct val="80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For quotations of 40 or more words, use block quotations (see </a:t>
            </a:r>
            <a:r>
              <a:rPr lang="en-US" sz="2400" dirty="0" smtClean="0"/>
              <a:t>APA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p</a:t>
            </a:r>
            <a:r>
              <a:rPr lang="en-US" sz="2400" dirty="0" smtClean="0"/>
              <a:t>. 171 &amp; example on p.  92)</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Block paragraph, extra indentation,</a:t>
            </a:r>
            <a:r>
              <a:rPr kumimoji="0" lang="en-US" sz="2200" b="0" i="0" u="none" strike="noStrike" kern="1200" cap="none" spc="0" normalizeH="0" noProof="0" dirty="0" smtClean="0">
                <a:ln>
                  <a:noFill/>
                </a:ln>
                <a:solidFill>
                  <a:schemeClr val="tx1"/>
                </a:solidFill>
                <a:effectLst/>
                <a:uLnTx/>
                <a:uFillTx/>
                <a:latin typeface="+mn-lt"/>
                <a:ea typeface="+mn-ea"/>
                <a:cs typeface="+mn-cs"/>
              </a:rPr>
              <a:t> n</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o quotation marks</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Citation and page number at end of block</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no page number is available (e.g., a webpage or HTML version of journal article), use the section heading and either paragraph symbol or the abbreviation</a:t>
            </a:r>
            <a:r>
              <a:rPr kumimoji="0" lang="en-US" sz="2400" b="0" i="0" u="none" strike="noStrike" kern="1200" cap="none" spc="0" normalizeH="0" noProof="0" dirty="0" smtClean="0">
                <a:ln>
                  <a:noFill/>
                </a:ln>
                <a:solidFill>
                  <a:schemeClr val="tx1"/>
                </a:solidFill>
                <a:effectLst/>
                <a:uLnTx/>
                <a:uFillTx/>
                <a:latin typeface="+mn-lt"/>
                <a:ea typeface="+mn-ea"/>
                <a:cs typeface="+mn-cs"/>
              </a:rPr>
              <a:t> “para.”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Click Insert </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Symbol, click the Special Characters tab, and find the ¶ symbol</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lang="en-US" sz="2200" dirty="0" smtClean="0">
                <a:sym typeface="Wingdings" pitchFamily="2" charset="2"/>
              </a:rPr>
              <a:t>See examples on APA p. 172</a:t>
            </a:r>
            <a:endParaRPr kumimoji="0" lang="en-US" sz="2200" b="0" i="0" u="none" strike="noStrike" kern="1200" cap="none" spc="0" normalizeH="0" baseline="0" noProof="0" dirty="0">
              <a:ln>
                <a:noFill/>
              </a:ln>
              <a:solidFill>
                <a:schemeClr val="tx1"/>
              </a:solidFill>
              <a:effectLst/>
              <a:uLnTx/>
              <a:uFillTx/>
              <a:latin typeface="+mn-lt"/>
              <a:ea typeface="+mn-ea"/>
              <a:cs typeface="+mn-cs"/>
              <a:sym typeface="Wingdings" pitchFamily="2" charset="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228600"/>
            <a:ext cx="7313613"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Citation of Secondary Sources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066800"/>
            <a:ext cx="8077200" cy="5562600"/>
          </a:xfrm>
          <a:prstGeom prst="rect">
            <a:avLst/>
          </a:prstGeom>
          <a:noFill/>
        </p:spPr>
        <p:txBody>
          <a:bodyPr/>
          <a:lstStyle/>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Refer to APA p. 178</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When you wish to use information that the author of a paper has cited, it is best to obtain the original (primary) source.</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If this is impossible, cite by listing the author(s) and date of the primary source, followed by the author(s) and date of the secondary source (i.e., the one you read).</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mn-cs"/>
              </a:rPr>
              <a:t>This confirmed the results (Chen, 1990, as cited in Izerman, 2001).</a:t>
            </a:r>
          </a:p>
          <a:p>
            <a:pPr marL="640080" marR="0" lvl="1" indent="-237744" algn="l" defTabSz="914400" rtl="0" eaLnBrk="1" fontAlgn="auto" latinLnBrk="0" hangingPunct="1">
              <a:lnSpc>
                <a:spcPct val="80000"/>
              </a:lnSpc>
              <a:spcBef>
                <a:spcPts val="550"/>
              </a:spcBef>
              <a:spcAft>
                <a:spcPts val="0"/>
              </a:spcAft>
              <a:buClr>
                <a:schemeClr val="accent1"/>
              </a:buClr>
              <a:buSzTx/>
              <a:buFont typeface="Verdana"/>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mn-cs"/>
              </a:rPr>
              <a:t>Chen (1990, as cited in Izerman, 2001) found that…</a:t>
            </a:r>
            <a:endPar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83464">
              <a:lnSpc>
                <a:spcPct val="80000"/>
              </a:lnSpc>
              <a:spcBef>
                <a:spcPts val="600"/>
              </a:spcBef>
              <a:buClr>
                <a:schemeClr val="accent1"/>
              </a:buClr>
              <a:buSzPct val="80000"/>
              <a:buFont typeface="Wingdings 2"/>
              <a:buChar char=""/>
            </a:pPr>
            <a:r>
              <a:rPr lang="en-US" sz="2600" dirty="0" smtClean="0"/>
              <a:t>Refer to APA pp. 175–179 for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information on how to cite groups/institutions as authors, works with no author,</a:t>
            </a:r>
            <a:r>
              <a:rPr kumimoji="0" lang="en-US" sz="2600" b="0" i="0" u="none" strike="noStrike" kern="1200" cap="none" spc="0" normalizeH="0" noProof="0" dirty="0" smtClean="0">
                <a:ln>
                  <a:noFill/>
                </a:ln>
                <a:solidFill>
                  <a:schemeClr val="tx1"/>
                </a:solidFill>
                <a:effectLst/>
                <a:uLnTx/>
                <a:uFillTx/>
                <a:latin typeface="+mn-lt"/>
                <a:ea typeface="+mn-ea"/>
                <a:cs typeface="+mn-cs"/>
              </a:rPr>
              <a:t> personal communications,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and many other exceptions</a:t>
            </a:r>
            <a:r>
              <a:rPr kumimoji="0" lang="en-US" sz="2600" b="0" i="0" u="none" strike="noStrike" kern="1200" cap="none" spc="0" normalizeH="0" noProof="0" dirty="0" smtClean="0">
                <a:ln>
                  <a:noFill/>
                </a:ln>
                <a:solidFill>
                  <a:schemeClr val="tx1"/>
                </a:solidFill>
                <a:effectLst/>
                <a:uLnTx/>
                <a:uFillTx/>
                <a:latin typeface="+mn-lt"/>
                <a:ea typeface="+mn-ea"/>
                <a:cs typeface="+mn-cs"/>
              </a:rPr>
              <a:t> and special circumstances</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228600"/>
            <a:ext cx="7313613" cy="762000"/>
          </a:xfrm>
          <a:prstGeom prst="rect">
            <a:avLst/>
          </a:prstGeom>
        </p:spPr>
        <p:txBody>
          <a:bodyPr/>
          <a:lstStyle/>
          <a:p>
            <a:pPr lvl="0" algn="ctr">
              <a:spcBef>
                <a:spcPct val="0"/>
              </a:spcBef>
              <a:defRPr/>
            </a:pP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Expectations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219200"/>
            <a:ext cx="8077200" cy="5410200"/>
          </a:xfrm>
          <a:prstGeom prst="rect">
            <a:avLst/>
          </a:prstGeom>
          <a:noFill/>
        </p:spPr>
        <p:txBody>
          <a:bodyPr/>
          <a:lstStyle/>
          <a:p>
            <a:pPr marL="82296" marR="0" lvl="0" algn="l" defTabSz="914400" rtl="0" eaLnBrk="1" fontAlgn="auto" latinLnBrk="0" hangingPunct="1">
              <a:lnSpc>
                <a:spcPct val="80000"/>
              </a:lnSpc>
              <a:spcBef>
                <a:spcPts val="600"/>
              </a:spcBef>
              <a:spcAft>
                <a:spcPts val="0"/>
              </a:spcAft>
              <a:buClr>
                <a:schemeClr val="accent1"/>
              </a:buClr>
              <a:buSzPct val="80000"/>
              <a:tabLst/>
              <a:defRPr/>
            </a:pPr>
            <a:r>
              <a:rPr kumimoji="0" lang="en-US" sz="2400" b="0" i="0" u="none" strike="noStrike" kern="1200" cap="none" spc="0" normalizeH="0" baseline="0" noProof="0" dirty="0" smtClean="0">
                <a:ln>
                  <a:noFill/>
                </a:ln>
                <a:solidFill>
                  <a:schemeClr val="tx1"/>
                </a:solidFill>
                <a:effectLst/>
                <a:uLnTx/>
                <a:uFillTx/>
              </a:rPr>
              <a:t>Many of your professors will expect you to avoid</a:t>
            </a:r>
            <a:r>
              <a:rPr lang="en-US" sz="2400" noProof="0" dirty="0" smtClean="0"/>
              <a:t> using quotes and to avoid using secondary source citations. If you don’t know your professor’s </a:t>
            </a:r>
            <a:r>
              <a:rPr lang="en-US" sz="2600" noProof="0" dirty="0" smtClean="0"/>
              <a:t>policy, ask.</a:t>
            </a:r>
          </a:p>
          <a:p>
            <a:pPr marL="82296" marR="0" lvl="0" algn="l" defTabSz="914400" rtl="0" eaLnBrk="1" fontAlgn="auto" latinLnBrk="0" hangingPunct="1">
              <a:lnSpc>
                <a:spcPct val="80000"/>
              </a:lnSpc>
              <a:spcBef>
                <a:spcPts val="600"/>
              </a:spcBef>
              <a:spcAft>
                <a:spcPts val="0"/>
              </a:spcAft>
              <a:buClr>
                <a:schemeClr val="accent1"/>
              </a:buClr>
              <a:buSzPct val="80000"/>
              <a:tabLst/>
              <a:defRPr/>
            </a:pPr>
            <a:endParaRPr lang="en-US" sz="2600" i="1" noProof="0" dirty="0"/>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lang="en-US" sz="2600" dirty="0" smtClean="0"/>
              <a:t>Papers written in APA style rarely contain any quotes</a:t>
            </a:r>
          </a:p>
          <a:p>
            <a:pPr marL="822960" lvl="1" indent="-283464">
              <a:lnSpc>
                <a:spcPct val="80000"/>
              </a:lnSpc>
              <a:spcBef>
                <a:spcPts val="600"/>
              </a:spcBef>
              <a:buClr>
                <a:schemeClr val="accent1"/>
              </a:buClr>
              <a:buSzPct val="80000"/>
              <a:buFont typeface="Wingdings 2"/>
              <a:buChar char=""/>
              <a:defRPr/>
            </a:pPr>
            <a:r>
              <a:rPr lang="en-US" sz="2000" noProof="0" dirty="0" smtClean="0"/>
              <a:t>Ideas that come from others are almost exclusively </a:t>
            </a:r>
            <a:r>
              <a:rPr lang="en-US" sz="2000" noProof="0" dirty="0" err="1" smtClean="0"/>
              <a:t>conve</a:t>
            </a:r>
            <a:r>
              <a:rPr lang="en-US" sz="2000" dirty="0" err="1" smtClean="0"/>
              <a:t>yed</a:t>
            </a:r>
            <a:r>
              <a:rPr lang="en-US" sz="2000" dirty="0" smtClean="0"/>
              <a:t> by paraphrasing</a:t>
            </a:r>
          </a:p>
          <a:p>
            <a:pPr marL="822960" lvl="1" indent="-283464">
              <a:lnSpc>
                <a:spcPct val="80000"/>
              </a:lnSpc>
              <a:spcBef>
                <a:spcPts val="600"/>
              </a:spcBef>
              <a:buClr>
                <a:schemeClr val="accent1"/>
              </a:buClr>
              <a:buSzPct val="80000"/>
              <a:buFont typeface="Wingdings 2"/>
              <a:buChar char=""/>
              <a:defRPr/>
            </a:pPr>
            <a:endParaRPr lang="en-US" sz="2600" dirty="0"/>
          </a:p>
          <a:p>
            <a:pPr marL="365760" indent="-283464">
              <a:lnSpc>
                <a:spcPct val="80000"/>
              </a:lnSpc>
              <a:spcBef>
                <a:spcPts val="600"/>
              </a:spcBef>
              <a:buClr>
                <a:schemeClr val="accent1"/>
              </a:buClr>
              <a:buSzPct val="80000"/>
              <a:buFont typeface="Wingdings 2"/>
              <a:buChar char=""/>
              <a:defRPr/>
            </a:pPr>
            <a:r>
              <a:rPr lang="en-US" sz="2600" dirty="0" smtClean="0"/>
              <a:t>Papers written in APA style rarely contain secondary source citations. </a:t>
            </a:r>
            <a:endParaRPr lang="en-US" sz="2600" dirty="0"/>
          </a:p>
          <a:p>
            <a:pPr marL="822960" lvl="1" indent="-283464">
              <a:lnSpc>
                <a:spcPct val="80000"/>
              </a:lnSpc>
              <a:spcBef>
                <a:spcPts val="600"/>
              </a:spcBef>
              <a:buClr>
                <a:schemeClr val="accent1"/>
              </a:buClr>
              <a:buSzPct val="80000"/>
              <a:buFont typeface="Wingdings 2"/>
              <a:buChar char=""/>
              <a:defRPr/>
            </a:pPr>
            <a:r>
              <a:rPr lang="en-US" sz="2000" noProof="0" dirty="0" smtClean="0"/>
              <a:t>Only under rare circumstances will it be impossible to obtain the primary source cited in an article you read (if you have enough time to wait for </a:t>
            </a:r>
            <a:r>
              <a:rPr lang="en-US" sz="2000" noProof="0" dirty="0" err="1" smtClean="0"/>
              <a:t>InterLibrary</a:t>
            </a:r>
            <a:r>
              <a:rPr lang="en-US" sz="2000" noProof="0" dirty="0" smtClean="0"/>
              <a:t> Loan)</a:t>
            </a:r>
          </a:p>
          <a:p>
            <a:pPr marL="822960" lvl="1" indent="-283464">
              <a:lnSpc>
                <a:spcPct val="80000"/>
              </a:lnSpc>
              <a:spcBef>
                <a:spcPts val="600"/>
              </a:spcBef>
              <a:buClr>
                <a:schemeClr val="accent1"/>
              </a:buClr>
              <a:buSzPct val="80000"/>
              <a:buFont typeface="Wingdings 2"/>
              <a:buChar char=""/>
              <a:defRPr/>
            </a:pPr>
            <a:r>
              <a:rPr lang="en-US" sz="2000" dirty="0" smtClean="0"/>
              <a:t>Unless it isn’t possible, you should always read the original source of the information you want to use</a:t>
            </a:r>
            <a:endParaRPr lang="en-US" sz="2000" noProof="0" dirty="0" smtClean="0"/>
          </a:p>
        </p:txBody>
      </p:sp>
    </p:spTree>
    <p:extLst>
      <p:ext uri="{BB962C8B-B14F-4D97-AF65-F5344CB8AC3E}">
        <p14:creationId xmlns:p14="http://schemas.microsoft.com/office/powerpoint/2010/main" val="3834966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96193" y="152400"/>
            <a:ext cx="7313613" cy="762000"/>
          </a:xfrm>
          <a:prstGeom prst="rect">
            <a:avLst/>
          </a:prstGeom>
        </p:spPr>
        <p:txBody>
          <a:bodyPr/>
          <a:lstStyle/>
          <a:p>
            <a:pPr lvl="0" algn="ctr">
              <a:spcBef>
                <a:spcPct val="0"/>
              </a:spcBef>
              <a:defRPr/>
            </a:pP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Primary Source Material</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066800"/>
            <a:ext cx="8077200" cy="5562600"/>
          </a:xfrm>
          <a:prstGeom prst="rect">
            <a:avLst/>
          </a:prstGeom>
          <a:noFill/>
        </p:spPr>
        <p:txBody>
          <a:bodyPr/>
          <a:lstStyle/>
          <a:p>
            <a:pPr marL="82296" marR="0" lvl="0" algn="l" defTabSz="914400" rtl="0" eaLnBrk="1" fontAlgn="auto" latinLnBrk="0" hangingPunct="1">
              <a:lnSpc>
                <a:spcPct val="80000"/>
              </a:lnSpc>
              <a:spcBef>
                <a:spcPts val="600"/>
              </a:spcBef>
              <a:spcAft>
                <a:spcPts val="0"/>
              </a:spcAft>
              <a:buClr>
                <a:schemeClr val="accent1"/>
              </a:buClr>
              <a:buSzPct val="80000"/>
              <a:tabLst/>
              <a:defRPr/>
            </a:pPr>
            <a:r>
              <a:rPr lang="en-US" sz="2000" noProof="0" dirty="0" smtClean="0"/>
              <a:t>When you read an empirical article, there are several sections in which you might find information you will want to incorporate into your papers. </a:t>
            </a:r>
          </a:p>
          <a:p>
            <a:pPr marL="82296" marR="0" lvl="0" algn="l" defTabSz="914400" rtl="0" eaLnBrk="1" fontAlgn="auto" latinLnBrk="0" hangingPunct="1">
              <a:lnSpc>
                <a:spcPct val="80000"/>
              </a:lnSpc>
              <a:spcBef>
                <a:spcPts val="600"/>
              </a:spcBef>
              <a:spcAft>
                <a:spcPts val="0"/>
              </a:spcAft>
              <a:buClr>
                <a:schemeClr val="accent1"/>
              </a:buClr>
              <a:buSzPct val="80000"/>
              <a:tabLst/>
              <a:defRPr/>
            </a:pPr>
            <a:endParaRPr lang="en-US" sz="800" dirty="0"/>
          </a:p>
          <a:p>
            <a:pPr marL="82296" marR="0" lvl="0" algn="l" defTabSz="914400" rtl="0" eaLnBrk="1" fontAlgn="auto" latinLnBrk="0" hangingPunct="1">
              <a:lnSpc>
                <a:spcPct val="80000"/>
              </a:lnSpc>
              <a:spcBef>
                <a:spcPts val="600"/>
              </a:spcBef>
              <a:spcAft>
                <a:spcPts val="0"/>
              </a:spcAft>
              <a:buClr>
                <a:schemeClr val="accent1"/>
              </a:buClr>
              <a:buSzPct val="80000"/>
              <a:tabLst/>
              <a:defRPr/>
            </a:pPr>
            <a:r>
              <a:rPr lang="en-US" sz="2000" noProof="0" dirty="0" smtClean="0"/>
              <a:t>The introduction contains mostly information that comes from (and is credited to) other primary sources.  As such, you should generally not be using the material found in the introduction of an empirical article as support for the statements you make in your own paper. Instead, you when you locate ideas in the introduction that you would like to use to support your own argument, you should obtain the original source cited in the introduction to that paper.  Then you should read that paper and cite it directly if it does indeed provide the support you need. </a:t>
            </a:r>
          </a:p>
          <a:p>
            <a:pPr marL="82296" marR="0" lvl="0" algn="l" defTabSz="914400" rtl="0" eaLnBrk="1" fontAlgn="auto" latinLnBrk="0" hangingPunct="1">
              <a:lnSpc>
                <a:spcPct val="80000"/>
              </a:lnSpc>
              <a:spcBef>
                <a:spcPts val="600"/>
              </a:spcBef>
              <a:spcAft>
                <a:spcPts val="0"/>
              </a:spcAft>
              <a:buClr>
                <a:schemeClr val="accent1"/>
              </a:buClr>
              <a:buSzPct val="80000"/>
              <a:tabLst/>
              <a:defRPr/>
            </a:pPr>
            <a:endParaRPr lang="en-US" sz="800" dirty="0"/>
          </a:p>
          <a:p>
            <a:pPr marL="82296" marR="0" lvl="0" algn="l" defTabSz="914400" rtl="0" eaLnBrk="1" fontAlgn="auto" latinLnBrk="0" hangingPunct="1">
              <a:lnSpc>
                <a:spcPct val="80000"/>
              </a:lnSpc>
              <a:spcBef>
                <a:spcPts val="600"/>
              </a:spcBef>
              <a:spcAft>
                <a:spcPts val="0"/>
              </a:spcAft>
              <a:buClr>
                <a:schemeClr val="accent1"/>
              </a:buClr>
              <a:buSzPct val="80000"/>
              <a:tabLst/>
              <a:defRPr/>
            </a:pPr>
            <a:r>
              <a:rPr lang="en-US" sz="2000" dirty="0" smtClean="0"/>
              <a:t>Information found in the results section of an empirical article is what you should typically be reporting in support of your argument because this information is specific to the article in which you find it. </a:t>
            </a:r>
            <a:r>
              <a:rPr lang="en-US" sz="2000" dirty="0"/>
              <a:t> </a:t>
            </a:r>
            <a:r>
              <a:rPr lang="en-US" sz="2000" dirty="0" smtClean="0"/>
              <a:t>You should be reporting the outcome(s) of the studies you read (though typically not the statistical results). </a:t>
            </a:r>
          </a:p>
          <a:p>
            <a:pPr marL="82296" marR="0" lvl="0" algn="l" defTabSz="914400" rtl="0" eaLnBrk="1" fontAlgn="auto" latinLnBrk="0" hangingPunct="1">
              <a:lnSpc>
                <a:spcPct val="80000"/>
              </a:lnSpc>
              <a:spcBef>
                <a:spcPts val="600"/>
              </a:spcBef>
              <a:spcAft>
                <a:spcPts val="0"/>
              </a:spcAft>
              <a:buClr>
                <a:schemeClr val="accent1"/>
              </a:buClr>
              <a:buSzPct val="80000"/>
              <a:tabLst/>
              <a:defRPr/>
            </a:pPr>
            <a:endParaRPr lang="en-US" sz="800" noProof="0" dirty="0"/>
          </a:p>
          <a:p>
            <a:pPr marL="82296" marR="0" lvl="0" algn="l" defTabSz="914400" rtl="0" eaLnBrk="1" fontAlgn="auto" latinLnBrk="0" hangingPunct="1">
              <a:lnSpc>
                <a:spcPct val="80000"/>
              </a:lnSpc>
              <a:spcBef>
                <a:spcPts val="600"/>
              </a:spcBef>
              <a:spcAft>
                <a:spcPts val="0"/>
              </a:spcAft>
              <a:buClr>
                <a:schemeClr val="accent1"/>
              </a:buClr>
              <a:buSzPct val="80000"/>
              <a:tabLst/>
              <a:defRPr/>
            </a:pPr>
            <a:r>
              <a:rPr lang="en-US" sz="2000" dirty="0" smtClean="0"/>
              <a:t>Information found in the discussion section may also be appropriate to use to support your argument, particularly if your argument will be supported by the authors’ interpretation of the results. </a:t>
            </a:r>
            <a:endParaRPr lang="en-US" sz="2000" noProof="0" dirty="0" smtClean="0"/>
          </a:p>
        </p:txBody>
      </p:sp>
    </p:spTree>
    <p:extLst>
      <p:ext uri="{BB962C8B-B14F-4D97-AF65-F5344CB8AC3E}">
        <p14:creationId xmlns:p14="http://schemas.microsoft.com/office/powerpoint/2010/main" val="4288494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2" cy="635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Reference Page Format</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4" name="Rectangle 3"/>
          <p:cNvSpPr txBox="1">
            <a:spLocks noChangeArrowheads="1"/>
          </p:cNvSpPr>
          <p:nvPr/>
        </p:nvSpPr>
        <p:spPr>
          <a:xfrm>
            <a:off x="838200" y="838200"/>
            <a:ext cx="8305800" cy="25146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Center the word “</a:t>
            </a:r>
            <a:r>
              <a:rPr kumimoji="0" lang="en-US" sz="2300" b="0" i="0" u="none" strike="noStrike" kern="1200" cap="none" spc="0" normalizeH="0" baseline="0" noProof="0" dirty="0" smtClean="0">
                <a:ln>
                  <a:noFill/>
                </a:ln>
                <a:solidFill>
                  <a:schemeClr val="tx1"/>
                </a:solidFill>
                <a:effectLst/>
                <a:uLnTx/>
                <a:uFillTx/>
                <a:latin typeface="Times New Roman" pitchFamily="18" charset="0"/>
                <a:ea typeface="+mn-ea"/>
                <a:cs typeface="+mn-cs"/>
              </a:rPr>
              <a:t>References</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the top of the page</a:t>
            </a:r>
          </a:p>
          <a:p>
            <a:pPr marL="822960" lvl="1" indent="-283464">
              <a:spcBef>
                <a:spcPts val="600"/>
              </a:spcBef>
              <a:buClr>
                <a:schemeClr val="accent1"/>
              </a:buClr>
              <a:buSzPct val="80000"/>
              <a:buFont typeface="Wingdings 2"/>
              <a:buChar char=""/>
              <a:defRPr/>
            </a:pPr>
            <a:r>
              <a:rPr lang="en-US" sz="2000" dirty="0" smtClean="0"/>
              <a:t>Use Control + Enter to start at the top of a new page</a:t>
            </a:r>
            <a:endParaRPr kumimoji="0" lang="en-US" sz="2000" b="0" i="0" u="none" strike="noStrike" kern="1200" cap="none" spc="0" normalizeH="0" baseline="0" noProof="0" dirty="0" smtClean="0">
              <a:ln>
                <a:noFill/>
              </a:ln>
              <a:solidFill>
                <a:schemeClr val="tx1"/>
              </a:solidFill>
              <a:effectLst/>
              <a:uLnTx/>
              <a:uFillTx/>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Begin your first entry on the next line, including a hanging indentation for subsequent lines</a:t>
            </a:r>
          </a:p>
          <a:p>
            <a:pPr marL="822960" lvl="1" indent="-283464">
              <a:spcBef>
                <a:spcPts val="600"/>
              </a:spcBef>
              <a:buClr>
                <a:schemeClr val="accent1"/>
              </a:buClr>
              <a:buSzPct val="80000"/>
              <a:buFont typeface="Wingdings 2"/>
              <a:buChar char=""/>
            </a:pPr>
            <a:r>
              <a:rPr lang="en-US" dirty="0" smtClean="0"/>
              <a:t>Home </a:t>
            </a:r>
            <a:r>
              <a:rPr lang="en-US" dirty="0" smtClean="0">
                <a:sym typeface="Wingdings" panose="05000000000000000000" pitchFamily="2" charset="2"/>
              </a:rPr>
              <a:t> Paragraph  Indents and Spacing  Special  Hanging by 0.5”</a:t>
            </a:r>
            <a:endParaRPr kumimoji="0" lang="en-US" b="0" i="0" u="none" strike="noStrike" kern="1200" cap="none" spc="0" normalizeH="0" baseline="0" noProof="0" dirty="0" smtClean="0">
              <a:ln>
                <a:noFill/>
              </a:ln>
              <a:solidFill>
                <a:schemeClr val="tx1"/>
              </a:solidFill>
              <a:effectLst/>
              <a:uLnTx/>
              <a:uFillTx/>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References should appear in alphabetical order by the first author’s last name (see details on APA pp. 181–182)</a:t>
            </a:r>
          </a:p>
        </p:txBody>
      </p:sp>
      <p:pic>
        <p:nvPicPr>
          <p:cNvPr id="3074" name="Picture 2"/>
          <p:cNvPicPr>
            <a:picLocks noChangeAspect="1" noChangeArrowheads="1"/>
          </p:cNvPicPr>
          <p:nvPr/>
        </p:nvPicPr>
        <p:blipFill rotWithShape="1">
          <a:blip r:embed="rId2" cstate="print"/>
          <a:srcRect b="30932"/>
          <a:stretch/>
        </p:blipFill>
        <p:spPr bwMode="auto">
          <a:xfrm>
            <a:off x="2324100" y="4343400"/>
            <a:ext cx="5334000" cy="238203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3" cy="10699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Reference Page Content</a:t>
            </a:r>
            <a:b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Author(s)</a:t>
            </a:r>
            <a:r>
              <a:rPr kumimoji="0" lang="en-US" sz="24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Names</a:t>
            </a:r>
            <a:endParaRPr kumimoji="0" lang="en-US"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1524000"/>
            <a:ext cx="8305800" cy="5334000"/>
          </a:xfrm>
          <a:prstGeom prst="rect">
            <a:avLst/>
          </a:prstGeom>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Begin by listing up to 7 authors’ last names and initials in the order they appear on the article</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Saywitz, K. J., Mannarino, A. P., Berliner, L., &amp; Cohen, J. A.</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Alphabetize “nothing” before “something” </a:t>
            </a:r>
          </a:p>
          <a:p>
            <a:pPr marL="886968" marR="0" lvl="2" indent="-228600" algn="l" defTabSz="914400" rtl="0" eaLnBrk="1" fontAlgn="auto" latinLnBrk="0" hangingPunct="1">
              <a:lnSpc>
                <a:spcPct val="90000"/>
              </a:lnSpc>
              <a:spcBef>
                <a:spcPct val="20000"/>
              </a:spcBef>
              <a:spcAft>
                <a:spcPts val="0"/>
              </a:spcAft>
              <a:buClr>
                <a:schemeClr val="accent2"/>
              </a:buClr>
              <a:buSzTx/>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Saywitz, K. J.</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goes before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Saywitz, K. J., et al.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If there are more than 7 authors, list the first </a:t>
            </a:r>
            <a:r>
              <a:rPr kumimoji="0" lang="en-US" sz="2500" b="0" i="0" u="none" strike="noStrike" kern="1200" cap="none" spc="0" normalizeH="0" baseline="0" noProof="0" smtClean="0">
                <a:ln>
                  <a:noFill/>
                </a:ln>
                <a:solidFill>
                  <a:schemeClr val="tx1"/>
                </a:solidFill>
                <a:effectLst/>
                <a:uLnTx/>
                <a:uFillTx/>
                <a:latin typeface="+mn-lt"/>
                <a:ea typeface="+mn-ea"/>
                <a:cs typeface="+mn-cs"/>
              </a:rPr>
              <a:t>6 authors,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then ellipses (…), then the last author</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Saywitz, K. J., Mannarino, A. P., Berliner, L., Cohen, J. A., </a:t>
            </a:r>
          </a:p>
          <a:p>
            <a:pPr marL="640080" marR="0" lvl="1" indent="-237744" algn="l" defTabSz="914400" rtl="0" eaLnBrk="1" fontAlgn="auto" latinLnBrk="0" hangingPunct="1">
              <a:lnSpc>
                <a:spcPct val="90000"/>
              </a:lnSpc>
              <a:spcBef>
                <a:spcPts val="550"/>
              </a:spcBef>
              <a:spcAft>
                <a:spcPts val="0"/>
              </a:spcAft>
              <a:buClr>
                <a:schemeClr val="accent1"/>
              </a:buClr>
              <a:buSzTx/>
              <a:buFont typeface="Wingdings" pitchFamily="2" charset="2"/>
              <a:buNone/>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Smith, K., Dietrich, L.,</a:t>
            </a:r>
            <a:r>
              <a:rPr lang="en-US" sz="2100" dirty="0" smtClean="0">
                <a:latin typeface="Times New Roman" pitchFamily="18" charset="0"/>
              </a:rPr>
              <a:t>…Jordan, K. F.</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Include space between each initial (or hyphen if name is hyphenated; see APA p. 184)</a:t>
            </a:r>
          </a:p>
          <a:p>
            <a:pPr marL="365760" lvl="0" indent="-283464">
              <a:lnSpc>
                <a:spcPct val="90000"/>
              </a:lnSpc>
              <a:spcBef>
                <a:spcPts val="600"/>
              </a:spcBef>
              <a:buClr>
                <a:schemeClr val="accent1"/>
              </a:buClr>
              <a:buSzPct val="80000"/>
              <a:buFont typeface="Wingdings 2"/>
              <a:buChar cha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See APA pp. 181</a:t>
            </a:r>
            <a:r>
              <a:rPr lang="en-US" sz="2500" dirty="0" smtClean="0"/>
              <a:t>–182</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 about alphabetizing surname</a:t>
            </a:r>
            <a:r>
              <a:rPr kumimoji="0" lang="en-US" sz="2500" b="0" i="0" u="none" strike="noStrike" kern="1200" cap="none" spc="0" normalizeH="0" noProof="0" dirty="0" smtClean="0">
                <a:ln>
                  <a:noFill/>
                </a:ln>
                <a:solidFill>
                  <a:schemeClr val="tx1"/>
                </a:solidFill>
                <a:effectLst/>
                <a:uLnTx/>
                <a:uFillTx/>
                <a:latin typeface="+mn-lt"/>
                <a:ea typeface="+mn-ea"/>
                <a:cs typeface="+mn-cs"/>
              </a:rPr>
              <a:t> prefixes (Mc/Mac, O’, de, von/van, ben, ibn)</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1625"/>
            <a:ext cx="7924800" cy="1146175"/>
          </a:xfrm>
          <a:prstGeom prst="rect">
            <a:avLst/>
          </a:prstGeom>
        </p:spPr>
        <p:txBody>
          <a:bodyPr/>
          <a:lstStyle/>
          <a:p>
            <a:pPr lvl="0" algn="ctr">
              <a:spcBef>
                <a:spcPct val="0"/>
              </a:spcBef>
            </a:pPr>
            <a:r>
              <a:rPr lang="en-US" sz="3500" dirty="0" smtClean="0">
                <a:solidFill>
                  <a:schemeClr val="tx2">
                    <a:satMod val="130000"/>
                  </a:schemeClr>
                </a:solidFill>
                <a:effectLst>
                  <a:outerShdw blurRad="50000" dist="30000" dir="5400000" algn="tl" rotWithShape="0">
                    <a:srgbClr val="000000">
                      <a:alpha val="30000"/>
                    </a:srgbClr>
                  </a:outerShdw>
                </a:effectLst>
              </a:rPr>
              <a:t>Reference Page Content: Journal Articles</a:t>
            </a:r>
            <a:r>
              <a:rPr lang="en-US" sz="4000" dirty="0" smtClean="0">
                <a:solidFill>
                  <a:schemeClr val="tx2">
                    <a:satMod val="130000"/>
                  </a:schemeClr>
                </a:solidFill>
                <a:effectLst>
                  <a:outerShdw blurRad="50000" dist="30000" dir="5400000" algn="tl" rotWithShape="0">
                    <a:srgbClr val="000000">
                      <a:alpha val="30000"/>
                    </a:srgbClr>
                  </a:outerShdw>
                </a:effectLst>
              </a:rPr>
              <a:t> </a:t>
            </a:r>
            <a:r>
              <a:rPr lang="en-US"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Date &amp; Title</a:t>
            </a:r>
            <a:endParaRPr kumimoji="0" lang="en-US"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676400"/>
            <a:ext cx="8077200" cy="4876800"/>
          </a:xfrm>
          <a:prstGeom prst="rect">
            <a:avLst/>
          </a:prstGeom>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Follow the last author name with the year of publication, in parentheses, followed by a period</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Robertson, L. A. (2004).  </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lang="en-US" sz="2100" dirty="0" smtClean="0"/>
              <a:t>If a magazine, newsletter, or newspaper is published monthly or more often, it requires the month and sometimes the full date, accordingly (see APA p. 185)</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lang="en-US" sz="2100" dirty="0" smtClean="0"/>
              <a:t>Type</a:t>
            </a:r>
            <a:r>
              <a:rPr lang="en-US" dirty="0" smtClean="0"/>
              <a:t> </a:t>
            </a:r>
            <a:r>
              <a:rPr lang="en-US" dirty="0" smtClean="0">
                <a:latin typeface="Courier New" pitchFamily="49" charset="0"/>
                <a:cs typeface="Courier New" pitchFamily="49" charset="0"/>
              </a:rPr>
              <a:t>(n.d.) </a:t>
            </a:r>
            <a:r>
              <a:rPr lang="en-US" sz="2100" dirty="0" smtClean="0"/>
              <a:t>to indicate that there is no date available</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Next, type the article title, capitalizing only the first word of the title and subtitle and any proper nouns</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Place a period at the end of the title (APA p. 186)</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Do not italicize the title or use quotation marks</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Robertson, L.</a:t>
            </a:r>
            <a:r>
              <a:rPr kumimoji="0" lang="en-US" sz="21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(2004). Treatment for clinically 		      depressed adults: A new approach.  </a:t>
            </a:r>
          </a:p>
          <a:p>
            <a:pPr marL="640080" marR="0" lvl="1" indent="-237744" algn="l" defTabSz="914400" rtl="0" eaLnBrk="1" fontAlgn="auto" latinLnBrk="0" hangingPunct="1">
              <a:lnSpc>
                <a:spcPct val="90000"/>
              </a:lnSpc>
              <a:spcBef>
                <a:spcPts val="550"/>
              </a:spcBef>
              <a:spcAft>
                <a:spcPts val="0"/>
              </a:spcAft>
              <a:buClr>
                <a:schemeClr val="accent1"/>
              </a:buClr>
              <a:buSzTx/>
              <a:buFont typeface="Wingdings" pitchFamily="2" charset="2"/>
              <a:buNone/>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304800"/>
            <a:ext cx="7848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Reference Page Content: Journal Articles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Publication Information</a:t>
            </a:r>
            <a:endParaRPr kumimoji="0" lang="en-US"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600200"/>
            <a:ext cx="8077200" cy="5105400"/>
          </a:xfrm>
          <a:prstGeom prst="rect">
            <a:avLst/>
          </a:prstGeom>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After the article title, enter the journal name and volume number in italics, both followed by commas.</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Conclude with page numbers of the article (not italicized) and a period. </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Use an En dash between pages (see APA p. 97). </a:t>
            </a:r>
          </a:p>
          <a:p>
            <a:pPr marL="1097280" lvl="2" indent="-237744">
              <a:lnSpc>
                <a:spcPct val="90000"/>
              </a:lnSpc>
              <a:spcBef>
                <a:spcPts val="550"/>
              </a:spcBef>
              <a:buClr>
                <a:schemeClr val="accent1"/>
              </a:buClr>
              <a:buFont typeface="Verdana"/>
              <a:buChar char="◦"/>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In</a:t>
            </a:r>
            <a:r>
              <a:rPr kumimoji="0" lang="en-US" sz="1900" b="0" i="0" u="none" strike="noStrike" kern="1200" cap="none" spc="0" normalizeH="0" noProof="0" dirty="0" smtClean="0">
                <a:ln>
                  <a:noFill/>
                </a:ln>
                <a:solidFill>
                  <a:schemeClr val="tx1"/>
                </a:solidFill>
                <a:effectLst/>
                <a:uLnTx/>
                <a:uFillTx/>
                <a:latin typeface="+mn-lt"/>
                <a:ea typeface="+mn-ea"/>
                <a:cs typeface="+mn-cs"/>
              </a:rPr>
              <a:t> </a:t>
            </a:r>
            <a:r>
              <a:rPr lang="en-US" sz="1900" dirty="0" smtClean="0"/>
              <a:t>Word, h</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old </a:t>
            </a:r>
            <a:r>
              <a:rPr kumimoji="0" lang="en-US" sz="1900" b="0" i="1" u="none" strike="noStrike" kern="1200" cap="none" spc="0" normalizeH="0" baseline="0" noProof="0" dirty="0" smtClean="0">
                <a:ln>
                  <a:noFill/>
                </a:ln>
                <a:solidFill>
                  <a:schemeClr val="tx1"/>
                </a:solidFill>
                <a:effectLst/>
                <a:uLnTx/>
                <a:uFillTx/>
                <a:latin typeface="+mn-lt"/>
                <a:ea typeface="+mn-ea"/>
                <a:cs typeface="+mn-cs"/>
              </a:rPr>
              <a:t>Ctrl</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and type the minus sign on the number keypad.</a:t>
            </a:r>
          </a:p>
          <a:p>
            <a:pPr marL="1097280" lvl="2" indent="-237744">
              <a:lnSpc>
                <a:spcPct val="90000"/>
              </a:lnSpc>
              <a:spcBef>
                <a:spcPts val="550"/>
              </a:spcBef>
              <a:buClr>
                <a:schemeClr val="accent1"/>
              </a:buClr>
              <a:buFont typeface="Verdana"/>
              <a:buChar char="◦"/>
              <a:defRPr/>
            </a:pPr>
            <a:r>
              <a:rPr lang="en-US" sz="1900" dirty="0" smtClean="0"/>
              <a:t>If no keypad, Insert </a:t>
            </a:r>
            <a:r>
              <a:rPr lang="en-US" sz="1900" dirty="0" smtClean="0">
                <a:sym typeface="Wingdings" panose="05000000000000000000" pitchFamily="2" charset="2"/>
              </a:rPr>
              <a:t> Symbol  Special Characters </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639763" marR="0" lvl="1" indent="-236538" algn="l" defTabSz="914400" rtl="0" eaLnBrk="1" fontAlgn="auto" latinLnBrk="0" hangingPunct="1">
              <a:lnSpc>
                <a:spcPct val="90000"/>
              </a:lnSpc>
              <a:spcBef>
                <a:spcPts val="600"/>
              </a:spcBef>
              <a:spcAft>
                <a:spcPts val="0"/>
              </a:spcAft>
              <a:buClr>
                <a:schemeClr val="accent1"/>
              </a:buClr>
              <a:buSzTx/>
              <a:buFont typeface="Verdana"/>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Robertson, L. A. (2004). Treatment for clinically depressed adults: A </a:t>
            </a:r>
          </a:p>
          <a:p>
            <a:pPr marL="639763" marR="0" lvl="1" indent="-236538" algn="l" defTabSz="914400" rtl="0" eaLnBrk="1" fontAlgn="auto" latinLnBrk="0" hangingPunct="1">
              <a:lnSpc>
                <a:spcPct val="90000"/>
              </a:lnSpc>
              <a:spcAft>
                <a:spcPts val="0"/>
              </a:spcAft>
              <a:buClr>
                <a:schemeClr val="accent1"/>
              </a:buClr>
              <a:buSzTx/>
              <a:tabLst/>
              <a:defRPr/>
            </a:pPr>
            <a:r>
              <a:rPr lang="en-US" sz="2000" dirty="0" smtClean="0">
                <a:latin typeface="Times New Roman" pitchFamily="18" charset="0"/>
                <a:cs typeface="Times New Roman" pitchFamily="18" charset="0"/>
              </a:rPr>
              <a:t>		   </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new approach. </a:t>
            </a:r>
            <a:r>
              <a:rPr kumimoji="0" lang="en-US" sz="20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Psychological Bulletin, 122,</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125–143.</a:t>
            </a:r>
            <a:endParaRPr kumimoji="0" lang="en-US" sz="21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100" b="1" i="1" u="none" strike="noStrike" kern="1200" cap="none" spc="0" normalizeH="0" baseline="0" noProof="0" dirty="0" smtClean="0">
                <a:ln>
                  <a:noFill/>
                </a:ln>
                <a:solidFill>
                  <a:schemeClr val="tx1"/>
                </a:solidFill>
                <a:effectLst/>
                <a:uLnTx/>
                <a:uFillTx/>
                <a:latin typeface="+mn-lt"/>
                <a:ea typeface="+mn-ea"/>
                <a:cs typeface="+mn-cs"/>
              </a:rPr>
              <a:t>If</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the journal requires an issue number (see APA p. 186, examples on</a:t>
            </a:r>
            <a:r>
              <a:rPr kumimoji="0" lang="en-US" sz="2100" b="0" i="0" u="none" strike="noStrike" kern="1200" cap="none" spc="0" normalizeH="0" noProof="0" dirty="0" smtClean="0">
                <a:ln>
                  <a:noFill/>
                </a:ln>
                <a:solidFill>
                  <a:schemeClr val="tx1"/>
                </a:solidFill>
                <a:effectLst/>
                <a:uLnTx/>
                <a:uFillTx/>
                <a:latin typeface="+mn-lt"/>
                <a:ea typeface="+mn-ea"/>
                <a:cs typeface="+mn-cs"/>
              </a:rPr>
              <a:t> pp. 199–200</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place it immediately after the volume number in parentheses, </a:t>
            </a:r>
            <a:r>
              <a:rPr kumimoji="0" lang="en-US" sz="2100" b="1" i="0" u="none" strike="noStrike" kern="1200" cap="none" spc="0" normalizeH="0" baseline="0" noProof="0" dirty="0" smtClean="0">
                <a:ln>
                  <a:noFill/>
                </a:ln>
                <a:solidFill>
                  <a:schemeClr val="tx1"/>
                </a:solidFill>
                <a:effectLst/>
                <a:uLnTx/>
                <a:uFillTx/>
                <a:latin typeface="+mn-lt"/>
                <a:ea typeface="+mn-ea"/>
                <a:cs typeface="+mn-cs"/>
              </a:rPr>
              <a:t>not</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in italics.</a:t>
            </a:r>
          </a:p>
          <a:p>
            <a:pPr marL="640080" marR="0" lvl="1" indent="-237744" algn="l" defTabSz="914400" rtl="0" eaLnBrk="1" fontAlgn="auto" latinLnBrk="0" hangingPunct="1">
              <a:spcBef>
                <a:spcPts val="60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Klimoski, R., &amp; Palmer, S. (1993). The ADA and the hiring process </a:t>
            </a:r>
          </a:p>
          <a:p>
            <a:pPr marL="640080" marR="0" lvl="1" indent="-237744" algn="l" defTabSz="914400" rtl="0" eaLnBrk="1" fontAlgn="auto" latinLnBrk="0" hangingPunct="1">
              <a:spcAft>
                <a:spcPts val="0"/>
              </a:spcAft>
              <a:buClr>
                <a:schemeClr val="accent1"/>
              </a:buClr>
              <a:buSzTx/>
              <a:tabLst/>
              <a:defRPr/>
            </a:pPr>
            <a:r>
              <a:rPr lang="en-US" sz="2100" dirty="0" smtClean="0">
                <a:latin typeface="Times New Roman" pitchFamily="18" charset="0"/>
                <a:cs typeface="Times New Roman" pitchFamily="18" charset="0"/>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organizations. </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Consulting Psychology Journal: Practice and </a:t>
            </a:r>
          </a:p>
          <a:p>
            <a:pPr marL="640080" marR="0" lvl="1" indent="-237744" algn="l" defTabSz="914400" rtl="0" eaLnBrk="1" fontAlgn="auto" latinLnBrk="0" hangingPunct="1">
              <a:spcAft>
                <a:spcPts val="0"/>
              </a:spcAft>
              <a:buClr>
                <a:schemeClr val="accent1"/>
              </a:buClr>
              <a:buSzTx/>
              <a:tabLst/>
              <a:defRPr/>
            </a:pPr>
            <a:r>
              <a:rPr lang="en-US" sz="2100" i="1" dirty="0" smtClean="0">
                <a:latin typeface="Times New Roman" pitchFamily="18" charset="0"/>
                <a:cs typeface="Times New Roman" pitchFamily="18" charset="0"/>
              </a:rPr>
              <a:t>		</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Research</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45</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(2), 10–36.</a:t>
            </a:r>
            <a:endParaRPr kumimoji="0" lang="en-US" sz="21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Reference Page Content: Books </a:t>
            </a:r>
            <a:b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and Publication Information</a:t>
            </a:r>
            <a:endParaRPr kumimoji="0" lang="en-US"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838200" y="1524000"/>
            <a:ext cx="8153400" cy="5181600"/>
          </a:xfrm>
          <a:prstGeom prst="rect">
            <a:avLst/>
          </a:prstGeom>
        </p:spPr>
        <p:txBody>
          <a:bodyPr/>
          <a:lstStyle/>
          <a:p>
            <a:pPr marL="365760" indent="-283464">
              <a:lnSpc>
                <a:spcPct val="90000"/>
              </a:lnSpc>
              <a:spcBef>
                <a:spcPts val="600"/>
              </a:spcBef>
              <a:buClr>
                <a:schemeClr val="accent1"/>
              </a:buClr>
              <a:buSzPct val="80000"/>
              <a:buFont typeface="Wingdings 2"/>
              <a:buChar char=""/>
              <a:defRPr/>
            </a:pPr>
            <a:r>
              <a:rPr lang="en-US" sz="2800" dirty="0" smtClean="0"/>
              <a:t>Enter the authors’ names and date of publishing, same as for journal articles.</a:t>
            </a:r>
          </a:p>
          <a:p>
            <a:pPr marL="365760" lvl="0" indent="-283464">
              <a:lnSpc>
                <a:spcPct val="90000"/>
              </a:lnSpc>
              <a:spcBef>
                <a:spcPts val="600"/>
              </a:spcBef>
              <a:buClr>
                <a:schemeClr val="accent1"/>
              </a:buClr>
              <a:buSzPct val="80000"/>
              <a:buFont typeface="Wingdings 2"/>
              <a:buChar char=""/>
              <a:defRPr/>
            </a:pPr>
            <a:r>
              <a:rPr lang="en-US" sz="2800" dirty="0" smtClean="0"/>
              <a:t>Follow the publication year with the book title in italics (with unitalicized edition in parentheses if applicable), ending with a period </a:t>
            </a:r>
            <a:r>
              <a:rPr lang="en-US" sz="2400" dirty="0" smtClean="0"/>
              <a:t>(see APA p. 185)</a:t>
            </a:r>
          </a:p>
          <a:p>
            <a:pPr marL="640080" lvl="1" indent="-237744">
              <a:lnSpc>
                <a:spcPct val="90000"/>
              </a:lnSpc>
              <a:spcBef>
                <a:spcPts val="550"/>
              </a:spcBef>
              <a:buClr>
                <a:schemeClr val="accent1"/>
              </a:buClr>
              <a:buFont typeface="Verdana"/>
              <a:buChar char="◦"/>
              <a:defRPr/>
            </a:pPr>
            <a:r>
              <a:rPr lang="en-US" sz="2400" dirty="0" smtClean="0"/>
              <a:t>Same capitalization rules as </a:t>
            </a:r>
            <a:r>
              <a:rPr lang="en-US" sz="2400" b="1" dirty="0" smtClean="0"/>
              <a:t>article</a:t>
            </a:r>
            <a:r>
              <a:rPr lang="en-US" sz="2400" dirty="0" smtClean="0"/>
              <a:t> title, not journal title</a:t>
            </a:r>
          </a:p>
          <a:p>
            <a:pPr marL="640080" lvl="1" indent="-237744">
              <a:lnSpc>
                <a:spcPct val="90000"/>
              </a:lnSpc>
              <a:spcBef>
                <a:spcPts val="550"/>
              </a:spcBef>
              <a:buClr>
                <a:schemeClr val="accent1"/>
              </a:buClr>
              <a:buFont typeface="Verdana"/>
              <a:buChar char="◦"/>
              <a:defRPr/>
            </a:pPr>
            <a:r>
              <a:rPr lang="en-US" sz="2400" dirty="0" smtClean="0"/>
              <a:t>Rules are consistent according to periodical status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Follow the title with the location of publication and the publisher, closing with a period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(APA pp. 186–187)</a:t>
            </a:r>
          </a:p>
          <a:p>
            <a:pPr marL="640080" marR="0" lvl="1" indent="-237744" algn="l" defTabSz="914400" rtl="0" eaLnBrk="1" fontAlgn="auto" latinLnBrk="0" hangingPunct="1">
              <a:lnSpc>
                <a:spcPct val="100000"/>
              </a:lnSpc>
              <a:spcBef>
                <a:spcPts val="60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Beck, C. A. J., &amp; Sales, B. D. (2001). </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Family mediation: Facts, </a:t>
            </a:r>
          </a:p>
          <a:p>
            <a:pPr marL="640080" lvl="1" indent="-237744">
              <a:buClr>
                <a:schemeClr val="accent1"/>
              </a:buClr>
            </a:pPr>
            <a:r>
              <a:rPr lang="en-US" sz="2100" i="1" dirty="0" smtClean="0">
                <a:latin typeface="Times New Roman" pitchFamily="18" charset="0"/>
                <a:cs typeface="Times New Roman" pitchFamily="18" charset="0"/>
              </a:rPr>
              <a:t>		</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myths, and future prospects </a:t>
            </a:r>
            <a:r>
              <a:rPr lang="en-US" sz="2100" dirty="0" smtClean="0">
                <a:latin typeface="Times New Roman" pitchFamily="18" charset="0"/>
                <a:cs typeface="Times New Roman" pitchFamily="18" charset="0"/>
              </a:rPr>
              <a:t>(2</a:t>
            </a:r>
            <a:r>
              <a:rPr lang="en-US" sz="2100" baseline="30000" dirty="0" smtClean="0">
                <a:latin typeface="Times New Roman" pitchFamily="18" charset="0"/>
                <a:cs typeface="Times New Roman" pitchFamily="18" charset="0"/>
              </a:rPr>
              <a:t>nd</a:t>
            </a:r>
            <a:r>
              <a:rPr lang="en-US" sz="2100" dirty="0" smtClean="0">
                <a:latin typeface="Times New Roman" pitchFamily="18" charset="0"/>
                <a:cs typeface="Times New Roman" pitchFamily="18" charset="0"/>
              </a:rPr>
              <a:t> ed.)</a:t>
            </a:r>
            <a:r>
              <a:rPr kumimoji="0" lang="en-US" sz="21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Washington, DC: American</a:t>
            </a:r>
            <a:r>
              <a:rPr kumimoji="0" lang="en-US" sz="21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Psychological</a:t>
            </a:r>
            <a:r>
              <a:rPr kumimoji="0" lang="en-US" sz="21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Association.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8229600" cy="6889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Reference Page: Other Types of Sources</a:t>
            </a:r>
            <a:endParaRPr kumimoji="0" lang="en-US" sz="3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219200"/>
            <a:ext cx="8077200" cy="52578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There are several other types of sources. For information on how to construct reference entries</a:t>
            </a:r>
            <a:r>
              <a:rPr kumimoji="0" lang="en-US" sz="2500" b="0" i="0" u="none" strike="noStrike" kern="1200" cap="none" spc="0" normalizeH="0" noProof="0" dirty="0" smtClean="0">
                <a:ln>
                  <a:noFill/>
                </a:ln>
                <a:solidFill>
                  <a:schemeClr val="tx1"/>
                </a:solidFill>
                <a:effectLst/>
                <a:uLnTx/>
                <a:uFillTx/>
                <a:latin typeface="+mn-lt"/>
                <a:ea typeface="+mn-ea"/>
                <a:cs typeface="+mn-cs"/>
              </a:rPr>
              <a:t>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for other types of sources, see APA pp. 205–215</a:t>
            </a:r>
          </a:p>
          <a:p>
            <a:pPr marL="822960" lvl="1" indent="-283464">
              <a:spcBef>
                <a:spcPts val="600"/>
              </a:spcBef>
              <a:buClr>
                <a:schemeClr val="accent1"/>
              </a:buClr>
              <a:buSzPct val="80000"/>
              <a:buFont typeface="Wingdings 2"/>
              <a:buChar char=""/>
            </a:pPr>
            <a:r>
              <a:rPr lang="en-US" sz="2500" noProof="0" dirty="0" smtClean="0"/>
              <a:t>Technical reports, abstracts, conference papers/posters, theses and dissertations, reviews, audio and video, blogs, raw data and software,…</a:t>
            </a:r>
          </a:p>
          <a:p>
            <a:pPr marL="822960" lvl="1" indent="-283464">
              <a:spcBef>
                <a:spcPts val="600"/>
              </a:spcBef>
              <a:buClr>
                <a:schemeClr val="accent1"/>
              </a:buClr>
              <a:buSzPct val="80000"/>
              <a:buFont typeface="Wingdings 2"/>
              <a:buChar char=""/>
            </a:pPr>
            <a:r>
              <a:rPr lang="en-US" sz="2500" noProof="0" dirty="0" smtClean="0"/>
              <a:t>Details about legal material as sources on pp. 216</a:t>
            </a:r>
            <a:r>
              <a:rPr lang="en-US" sz="2500" dirty="0" smtClean="0"/>
              <a:t>–224</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822960" lvl="1" indent="-283464">
              <a:spcBef>
                <a:spcPts val="600"/>
              </a:spcBef>
              <a:buClr>
                <a:schemeClr val="accent1"/>
              </a:buClr>
              <a:buSzPct val="80000"/>
              <a:buFont typeface="Wingdings 2"/>
              <a:buChar cha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Electronic sources</a:t>
            </a:r>
            <a:r>
              <a:rPr kumimoji="0" lang="en-US" sz="2500" b="0" i="0" u="none" strike="noStrike" kern="1200" cap="none" spc="0" normalizeH="0" noProof="0" dirty="0" smtClean="0">
                <a:ln>
                  <a:noFill/>
                </a:ln>
                <a:solidFill>
                  <a:schemeClr val="tx1"/>
                </a:solidFill>
                <a:effectLst/>
                <a:uLnTx/>
                <a:uFillTx/>
                <a:latin typeface="+mn-lt"/>
                <a:ea typeface="+mn-ea"/>
                <a:cs typeface="+mn-cs"/>
              </a:rPr>
              <a:t> on APA pp. 187</a:t>
            </a:r>
            <a:r>
              <a:rPr lang="en-US" sz="2500" dirty="0" smtClean="0"/>
              <a:t>–192</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n-US" sz="25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n-US" sz="2500" dirty="0" smtClean="0"/>
              <a:t>Additional de</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tailed instructions for electronic sources</a:t>
            </a:r>
            <a:r>
              <a:rPr kumimoji="0" lang="en-US" sz="2500" b="0" i="0" u="none" strike="noStrike" kern="1200" cap="none" spc="0" normalizeH="0" noProof="0" dirty="0" smtClean="0">
                <a:ln>
                  <a:noFill/>
                </a:ln>
                <a:solidFill>
                  <a:schemeClr val="tx1"/>
                </a:solidFill>
                <a:effectLst/>
                <a:uLnTx/>
                <a:uFillTx/>
                <a:latin typeface="+mn-lt"/>
                <a:ea typeface="+mn-ea"/>
                <a:cs typeface="+mn-cs"/>
              </a:rPr>
              <a:t>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can be found at Purdue University’s webpage:</a:t>
            </a:r>
          </a:p>
          <a:p>
            <a:pPr marL="365760" lvl="0" indent="-283464">
              <a:spcBef>
                <a:spcPts val="600"/>
              </a:spcBef>
              <a:buClr>
                <a:schemeClr val="accent1"/>
              </a:buClr>
              <a:buSzPct val="80000"/>
            </a:pPr>
            <a:r>
              <a:rPr lang="en-US" sz="2500" dirty="0" smtClean="0">
                <a:solidFill>
                  <a:srgbClr val="0000FF"/>
                </a:solidFill>
              </a:rPr>
              <a:t>	http://owl.english.purdue.edu/owl/resource/560/10/ </a:t>
            </a:r>
            <a:endParaRPr kumimoji="0" lang="en-US" sz="2500" b="0" i="0" u="none" strike="noStrike" kern="1200" cap="none" spc="0" normalizeH="0" baseline="0" noProof="0" dirty="0">
              <a:ln>
                <a:noFill/>
              </a:ln>
              <a:solidFill>
                <a:srgbClr val="0000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152400"/>
            <a:ext cx="4878387" cy="1188811"/>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Remove Excess Space Between Paragraphs</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066800" y="1219200"/>
            <a:ext cx="4771602" cy="4800600"/>
          </a:xfrm>
          <a:prstGeom prst="rect">
            <a:avLst/>
          </a:prstGeom>
          <a:solidFill>
            <a:srgbClr val="FFFFFF"/>
          </a:solidFill>
        </p:spPr>
        <p:txBody>
          <a:bodyPr/>
          <a:lstStyle/>
          <a:p>
            <a:pPr marL="365760" indent="-283464">
              <a:spcBef>
                <a:spcPts val="600"/>
              </a:spcBef>
              <a:spcAft>
                <a:spcPts val="600"/>
              </a:spcAft>
              <a:buClr>
                <a:schemeClr val="accent1"/>
              </a:buClr>
              <a:buSzPct val="80000"/>
              <a:buFont typeface="Wingdings 2"/>
              <a:buChar char=""/>
            </a:pPr>
            <a:r>
              <a:rPr kumimoji="0" lang="en-US" sz="2100" b="0" i="0" u="none" strike="noStrike" kern="1200" cap="none" spc="0" normalizeH="0" noProof="0" dirty="0" smtClean="0">
                <a:ln>
                  <a:noFill/>
                </a:ln>
                <a:effectLst/>
                <a:uLnTx/>
                <a:uFillTx/>
                <a:latin typeface="+mn-lt"/>
                <a:ea typeface="+mn-ea"/>
                <a:cs typeface="+mn-cs"/>
              </a:rPr>
              <a:t>Check for and remove any extra space between paragraphs (typically, new MS Word documents have space after each paragraph by default; see upper image at right) </a:t>
            </a:r>
          </a:p>
          <a:p>
            <a:pPr marL="365760" indent="-283464">
              <a:spcBef>
                <a:spcPts val="600"/>
              </a:spcBef>
              <a:spcAft>
                <a:spcPts val="600"/>
              </a:spcAft>
              <a:buClr>
                <a:schemeClr val="accent1"/>
              </a:buClr>
              <a:buSzPct val="80000"/>
              <a:buFont typeface="Wingdings 2"/>
              <a:buChar char=""/>
            </a:pPr>
            <a:r>
              <a:rPr lang="en-US" sz="2100" b="1" dirty="0" smtClean="0"/>
              <a:t>Go to:   </a:t>
            </a:r>
            <a:r>
              <a:rPr lang="en-US" sz="2100" dirty="0" smtClean="0"/>
              <a:t>Home </a:t>
            </a:r>
            <a:r>
              <a:rPr lang="en-US" sz="2100" dirty="0">
                <a:sym typeface="Wingdings" pitchFamily="2" charset="2"/>
              </a:rPr>
              <a:t> </a:t>
            </a:r>
            <a:r>
              <a:rPr lang="en-US" sz="2100" dirty="0" smtClean="0">
                <a:sym typeface="Wingdings" pitchFamily="2" charset="2"/>
              </a:rPr>
              <a:t>Paragraph  Indents and Spacing</a:t>
            </a:r>
          </a:p>
          <a:p>
            <a:pPr marL="365760" indent="-283464">
              <a:spcBef>
                <a:spcPts val="600"/>
              </a:spcBef>
              <a:spcAft>
                <a:spcPts val="600"/>
              </a:spcAft>
              <a:buClr>
                <a:schemeClr val="accent1"/>
              </a:buClr>
              <a:buSzPct val="80000"/>
              <a:buFont typeface="Wingdings 2"/>
              <a:buChar char=""/>
            </a:pPr>
            <a:r>
              <a:rPr lang="en-US" sz="2100" b="1" dirty="0" smtClean="0">
                <a:sym typeface="Wingdings" pitchFamily="2" charset="2"/>
              </a:rPr>
              <a:t>Change settings to:</a:t>
            </a:r>
          </a:p>
          <a:p>
            <a:pPr marL="822960" lvl="1" indent="-283464">
              <a:spcBef>
                <a:spcPts val="600"/>
              </a:spcBef>
              <a:spcAft>
                <a:spcPts val="600"/>
              </a:spcAft>
              <a:buClr>
                <a:schemeClr val="accent1"/>
              </a:buClr>
              <a:buSzPct val="80000"/>
              <a:buFont typeface="Wingdings 2"/>
              <a:buChar char=""/>
            </a:pPr>
            <a:r>
              <a:rPr lang="en-US" sz="2100" dirty="0" smtClean="0">
                <a:sym typeface="Wingdings" pitchFamily="2" charset="2"/>
              </a:rPr>
              <a:t>Line Spacing = Double; </a:t>
            </a:r>
          </a:p>
          <a:p>
            <a:pPr marL="822960" lvl="1" indent="-283464">
              <a:spcBef>
                <a:spcPts val="600"/>
              </a:spcBef>
              <a:spcAft>
                <a:spcPts val="600"/>
              </a:spcAft>
              <a:buClr>
                <a:schemeClr val="accent1"/>
              </a:buClr>
              <a:buSzPct val="80000"/>
              <a:buFont typeface="Wingdings 2"/>
              <a:buChar char=""/>
            </a:pPr>
            <a:r>
              <a:rPr lang="en-US" sz="2100" dirty="0" smtClean="0">
                <a:sym typeface="Wingdings" pitchFamily="2" charset="2"/>
              </a:rPr>
              <a:t>Spacing Before and After = 0 </a:t>
            </a:r>
            <a:r>
              <a:rPr lang="en-US" sz="2100" dirty="0" err="1" smtClean="0">
                <a:sym typeface="Wingdings" pitchFamily="2" charset="2"/>
              </a:rPr>
              <a:t>pt</a:t>
            </a:r>
            <a:endParaRPr lang="en-US" sz="2100" dirty="0">
              <a:sym typeface="Wingdings" pitchFamily="2" charset="2"/>
            </a:endParaRPr>
          </a:p>
          <a:p>
            <a:pPr marL="365760" indent="-283464">
              <a:spcBef>
                <a:spcPts val="600"/>
              </a:spcBef>
              <a:spcAft>
                <a:spcPts val="600"/>
              </a:spcAft>
              <a:buClr>
                <a:schemeClr val="accent1"/>
              </a:buClr>
              <a:buSzPct val="80000"/>
              <a:buFont typeface="Wingdings 2"/>
              <a:buChar char=""/>
            </a:pPr>
            <a:r>
              <a:rPr lang="en-US" sz="2100" dirty="0" smtClean="0">
                <a:sym typeface="Wingdings" pitchFamily="2" charset="2"/>
              </a:rPr>
              <a:t>Should look like the lower image at right when you’re done</a:t>
            </a:r>
          </a:p>
          <a:p>
            <a:pPr marL="365760" indent="-283464">
              <a:spcBef>
                <a:spcPts val="600"/>
              </a:spcBef>
              <a:spcAft>
                <a:spcPts val="600"/>
              </a:spcAft>
              <a:buClr>
                <a:schemeClr val="accent1"/>
              </a:buClr>
              <a:buSzPct val="80000"/>
              <a:buFont typeface="Wingdings 2"/>
              <a:buChar char=""/>
            </a:pPr>
            <a:r>
              <a:rPr lang="en-US" sz="2100" dirty="0" smtClean="0">
                <a:sym typeface="Wingdings" pitchFamily="2" charset="2"/>
              </a:rPr>
              <a:t>Choose </a:t>
            </a:r>
            <a:r>
              <a:rPr lang="en-US" b="1" dirty="0" smtClean="0">
                <a:sym typeface="Wingdings" pitchFamily="2" charset="2"/>
              </a:rPr>
              <a:t>Set As Default </a:t>
            </a:r>
            <a:r>
              <a:rPr lang="en-US" sz="2100" dirty="0" smtClean="0">
                <a:sym typeface="Wingdings" pitchFamily="2" charset="2"/>
              </a:rPr>
              <a:t>to change this to your default for all documents</a:t>
            </a:r>
            <a:endParaRPr lang="en-US" sz="2100"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l="36089" t="15660" r="36102" b="21872"/>
          <a:stretch>
            <a:fillRect/>
          </a:stretch>
        </p:blipFill>
        <p:spPr bwMode="auto">
          <a:xfrm>
            <a:off x="6816455" y="181014"/>
            <a:ext cx="2138471" cy="269739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740255" y="1399262"/>
            <a:ext cx="2214671" cy="56474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p:cNvSpPr>
            <a:spLocks noChangeArrowheads="1"/>
          </p:cNvSpPr>
          <p:nvPr/>
        </p:nvSpPr>
        <p:spPr bwMode="auto">
          <a:xfrm>
            <a:off x="4648200" y="88401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4648200" y="1341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3" name="Picture 1"/>
          <p:cNvPicPr>
            <a:picLocks noChangeAspect="1" noChangeArrowheads="1"/>
          </p:cNvPicPr>
          <p:nvPr/>
        </p:nvPicPr>
        <p:blipFill>
          <a:blip r:embed="rId3">
            <a:extLst>
              <a:ext uri="{28A0092B-C50C-407E-A947-70E740481C1C}">
                <a14:useLocalDpi xmlns:a14="http://schemas.microsoft.com/office/drawing/2010/main" val="0"/>
              </a:ext>
            </a:extLst>
          </a:blip>
          <a:srcRect l="25983" t="22450" r="46445" b="15341"/>
          <a:stretch>
            <a:fillRect/>
          </a:stretch>
        </p:blipFill>
        <p:spPr bwMode="auto">
          <a:xfrm>
            <a:off x="6377778" y="3350799"/>
            <a:ext cx="2771775" cy="3518352"/>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6293005" y="5103399"/>
            <a:ext cx="2941320" cy="6858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Oval 9"/>
          <p:cNvSpPr/>
          <p:nvPr/>
        </p:nvSpPr>
        <p:spPr>
          <a:xfrm>
            <a:off x="7075431" y="6460307"/>
            <a:ext cx="810260" cy="405130"/>
          </a:xfrm>
          <a:prstGeom prst="ellipse">
            <a:avLst/>
          </a:prstGeom>
          <a:noFill/>
          <a:ln w="28575"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8"/>
          <p:cNvSpPr>
            <a:spLocks noChangeArrowheads="1"/>
          </p:cNvSpPr>
          <p:nvPr/>
        </p:nvSpPr>
        <p:spPr bwMode="auto">
          <a:xfrm>
            <a:off x="9829800" y="143056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9829800" y="18877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27213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228600"/>
            <a:ext cx="7313612" cy="6889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Numbers </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219200"/>
            <a:ext cx="8001000" cy="53340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Refer to APA pp. 111–114 for full details</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ALWAYS spell out any number that begins a sentence</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 general, spell out numbers under 10; use numerals for numbers 10 and above (e.g.,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six pages; 19 pages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640080" lvl="1" indent="-237744">
              <a:spcBef>
                <a:spcPts val="550"/>
              </a:spcBef>
              <a:buClr>
                <a:schemeClr val="accent1"/>
              </a:buClr>
              <a:buFont typeface="Verdana"/>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a:t>
            </a:r>
            <a:r>
              <a:rPr lang="en-US" sz="2400" dirty="0"/>
              <a:t>numerals for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numbers that precede units of measurement (including time), and abbreviate most units (metric preferred;</a:t>
            </a:r>
            <a:r>
              <a:rPr kumimoji="0" lang="en-US" sz="2400" b="0" i="0" u="none" strike="noStrike" kern="1200" cap="none" spc="0" normalizeH="0" noProof="0" dirty="0" smtClean="0">
                <a:ln>
                  <a:noFill/>
                </a:ln>
                <a:solidFill>
                  <a:schemeClr val="tx1"/>
                </a:solidFill>
                <a:effectLst/>
                <a:uLnTx/>
                <a:uFillTx/>
                <a:latin typeface="+mn-lt"/>
                <a:ea typeface="+mn-ea"/>
                <a:cs typeface="+mn-cs"/>
              </a:rPr>
              <a:t> see APA p. 115</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3 cm, 0.8 sec (or 800 ms), 7 years, $2</a:t>
            </a:r>
          </a:p>
          <a:p>
            <a:pPr marL="640080" lvl="1" indent="-237744">
              <a:spcBef>
                <a:spcPts val="550"/>
              </a:spcBef>
              <a:buClr>
                <a:schemeClr val="accent1"/>
              </a:buClr>
              <a:buFont typeface="Verdana"/>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a:t>
            </a:r>
            <a:r>
              <a:rPr lang="en-US" sz="2400" dirty="0"/>
              <a:t>numerals for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math functions (e.g.,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3%, ratio of 16:1</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640080" lvl="1" indent="-237744">
              <a:spcBef>
                <a:spcPts val="550"/>
              </a:spcBef>
              <a:buClr>
                <a:schemeClr val="accent1"/>
              </a:buClr>
              <a:buFont typeface="Verdana"/>
              <a:buChar char="◦"/>
              <a:defRPr/>
            </a:pPr>
            <a:r>
              <a:rPr lang="en-US" sz="2400" dirty="0" smtClean="0"/>
              <a:t>Use </a:t>
            </a:r>
            <a:r>
              <a:rPr lang="en-US" sz="2400" dirty="0"/>
              <a:t>numerals </a:t>
            </a:r>
            <a:r>
              <a:rPr lang="en-US" sz="2400" dirty="0" smtClean="0"/>
              <a:t>for all numbers in abstract (except first word of sentence)</a:t>
            </a:r>
          </a:p>
          <a:p>
            <a:pPr marL="640080" lvl="1" indent="-237744">
              <a:spcBef>
                <a:spcPts val="550"/>
              </a:spcBef>
              <a:buClr>
                <a:schemeClr val="accent1"/>
              </a:buClr>
              <a:buFont typeface="Verdana"/>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a:t>
            </a:r>
            <a:r>
              <a:rPr lang="en-US" sz="2400" dirty="0"/>
              <a:t>numerals </a:t>
            </a:r>
            <a:r>
              <a:rPr kumimoji="0" lang="en-US" sz="2400" b="0" i="0" u="none" strike="noStrike" kern="1200" cap="none" spc="0" normalizeH="0" noProof="0" dirty="0" smtClean="0">
                <a:ln>
                  <a:noFill/>
                </a:ln>
                <a:solidFill>
                  <a:schemeClr val="tx1"/>
                </a:solidFill>
                <a:effectLst/>
                <a:uLnTx/>
                <a:uFillTx/>
                <a:latin typeface="+mn-lt"/>
                <a:ea typeface="+mn-ea"/>
                <a:cs typeface="+mn-cs"/>
              </a:rPr>
              <a:t>in a series: </a:t>
            </a:r>
            <a:r>
              <a:rPr kumimoji="0" lang="en-US" sz="24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Groups 1, 2 and 3; Table 1, Figure 2</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endParaRPr kumimoji="0" lang="en-US" sz="21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2" cy="7651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Language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219200"/>
            <a:ext cx="8077200" cy="53340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Avoid biased</a:t>
            </a:r>
            <a:r>
              <a:rPr kumimoji="0" lang="en-US" sz="3000" b="0" i="0" u="none" strike="noStrike" kern="1200" cap="none" spc="0" normalizeH="0" noProof="0" dirty="0" smtClean="0">
                <a:ln>
                  <a:noFill/>
                </a:ln>
                <a:solidFill>
                  <a:schemeClr val="tx1"/>
                </a:solidFill>
                <a:effectLst/>
                <a:uLnTx/>
                <a:uFillTx/>
                <a:latin typeface="+mn-lt"/>
                <a:ea typeface="+mn-ea"/>
                <a:cs typeface="+mn-cs"/>
              </a:rPr>
              <a:t> language</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and labels</a:t>
            </a:r>
          </a:p>
          <a:p>
            <a:pPr marL="822960" lvl="1" indent="-283464">
              <a:spcBef>
                <a:spcPts val="600"/>
              </a:spcBef>
              <a:buClr>
                <a:schemeClr val="accent1"/>
              </a:buClr>
              <a:buSzPct val="80000"/>
              <a:buFont typeface="Wingdings 2"/>
              <a:buChar char=""/>
            </a:pPr>
            <a:r>
              <a:rPr lang="en-US" sz="2400" dirty="0" smtClean="0"/>
              <a:t>See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APA pp. 71–77 about referring</a:t>
            </a:r>
            <a:r>
              <a:rPr kumimoji="0" lang="en-US" sz="2400" b="0" i="0" u="none" strike="noStrike" kern="1200" cap="none" spc="0" normalizeH="0" noProof="0" dirty="0" smtClean="0">
                <a:ln>
                  <a:noFill/>
                </a:ln>
                <a:solidFill>
                  <a:schemeClr val="tx1"/>
                </a:solidFill>
                <a:effectLst/>
                <a:uLnTx/>
                <a:uFillTx/>
                <a:latin typeface="+mn-lt"/>
                <a:ea typeface="+mn-ea"/>
                <a:cs typeface="+mn-cs"/>
              </a:rPr>
              <a:t> to specific groups (age, gender, race, disabilities, sexual orientation, etc.)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822960" lvl="1" indent="-283464">
              <a:spcBef>
                <a:spcPts val="600"/>
              </a:spcBef>
              <a:buClr>
                <a:schemeClr val="accent1"/>
              </a:buClr>
              <a:buSzPct val="80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Capitalize names of ethnicities (APA p. 75)</a:t>
            </a:r>
          </a:p>
          <a:p>
            <a:pPr marL="1280160" lvl="2" indent="-283464">
              <a:spcBef>
                <a:spcPts val="600"/>
              </a:spcBef>
              <a:buClr>
                <a:schemeClr val="accent1"/>
              </a:buClr>
              <a:buSzPct val="80000"/>
              <a:buFont typeface="Wingdings 2"/>
              <a:buChar char=""/>
            </a:pPr>
            <a:r>
              <a:rPr lang="en-US" sz="2000" i="1" dirty="0" smtClean="0"/>
              <a:t>Black</a:t>
            </a:r>
            <a:r>
              <a:rPr lang="en-US" sz="2000" dirty="0" smtClean="0"/>
              <a:t> or </a:t>
            </a:r>
            <a:r>
              <a:rPr lang="en-US" sz="2000" i="1" dirty="0" smtClean="0"/>
              <a:t>African</a:t>
            </a:r>
            <a:r>
              <a:rPr lang="en-US" sz="2000" dirty="0" smtClean="0"/>
              <a:t> </a:t>
            </a:r>
            <a:r>
              <a:rPr lang="en-US" sz="2000" i="1" dirty="0" smtClean="0"/>
              <a:t>American</a:t>
            </a:r>
            <a:r>
              <a:rPr lang="en-US" sz="2000" dirty="0" smtClean="0"/>
              <a:t> is preferred to </a:t>
            </a:r>
            <a:r>
              <a:rPr lang="en-US" sz="2000" i="1" dirty="0" smtClean="0"/>
              <a:t>Negro</a:t>
            </a:r>
            <a:r>
              <a:rPr lang="en-US" sz="2000" dirty="0" smtClean="0"/>
              <a:t> or </a:t>
            </a:r>
            <a:r>
              <a:rPr lang="en-US" sz="2000" i="1" dirty="0" smtClean="0"/>
              <a:t>Afro-American</a:t>
            </a:r>
          </a:p>
          <a:p>
            <a:pPr marL="822960" lvl="1" indent="-283464">
              <a:spcBef>
                <a:spcPts val="600"/>
              </a:spcBef>
              <a:buClr>
                <a:schemeClr val="accent1"/>
              </a:buClr>
              <a:buSzPct val="80000"/>
              <a:buFont typeface="Wingdings 2"/>
              <a:buChar char=""/>
            </a:pPr>
            <a:r>
              <a:rPr lang="en-US" sz="2400" dirty="0" smtClean="0"/>
              <a:t>Use “people diagnosed with schizophrenia” or “schizophrenic patients” instead of “schizophrenics”</a:t>
            </a:r>
          </a:p>
          <a:p>
            <a:pPr marL="365760" indent="-283464">
              <a:spcBef>
                <a:spcPts val="600"/>
              </a:spcBef>
              <a:buClr>
                <a:schemeClr val="accent1"/>
              </a:buClr>
              <a:buSzPct val="80000"/>
              <a:buFont typeface="Wingdings 2"/>
              <a:buChar cha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Avoid</a:t>
            </a:r>
            <a:r>
              <a:rPr kumimoji="0" lang="en-US" sz="3000" b="0" i="0" u="none" strike="noStrike" kern="1200" cap="none" spc="0" normalizeH="0" noProof="0" dirty="0" smtClean="0">
                <a:ln>
                  <a:noFill/>
                </a:ln>
                <a:solidFill>
                  <a:schemeClr val="tx1"/>
                </a:solidFill>
                <a:effectLst/>
                <a:uLnTx/>
                <a:uFillTx/>
                <a:latin typeface="+mn-lt"/>
                <a:ea typeface="+mn-ea"/>
                <a:cs typeface="+mn-cs"/>
              </a:rPr>
              <a:t> Anthropomorphism (APA p. 69)</a:t>
            </a:r>
          </a:p>
          <a:p>
            <a:pPr marL="822960" lvl="1" indent="-283464">
              <a:spcBef>
                <a:spcPts val="600"/>
              </a:spcBef>
              <a:buClr>
                <a:schemeClr val="accent1"/>
              </a:buClr>
              <a:buSzPct val="80000"/>
              <a:buFont typeface="Wingdings 2"/>
              <a:buChar char=""/>
            </a:pPr>
            <a:r>
              <a:rPr lang="en-US" sz="2400" dirty="0" smtClean="0"/>
              <a:t>“A study” and “the experiment” are abstract ideas that do not have human qualities</a:t>
            </a:r>
          </a:p>
          <a:p>
            <a:pPr marL="1280160" lvl="2" indent="-283464">
              <a:spcBef>
                <a:spcPts val="600"/>
              </a:spcBef>
              <a:buClr>
                <a:schemeClr val="accent1"/>
              </a:buClr>
              <a:buSzPct val="80000"/>
              <a:buFont typeface="Wingdings 2"/>
              <a:buChar char=""/>
            </a:pPr>
            <a:r>
              <a:rPr lang="en-US" sz="2000" dirty="0" smtClean="0"/>
              <a:t>They can “show” or “indicate”</a:t>
            </a:r>
          </a:p>
          <a:p>
            <a:pPr marL="822960" lvl="1" indent="-283464">
              <a:spcBef>
                <a:spcPts val="600"/>
              </a:spcBef>
              <a:buClr>
                <a:schemeClr val="accent1"/>
              </a:buClr>
              <a:buSzPct val="80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People discuss, interpret, etc.</a:t>
            </a:r>
          </a:p>
          <a:p>
            <a:pPr marL="822960" lvl="1" indent="-283464">
              <a:spcBef>
                <a:spcPts val="600"/>
              </a:spcBef>
              <a:buClr>
                <a:schemeClr val="accent1"/>
              </a:buClr>
              <a:buSzPct val="80000"/>
              <a:buFont typeface="Wingdings 2"/>
              <a:buChar cha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lvl="1"/>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2" cy="6889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Use Specific Language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143000"/>
            <a:ext cx="8001000" cy="54102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“Since” should only be used to indicate a passage of time, not as a synonym of “because” (see APA p. 84)</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 “while” only to indicate events that occur simultaneously (APA p. 84)</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Alternatives are “although” or “whereas”</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See APA p. 83 about “that” vs. “which”</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Use “who” to refer to humans, not “that” or “which” (APA p. 79)</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010400" cy="685800"/>
          </a:xfrm>
        </p:spPr>
        <p:txBody>
          <a:bodyPr>
            <a:normAutofit fontScale="90000"/>
          </a:bodyPr>
          <a:lstStyle/>
          <a:p>
            <a:pPr algn="ctr"/>
            <a:r>
              <a:rPr lang="en-US" dirty="0" smtClean="0"/>
              <a:t>Grammar &amp; Mechanics</a:t>
            </a:r>
            <a:endParaRPr lang="en-US" dirty="0"/>
          </a:p>
        </p:txBody>
      </p:sp>
      <p:sp>
        <p:nvSpPr>
          <p:cNvPr id="3" name="Content Placeholder 2"/>
          <p:cNvSpPr>
            <a:spLocks noGrp="1"/>
          </p:cNvSpPr>
          <p:nvPr>
            <p:ph idx="1"/>
          </p:nvPr>
        </p:nvSpPr>
        <p:spPr>
          <a:xfrm>
            <a:off x="914400" y="914400"/>
            <a:ext cx="8019288" cy="5943600"/>
          </a:xfrm>
        </p:spPr>
        <p:txBody>
          <a:bodyPr>
            <a:normAutofit fontScale="92500"/>
          </a:bodyPr>
          <a:lstStyle/>
          <a:p>
            <a:r>
              <a:rPr lang="en-US" dirty="0" smtClean="0"/>
              <a:t>A clause is a phrase with a subject and verb</a:t>
            </a:r>
          </a:p>
          <a:p>
            <a:pPr lvl="1"/>
            <a:r>
              <a:rPr lang="en-US" dirty="0" smtClean="0"/>
              <a:t>Independent clauses can be joined by coordinating conjunctions (and, or, but, nor, for, so, yet)</a:t>
            </a:r>
          </a:p>
          <a:p>
            <a:pPr lvl="2"/>
            <a:r>
              <a:rPr lang="en-US" dirty="0" smtClean="0"/>
              <a:t>Independent clauses joined by coordinating conjunction </a:t>
            </a:r>
            <a:r>
              <a:rPr lang="en-US" b="1" dirty="0" smtClean="0"/>
              <a:t>always</a:t>
            </a:r>
            <a:r>
              <a:rPr lang="en-US" dirty="0" smtClean="0"/>
              <a:t> need a comma before the conjunction</a:t>
            </a:r>
          </a:p>
          <a:p>
            <a:pPr lvl="1"/>
            <a:r>
              <a:rPr lang="en-US" dirty="0" smtClean="0"/>
              <a:t>Dependent clauses can be joined by subordinating conjunctions (before, after, unless, because, etc.)</a:t>
            </a:r>
          </a:p>
          <a:p>
            <a:pPr lvl="2"/>
            <a:r>
              <a:rPr lang="en-US" dirty="0" smtClean="0"/>
              <a:t>Only use a comma to separate a dependent clause when it </a:t>
            </a:r>
            <a:r>
              <a:rPr lang="en-US" b="1" dirty="0" smtClean="0"/>
              <a:t>precedes</a:t>
            </a:r>
            <a:r>
              <a:rPr lang="en-US" dirty="0" smtClean="0"/>
              <a:t> the independent clause</a:t>
            </a:r>
          </a:p>
          <a:p>
            <a:pPr lvl="3"/>
            <a:r>
              <a:rPr lang="en-US" dirty="0" smtClean="0">
                <a:latin typeface="Times New Roman" pitchFamily="18" charset="0"/>
                <a:cs typeface="Times New Roman" pitchFamily="18" charset="0"/>
              </a:rPr>
              <a:t>I failed the test because I forgot to study.</a:t>
            </a:r>
          </a:p>
          <a:p>
            <a:pPr lvl="3"/>
            <a:r>
              <a:rPr lang="en-US" dirty="0" smtClean="0">
                <a:latin typeface="Times New Roman" pitchFamily="18" charset="0"/>
                <a:cs typeface="Times New Roman" pitchFamily="18" charset="0"/>
              </a:rPr>
              <a:t>Because I forgot to study, I failed the test.</a:t>
            </a:r>
          </a:p>
          <a:p>
            <a:r>
              <a:rPr lang="en-US" dirty="0" smtClean="0"/>
              <a:t>See APA pp. 87–96 for guidelines on all punctuation usage</a:t>
            </a:r>
          </a:p>
          <a:p>
            <a:pPr lvl="1"/>
            <a:r>
              <a:rPr lang="en-US" dirty="0" smtClean="0"/>
              <a:t>Separate </a:t>
            </a:r>
            <a:r>
              <a:rPr lang="en-US" b="1" dirty="0" smtClean="0"/>
              <a:t>every</a:t>
            </a:r>
            <a:r>
              <a:rPr lang="en-US" dirty="0" smtClean="0"/>
              <a:t> item in a series with a comma (p. 88)</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0"/>
            <a:ext cx="7498080" cy="792162"/>
          </a:xfrm>
        </p:spPr>
        <p:txBody>
          <a:bodyPr/>
          <a:lstStyle/>
          <a:p>
            <a:pPr algn="ctr"/>
            <a:r>
              <a:rPr lang="en-US" dirty="0" smtClean="0"/>
              <a:t>Random Mechanics</a:t>
            </a:r>
            <a:endParaRPr lang="en-US" dirty="0"/>
          </a:p>
        </p:txBody>
      </p:sp>
      <p:sp>
        <p:nvSpPr>
          <p:cNvPr id="6" name="Content Placeholder 5"/>
          <p:cNvSpPr>
            <a:spLocks noGrp="1"/>
          </p:cNvSpPr>
          <p:nvPr>
            <p:ph idx="1"/>
          </p:nvPr>
        </p:nvSpPr>
        <p:spPr>
          <a:xfrm>
            <a:off x="990600" y="914400"/>
            <a:ext cx="7943088" cy="5257800"/>
          </a:xfrm>
        </p:spPr>
        <p:txBody>
          <a:bodyPr>
            <a:normAutofit fontScale="92500" lnSpcReduction="10000"/>
          </a:bodyPr>
          <a:lstStyle/>
          <a:p>
            <a:r>
              <a:rPr lang="en-US" dirty="0" smtClean="0"/>
              <a:t>Apostrophes ONLY indicate possession and contraction, NOT plural (see APA p. 114)</a:t>
            </a:r>
          </a:p>
          <a:p>
            <a:pPr lvl="1"/>
            <a:r>
              <a:rPr lang="en-US" dirty="0" smtClean="0"/>
              <a:t>1990s, not 1990’s</a:t>
            </a:r>
          </a:p>
          <a:p>
            <a:r>
              <a:rPr lang="en-US" dirty="0" smtClean="0"/>
              <a:t>Refer to APA p. 97 about differently sized dashes and hyphens</a:t>
            </a:r>
          </a:p>
          <a:p>
            <a:pPr lvl="1"/>
            <a:r>
              <a:rPr lang="en-US" dirty="0" smtClean="0"/>
              <a:t>Regular hyphen (-), En Dash (–), &amp; Em Dash (—) can all be found in Insert </a:t>
            </a:r>
            <a:r>
              <a:rPr lang="en-US" dirty="0" smtClean="0">
                <a:sym typeface="Wingdings" pitchFamily="2" charset="2"/>
              </a:rPr>
              <a:t> Symbol, Special characters</a:t>
            </a:r>
          </a:p>
          <a:p>
            <a:r>
              <a:rPr lang="en-US" dirty="0" smtClean="0">
                <a:sym typeface="Wingdings" pitchFamily="2" charset="2"/>
              </a:rPr>
              <a:t>When to hyphenate: see APA pp. 98</a:t>
            </a:r>
            <a:r>
              <a:rPr lang="en-US" dirty="0" smtClean="0"/>
              <a:t>–100</a:t>
            </a:r>
            <a:endParaRPr lang="en-US" dirty="0" smtClean="0">
              <a:sym typeface="Wingdings" pitchFamily="2" charset="2"/>
            </a:endParaRPr>
          </a:p>
          <a:p>
            <a:pPr lvl="1"/>
            <a:r>
              <a:rPr lang="en-US" dirty="0" smtClean="0">
                <a:sym typeface="Wingdings" pitchFamily="2" charset="2"/>
              </a:rPr>
              <a:t>Do NOT hyphenate prefixes/suffixes listed on p. 99</a:t>
            </a:r>
          </a:p>
          <a:p>
            <a:pPr marL="402336" lvl="1" indent="0">
              <a:buNone/>
            </a:pPr>
            <a:r>
              <a:rPr lang="en-US" dirty="0">
                <a:sym typeface="Wingdings" pitchFamily="2" charset="2"/>
              </a:rPr>
              <a:t>	</a:t>
            </a:r>
            <a:r>
              <a:rPr lang="en-US" dirty="0" smtClean="0">
                <a:sym typeface="Wingdings" pitchFamily="2" charset="2"/>
              </a:rPr>
              <a:t>(including “non,” “pre,” “post,” and “re”)</a:t>
            </a:r>
          </a:p>
          <a:p>
            <a:pPr lvl="1"/>
            <a:r>
              <a:rPr lang="en-US" dirty="0" smtClean="0">
                <a:sym typeface="Wingdings" pitchFamily="2" charset="2"/>
              </a:rPr>
              <a:t>Do NOT hyphenate an adverb to the word it modifies (i.e., well known, not well-known)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1600" y="152400"/>
            <a:ext cx="7313613" cy="1066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Psychology Laboratory</a:t>
            </a:r>
            <a:b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Social Science Room SO 4026</a:t>
            </a:r>
            <a:endParaRPr kumimoji="0" lang="en-US"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219200"/>
            <a:ext cx="8001000" cy="5486400"/>
          </a:xfrm>
          <a:prstGeom prst="rect">
            <a:avLst/>
          </a:prstGeom>
          <a:noFill/>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Help for specific questions is available by appointment or walk-in basis </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Tutoring in statistics and SPSS</a:t>
            </a:r>
          </a:p>
          <a:p>
            <a:pPr marL="640080" marR="0" lvl="1" indent="-237744" algn="l" defTabSz="914400" rtl="0" eaLnBrk="1" fontAlgn="auto" latinLnBrk="0" hangingPunct="1">
              <a:lnSpc>
                <a:spcPct val="90000"/>
              </a:lnSpc>
              <a:spcBef>
                <a:spcPts val="550"/>
              </a:spcBef>
              <a:spcAft>
                <a:spcPts val="0"/>
              </a:spcAft>
              <a:buClr>
                <a:schemeClr val="accent1"/>
              </a:buClr>
              <a:buSzTx/>
              <a:buFont typeface="Verdana"/>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Library/internet research assistance available</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Library of textbooks, SPSS guides and APA Manuals available for use in Psych Lab</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Schedule appointments in person or by contacting the Lab Coordinator</a:t>
            </a:r>
          </a:p>
          <a:p>
            <a:pPr marL="640080" lvl="1" indent="-237744">
              <a:lnSpc>
                <a:spcPct val="90000"/>
              </a:lnSpc>
              <a:spcBef>
                <a:spcPts val="550"/>
              </a:spcBef>
              <a:buClr>
                <a:schemeClr val="accent1"/>
              </a:buClr>
              <a:buFont typeface="Verdana"/>
              <a:buChar char="◦"/>
              <a:defRPr/>
            </a:pPr>
            <a:r>
              <a:rPr lang="en-US" sz="2400" dirty="0"/>
              <a:t>470-578-2226 </a:t>
            </a:r>
            <a:endParaRPr lang="en-US" sz="2400" dirty="0" smtClean="0"/>
          </a:p>
          <a:p>
            <a:pPr marL="182880" indent="-237744">
              <a:lnSpc>
                <a:spcPct val="90000"/>
              </a:lnSpc>
              <a:spcBef>
                <a:spcPts val="550"/>
              </a:spcBef>
              <a:buClr>
                <a:schemeClr val="accent1"/>
              </a:buClr>
              <a:buFont typeface="Verdana"/>
              <a:buChar char="◦"/>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Hours and other resources posted on the webpage:</a:t>
            </a:r>
          </a:p>
          <a:p>
            <a:pPr marL="640080" lvl="1" indent="-237744">
              <a:lnSpc>
                <a:spcPct val="90000"/>
              </a:lnSpc>
              <a:spcBef>
                <a:spcPts val="550"/>
              </a:spcBef>
              <a:buClr>
                <a:schemeClr val="accent1"/>
              </a:buClr>
              <a:buFont typeface="Verdana"/>
              <a:buChar char="◦"/>
              <a:defRPr/>
            </a:pPr>
            <a:r>
              <a:rPr lang="en-US" sz="2100" dirty="0"/>
              <a:t>http://psychology.hss.kennesaw.edu/resources/psychlab/</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571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Spacing After Periods</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066800" y="1600200"/>
            <a:ext cx="8077200" cy="5029200"/>
          </a:xfrm>
          <a:prstGeom prst="rect">
            <a:avLst/>
          </a:prstGeom>
          <a:solidFill>
            <a:srgbClr val="FFFFFF"/>
          </a:solidFill>
        </p:spPr>
        <p:txBody>
          <a:bodyPr/>
          <a:lstStyle/>
          <a:p>
            <a:pPr marL="425196" indent="-342900">
              <a:spcBef>
                <a:spcPts val="600"/>
              </a:spcBef>
              <a:buClr>
                <a:schemeClr val="accent1"/>
              </a:buClr>
              <a:buSzPct val="80000"/>
              <a:buFont typeface="Arial" panose="020B0604020202020204" pitchFamily="34" charset="0"/>
              <a:buChar char="•"/>
              <a:defRPr/>
            </a:pPr>
            <a:r>
              <a:rPr lang="en-US" sz="2100" dirty="0"/>
              <a:t>Periods ONLY at end of sentences should be followed by 2 </a:t>
            </a:r>
            <a:r>
              <a:rPr lang="en-US" sz="2100" dirty="0" smtClean="0"/>
              <a:t>spaces</a:t>
            </a:r>
          </a:p>
          <a:p>
            <a:pPr marL="425196" indent="-342900">
              <a:spcBef>
                <a:spcPts val="600"/>
              </a:spcBef>
              <a:buClr>
                <a:schemeClr val="accent1"/>
              </a:buClr>
              <a:buSzPct val="80000"/>
              <a:buFont typeface="Arial" panose="020B0604020202020204" pitchFamily="34" charset="0"/>
              <a:buChar char="•"/>
              <a:defRPr/>
            </a:pPr>
            <a:r>
              <a:rPr lang="en-US" sz="2100" dirty="0" smtClean="0"/>
              <a:t>Use </a:t>
            </a:r>
            <a:r>
              <a:rPr lang="en-US" sz="2100" dirty="0"/>
              <a:t>only </a:t>
            </a:r>
            <a:r>
              <a:rPr lang="en-US" sz="2100" dirty="0">
                <a:latin typeface="Times New Roman" pitchFamily="18" charset="0"/>
                <a:cs typeface="Times New Roman" pitchFamily="18" charset="0"/>
              </a:rPr>
              <a:t>1</a:t>
            </a:r>
            <a:r>
              <a:rPr lang="en-US" sz="2100" dirty="0"/>
              <a:t> space between initials and between elements of a Reference entry (they aren’t sentences)</a:t>
            </a:r>
          </a:p>
          <a:p>
            <a:pPr marL="82296" marR="0" lvl="0" algn="l" defTabSz="914400" rtl="0" eaLnBrk="1" fontAlgn="auto" latinLnBrk="0" hangingPunct="1">
              <a:lnSpc>
                <a:spcPct val="100000"/>
              </a:lnSpc>
              <a:spcBef>
                <a:spcPts val="600"/>
              </a:spcBef>
              <a:spcAft>
                <a:spcPts val="0"/>
              </a:spcAft>
              <a:buClr>
                <a:schemeClr val="accent1"/>
              </a:buClr>
              <a:buSzPct val="80000"/>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50256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889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Components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066800" y="1143000"/>
            <a:ext cx="7924800" cy="2514600"/>
          </a:xfrm>
          <a:prstGeom prst="rect">
            <a:avLst/>
          </a:prstGeom>
        </p:spPr>
        <p:txBody>
          <a:bodyPr numCol="2"/>
          <a:lstStyle/>
          <a:p>
            <a:pPr marL="365760" lvl="0" indent="-283464">
              <a:spcBef>
                <a:spcPts val="600"/>
              </a:spcBef>
              <a:buClr>
                <a:schemeClr val="accent1"/>
              </a:buClr>
              <a:buSzPct val="80000"/>
              <a:buFont typeface="Wingdings 2"/>
              <a:buChar char=""/>
              <a:defRPr/>
            </a:pPr>
            <a:r>
              <a:rPr lang="en-US" sz="2500" dirty="0"/>
              <a:t>Running </a:t>
            </a:r>
            <a:r>
              <a:rPr lang="en-US" sz="2500" dirty="0" smtClean="0"/>
              <a:t>head &amp; Page #</a:t>
            </a:r>
          </a:p>
          <a:p>
            <a:pPr marL="365760" lvl="0" indent="-283464">
              <a:spcBef>
                <a:spcPts val="600"/>
              </a:spcBef>
              <a:buClr>
                <a:schemeClr val="accent1"/>
              </a:buClr>
              <a:buSzPct val="80000"/>
              <a:buFont typeface="Wingdings 2"/>
              <a:buChar char=""/>
              <a:defRPr/>
            </a:pPr>
            <a:r>
              <a:rPr lang="en-US" sz="2500" dirty="0"/>
              <a:t>Title</a:t>
            </a:r>
          </a:p>
          <a:p>
            <a:pPr marL="365760" lvl="0" indent="-283464">
              <a:spcBef>
                <a:spcPts val="600"/>
              </a:spcBef>
              <a:buClr>
                <a:schemeClr val="accent1"/>
              </a:buClr>
              <a:buSzPct val="80000"/>
              <a:buFont typeface="Wingdings 2"/>
              <a:buChar char=""/>
              <a:defRPr/>
            </a:pPr>
            <a:r>
              <a:rPr lang="en-US" sz="2500" dirty="0"/>
              <a:t>Author’s name and </a:t>
            </a:r>
            <a:r>
              <a:rPr lang="en-US" sz="2500" dirty="0" smtClean="0"/>
              <a:t>affiliation</a:t>
            </a:r>
          </a:p>
          <a:p>
            <a:pPr marL="365760" lvl="0" indent="-283464">
              <a:spcBef>
                <a:spcPts val="600"/>
              </a:spcBef>
              <a:buClr>
                <a:schemeClr val="accent1"/>
              </a:buClr>
              <a:buSzPct val="80000"/>
              <a:buFont typeface="Wingdings 2"/>
              <a:buChar char=""/>
              <a:defRPr/>
            </a:pPr>
            <a:endParaRPr lang="en-US" sz="2500" dirty="0" smtClean="0"/>
          </a:p>
          <a:p>
            <a:pPr marL="365760" lvl="0" indent="-283464">
              <a:spcBef>
                <a:spcPts val="600"/>
              </a:spcBef>
              <a:buClr>
                <a:schemeClr val="accent1"/>
              </a:buClr>
              <a:buSzPct val="80000"/>
              <a:buFont typeface="Wingdings 2"/>
              <a:buChar char=""/>
              <a:defRPr/>
            </a:pPr>
            <a:r>
              <a:rPr lang="en-US" sz="2500" dirty="0" smtClean="0"/>
              <a:t>Refer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to APA pp. 23–24 &amp; see example on p. 41</a:t>
            </a:r>
          </a:p>
          <a:p>
            <a:pPr marL="365760" lvl="0" indent="-283464">
              <a:spcBef>
                <a:spcPts val="600"/>
              </a:spcBef>
              <a:buClr>
                <a:schemeClr val="accent1"/>
              </a:buClr>
              <a:buSzPct val="80000"/>
              <a:buFont typeface="Wingdings 2"/>
              <a:buChar char=""/>
              <a:defRPr/>
            </a:pPr>
            <a:r>
              <a:rPr lang="en-US" sz="2500" dirty="0" smtClean="0"/>
              <a:t>ONLY the title page has the words “Running head:” preceding the actual abbreviated title</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1447800" y="3819525"/>
            <a:ext cx="6886575" cy="303847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Header</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295400" y="1295400"/>
            <a:ext cx="7467600" cy="3200400"/>
          </a:xfrm>
          <a:prstGeom prst="rect">
            <a:avLst/>
          </a:prstGeom>
          <a:solidFill>
            <a:schemeClr val="bg1"/>
          </a:solidFill>
        </p:spPr>
        <p:txBody>
          <a:bodyPr/>
          <a:lstStyle/>
          <a:p>
            <a:pPr marL="822960" lvl="1" indent="-283464">
              <a:lnSpc>
                <a:spcPct val="90000"/>
              </a:lnSpc>
              <a:spcBef>
                <a:spcPts val="600"/>
              </a:spcBef>
              <a:buClr>
                <a:schemeClr val="accent1"/>
              </a:buClr>
              <a:buSzPct val="80000"/>
              <a:buFont typeface="Wingdings 2"/>
              <a:buChar char=""/>
              <a:defRPr/>
            </a:pPr>
            <a:r>
              <a:rPr lang="en-US" sz="2100" dirty="0" smtClean="0"/>
              <a:t>Insert </a:t>
            </a:r>
            <a:r>
              <a:rPr lang="en-US" sz="2100" dirty="0" smtClean="0">
                <a:sym typeface="Wingdings" panose="05000000000000000000" pitchFamily="2" charset="2"/>
              </a:rPr>
              <a:t> Header  Blank</a:t>
            </a:r>
          </a:p>
          <a:p>
            <a:pPr marL="822960" lvl="1" indent="-283464">
              <a:lnSpc>
                <a:spcPct val="90000"/>
              </a:lnSpc>
              <a:spcBef>
                <a:spcPts val="600"/>
              </a:spcBef>
              <a:buClr>
                <a:schemeClr val="accent1"/>
              </a:buClr>
              <a:buSzPct val="80000"/>
              <a:buFont typeface="Wingdings 2"/>
              <a:buChar char=""/>
              <a:defRPr/>
            </a:pPr>
            <a:r>
              <a:rPr lang="en-US" sz="2100" dirty="0" smtClean="0"/>
              <a:t>Check the box that says “Different first page” </a:t>
            </a:r>
          </a:p>
          <a:p>
            <a:pPr marL="822960" lvl="1" indent="-283464">
              <a:lnSpc>
                <a:spcPct val="90000"/>
              </a:lnSpc>
              <a:spcBef>
                <a:spcPts val="600"/>
              </a:spcBef>
              <a:buClr>
                <a:schemeClr val="accent1"/>
              </a:buClr>
              <a:buSzPct val="80000"/>
              <a:buFont typeface="Wingdings 2"/>
              <a:buChar char=""/>
              <a:defRPr/>
            </a:pPr>
            <a:r>
              <a:rPr lang="en-US" sz="2100" dirty="0" smtClean="0"/>
              <a:t>At the left margin of the header, type Running head: SHORT HEADER (see next slide for details of the SHORT HEADER)</a:t>
            </a:r>
          </a:p>
          <a:p>
            <a:pPr marL="822960" lvl="1" indent="-283464">
              <a:lnSpc>
                <a:spcPct val="90000"/>
              </a:lnSpc>
              <a:spcBef>
                <a:spcPts val="600"/>
              </a:spcBef>
              <a:buClr>
                <a:schemeClr val="accent1"/>
              </a:buClr>
              <a:buSzPct val="80000"/>
              <a:buFont typeface="Wingdings 2"/>
              <a:buChar char=""/>
              <a:defRPr/>
            </a:pPr>
            <a:r>
              <a:rPr lang="en-US" sz="2100" dirty="0" smtClean="0"/>
              <a:t>Tab to reach right margin</a:t>
            </a:r>
          </a:p>
          <a:p>
            <a:pPr marL="822960" lvl="1" indent="-283464">
              <a:lnSpc>
                <a:spcPct val="90000"/>
              </a:lnSpc>
              <a:spcBef>
                <a:spcPts val="600"/>
              </a:spcBef>
              <a:buClr>
                <a:schemeClr val="accent1"/>
              </a:buClr>
              <a:buSzPct val="80000"/>
              <a:buFont typeface="Wingdings 2"/>
              <a:buChar char=""/>
              <a:defRPr/>
            </a:pPr>
            <a:r>
              <a:rPr lang="en-US" sz="2100" noProof="0" dirty="0" smtClean="0"/>
              <a:t>Select Page Number </a:t>
            </a:r>
            <a:r>
              <a:rPr lang="en-US" sz="2100" noProof="0" dirty="0" smtClean="0">
                <a:sym typeface="Wingdings" panose="05000000000000000000" pitchFamily="2" charset="2"/>
              </a:rPr>
              <a:t> Current Position  Plain Number</a:t>
            </a:r>
          </a:p>
          <a:p>
            <a:pPr marL="822960" lvl="1" indent="-283464">
              <a:lnSpc>
                <a:spcPct val="90000"/>
              </a:lnSpc>
              <a:spcBef>
                <a:spcPts val="600"/>
              </a:spcBef>
              <a:buClr>
                <a:schemeClr val="accent1"/>
              </a:buClr>
              <a:buSzPct val="80000"/>
              <a:buFont typeface="Wingdings 2"/>
              <a:buChar char=""/>
              <a:defRPr/>
            </a:pPr>
            <a:r>
              <a:rPr lang="en-US" sz="2100" dirty="0" smtClean="0">
                <a:sym typeface="Wingdings" panose="05000000000000000000" pitchFamily="2" charset="2"/>
              </a:rPr>
              <a:t>Highlight all contents of header and change to Times New Roman font </a:t>
            </a:r>
            <a:endParaRPr lang="en-US" sz="2100" noProof="0" dirty="0" smtClean="0"/>
          </a:p>
        </p:txBody>
      </p:sp>
      <p:pic>
        <p:nvPicPr>
          <p:cNvPr id="10" name="Picture 2"/>
          <p:cNvPicPr>
            <a:picLocks noChangeAspect="1" noChangeArrowheads="1"/>
          </p:cNvPicPr>
          <p:nvPr/>
        </p:nvPicPr>
        <p:blipFill>
          <a:blip r:embed="rId3" cstate="print"/>
          <a:srcRect b="35110"/>
          <a:stretch>
            <a:fillRect/>
          </a:stretch>
        </p:blipFill>
        <p:spPr bwMode="auto">
          <a:xfrm>
            <a:off x="1524000" y="4886325"/>
            <a:ext cx="6886575" cy="197167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Running head</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295400" y="1600200"/>
            <a:ext cx="7467600" cy="2895600"/>
          </a:xfrm>
          <a:prstGeom prst="rect">
            <a:avLst/>
          </a:prstGeom>
          <a:solidFill>
            <a:schemeClr val="bg1"/>
          </a:solidFill>
        </p:spPr>
        <p:txBody>
          <a:bodyPr/>
          <a:lstStyle/>
          <a:p>
            <a:pPr marL="822960" lvl="1" indent="-283464">
              <a:lnSpc>
                <a:spcPct val="90000"/>
              </a:lnSpc>
              <a:spcBef>
                <a:spcPts val="600"/>
              </a:spcBef>
              <a:buClr>
                <a:schemeClr val="accent1"/>
              </a:buClr>
              <a:buSzPct val="80000"/>
              <a:buFont typeface="Wingdings 2"/>
              <a:buChar char=""/>
              <a:defRPr/>
            </a:pPr>
            <a:r>
              <a:rPr lang="en-US" sz="2100" dirty="0" smtClean="0"/>
              <a:t>On the title page ONLY, precede the actual running head with the words “Running head” and a colon and one space</a:t>
            </a:r>
          </a:p>
        </p:txBody>
      </p:sp>
      <p:pic>
        <p:nvPicPr>
          <p:cNvPr id="10" name="Picture 2"/>
          <p:cNvPicPr>
            <a:picLocks noChangeAspect="1" noChangeArrowheads="1"/>
          </p:cNvPicPr>
          <p:nvPr/>
        </p:nvPicPr>
        <p:blipFill>
          <a:blip r:embed="rId3" cstate="print"/>
          <a:srcRect b="35110"/>
          <a:stretch>
            <a:fillRect/>
          </a:stretch>
        </p:blipFill>
        <p:spPr bwMode="auto">
          <a:xfrm>
            <a:off x="1524000" y="4886325"/>
            <a:ext cx="6886575" cy="1971675"/>
          </a:xfrm>
          <a:prstGeom prst="rect">
            <a:avLst/>
          </a:prstGeom>
          <a:noFill/>
          <a:ln w="9525">
            <a:solidFill>
              <a:schemeClr val="tx1"/>
            </a:solidFill>
            <a:miter lim="800000"/>
            <a:headEnd/>
            <a:tailEnd/>
          </a:ln>
        </p:spPr>
      </p:pic>
      <p:sp>
        <p:nvSpPr>
          <p:cNvPr id="11" name="Oval 10"/>
          <p:cNvSpPr/>
          <p:nvPr/>
        </p:nvSpPr>
        <p:spPr>
          <a:xfrm>
            <a:off x="1676400" y="4827082"/>
            <a:ext cx="1295400" cy="609600"/>
          </a:xfrm>
          <a:prstGeom prst="ellipse">
            <a:avLst/>
          </a:prstGeom>
          <a:solidFill>
            <a:srgbClr val="FFFF00">
              <a:alpha val="1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9659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6985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a:t>
            </a: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Short Title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295400" y="1295400"/>
            <a:ext cx="7467600" cy="3200400"/>
          </a:xfrm>
          <a:prstGeom prst="rect">
            <a:avLst/>
          </a:prstGeom>
          <a:solidFill>
            <a:schemeClr val="bg1"/>
          </a:solidFill>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An abbreviated version of the title that makes sense</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Type the abbreviated title in all uppercase letters, flush left</a:t>
            </a:r>
          </a:p>
          <a:p>
            <a:pPr marL="822960" lvl="1" indent="-283464">
              <a:lnSpc>
                <a:spcPct val="90000"/>
              </a:lnSpc>
              <a:spcBef>
                <a:spcPts val="600"/>
              </a:spcBef>
              <a:buClr>
                <a:schemeClr val="accent1"/>
              </a:buClr>
              <a:buSzPct val="80000"/>
              <a:buFont typeface="Wingdings 2"/>
              <a:buChar char=""/>
              <a:defRPr/>
            </a:pPr>
            <a:r>
              <a:rPr lang="en-US" sz="2100" dirty="0"/>
              <a:t>Must not exceed 50 characters, including punctuation and spaces (to get a character count, highlight </a:t>
            </a:r>
            <a:r>
              <a:rPr lang="en-US" sz="1600" dirty="0"/>
              <a:t>SHORT HEADER</a:t>
            </a:r>
            <a:r>
              <a:rPr lang="en-US" sz="2100" dirty="0"/>
              <a:t>, Review </a:t>
            </a:r>
            <a:r>
              <a:rPr lang="en-US" sz="2100" dirty="0">
                <a:sym typeface="Wingdings" panose="05000000000000000000" pitchFamily="2" charset="2"/>
              </a:rPr>
              <a:t> Word Count  Characters with spaces</a:t>
            </a:r>
            <a:r>
              <a:rPr lang="en-US" sz="2100" dirty="0"/>
              <a:t>)</a:t>
            </a:r>
          </a:p>
        </p:txBody>
      </p:sp>
      <p:pic>
        <p:nvPicPr>
          <p:cNvPr id="10" name="Picture 2"/>
          <p:cNvPicPr>
            <a:picLocks noChangeAspect="1" noChangeArrowheads="1"/>
          </p:cNvPicPr>
          <p:nvPr/>
        </p:nvPicPr>
        <p:blipFill>
          <a:blip r:embed="rId3" cstate="print"/>
          <a:srcRect b="35110"/>
          <a:stretch>
            <a:fillRect/>
          </a:stretch>
        </p:blipFill>
        <p:spPr bwMode="auto">
          <a:xfrm>
            <a:off x="1524000" y="4774328"/>
            <a:ext cx="6886575" cy="1971675"/>
          </a:xfrm>
          <a:prstGeom prst="rect">
            <a:avLst/>
          </a:prstGeom>
          <a:noFill/>
          <a:ln w="9525">
            <a:solidFill>
              <a:schemeClr val="tx1"/>
            </a:solidFill>
            <a:miter lim="800000"/>
            <a:headEnd/>
            <a:tailEnd/>
          </a:ln>
        </p:spPr>
      </p:pic>
      <p:sp>
        <p:nvSpPr>
          <p:cNvPr id="11" name="Oval 10"/>
          <p:cNvSpPr/>
          <p:nvPr/>
        </p:nvSpPr>
        <p:spPr>
          <a:xfrm>
            <a:off x="1676400" y="4841003"/>
            <a:ext cx="4114800" cy="457200"/>
          </a:xfrm>
          <a:prstGeom prst="ellipse">
            <a:avLst/>
          </a:prstGeom>
          <a:solidFill>
            <a:srgbClr val="FFFF00">
              <a:alpha val="1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495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70013" y="301625"/>
            <a:ext cx="7313612" cy="9175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Title Page: Title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43000" y="1447800"/>
            <a:ext cx="7696200" cy="48768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Refer to APA pp. </a:t>
            </a:r>
            <a:r>
              <a:rPr lang="en-US" sz="3200" dirty="0" smtClean="0"/>
              <a:t>2</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3–24</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title should present the main idea of the paper in 10–12 words</a:t>
            </a:r>
          </a:p>
          <a:p>
            <a:pPr marL="822960" lvl="1" indent="-283464">
              <a:spcBef>
                <a:spcPts val="600"/>
              </a:spcBef>
              <a:buClr>
                <a:schemeClr val="accent1"/>
              </a:buClr>
              <a:buSzPct val="80000"/>
              <a:buFont typeface="Wingdings 2"/>
              <a:buChar char=""/>
            </a:pPr>
            <a:r>
              <a:rPr lang="en-US" sz="3200" dirty="0" smtClean="0"/>
              <a:t>Recommended no more than 12 words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Title should be centered in the upper half of the page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Capitalize major words (see</a:t>
            </a:r>
            <a:r>
              <a:rPr kumimoji="0" lang="en-US" sz="3200" b="0" i="0" u="none" strike="noStrike" kern="1200" cap="none" spc="0" normalizeH="0" noProof="0" dirty="0" smtClean="0">
                <a:ln>
                  <a:noFill/>
                </a:ln>
                <a:solidFill>
                  <a:schemeClr val="tx1"/>
                </a:solidFill>
                <a:effectLst/>
                <a:uLnTx/>
                <a:uFillTx/>
                <a:latin typeface="+mn-lt"/>
                <a:ea typeface="+mn-ea"/>
                <a:cs typeface="+mn-cs"/>
              </a:rPr>
              <a:t> p. 101)</a:t>
            </a:r>
          </a:p>
          <a:p>
            <a:pPr marL="822960" lvl="1" indent="-283464">
              <a:spcBef>
                <a:spcPts val="600"/>
              </a:spcBef>
              <a:buClr>
                <a:schemeClr val="accent1"/>
              </a:buClr>
              <a:buSzPct val="80000"/>
              <a:buFont typeface="Wingdings 2"/>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a:t>
            </a:r>
            <a:r>
              <a:rPr kumimoji="0" lang="en-US" sz="3200" b="0" i="0" u="none" strike="noStrike" kern="1200" cap="none" spc="0" normalizeH="0" noProof="0" dirty="0" smtClean="0">
                <a:ln>
                  <a:noFill/>
                </a:ln>
                <a:solidFill>
                  <a:schemeClr val="tx1"/>
                </a:solidFill>
                <a:effectLst/>
                <a:uLnTx/>
                <a:uFillTx/>
                <a:latin typeface="+mn-lt"/>
                <a:ea typeface="+mn-ea"/>
                <a:cs typeface="+mn-cs"/>
              </a:rPr>
              <a:t> includes all words that have </a:t>
            </a:r>
            <a:r>
              <a:rPr kumimoji="0" lang="en-US" sz="3200" b="0" i="0" strike="noStrike" kern="1200" cap="none" spc="0" normalizeH="0" noProof="0" dirty="0" smtClean="0">
                <a:ln>
                  <a:noFill/>
                </a:ln>
                <a:solidFill>
                  <a:schemeClr val="tx1"/>
                </a:solidFill>
                <a:effectLst/>
                <a:uLnTx/>
                <a:uFillTx/>
                <a:latin typeface="+mn-lt"/>
                <a:ea typeface="+mn-ea"/>
                <a:cs typeface="+mn-cs"/>
              </a:rPr>
              <a:t>4 or more letters, all nouns &amp; verbs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1168</TotalTime>
  <Words>3325</Words>
  <Application>Microsoft Office PowerPoint</Application>
  <PresentationFormat>On-screen Show (4:3)</PresentationFormat>
  <Paragraphs>284</Paragraphs>
  <Slides>35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Courier New</vt:lpstr>
      <vt:lpstr>Gill Sans MT</vt:lpstr>
      <vt:lpstr>Times New Roman</vt:lpstr>
      <vt:lpstr>Verdana</vt:lpstr>
      <vt:lpstr>Wingdings</vt:lpstr>
      <vt:lpstr>Wingdings 2</vt:lpstr>
      <vt:lpstr>Solstice</vt:lpstr>
      <vt:lpstr>Getting Started  in APA Style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Grammar &amp; Mechanics</vt:lpstr>
      <vt:lpstr>Random Mechanics</vt:lpstr>
      <vt:lpstr>PowerPoint Presentation</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Writing: Getting Started  in APA Style</dc:title>
  <dc:creator>Psychology Lab</dc:creator>
  <cp:lastModifiedBy>Beth Kirsner</cp:lastModifiedBy>
  <cp:revision>83</cp:revision>
  <dcterms:created xsi:type="dcterms:W3CDTF">2009-08-18T20:45:57Z</dcterms:created>
  <dcterms:modified xsi:type="dcterms:W3CDTF">2017-06-07T18:33:06Z</dcterms:modified>
</cp:coreProperties>
</file>